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45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oger\Documents\wha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xVal>
            <c:numRef>
              <c:f>[what.xlsx]Sheet1!$C$4:$C$12</c:f>
              <c:numCache>
                <c:formatCode>General</c:formatCode>
                <c:ptCount val="9"/>
                <c:pt idx="0">
                  <c:v>-0.2</c:v>
                </c:pt>
                <c:pt idx="1">
                  <c:v>-0.30000000000000027</c:v>
                </c:pt>
                <c:pt idx="2">
                  <c:v>-0.4</c:v>
                </c:pt>
                <c:pt idx="3">
                  <c:v>-0.5</c:v>
                </c:pt>
                <c:pt idx="4">
                  <c:v>-0.60000000000000053</c:v>
                </c:pt>
                <c:pt idx="5">
                  <c:v>-0.70000000000000051</c:v>
                </c:pt>
                <c:pt idx="6">
                  <c:v>-0.8</c:v>
                </c:pt>
                <c:pt idx="7">
                  <c:v>-0.9</c:v>
                </c:pt>
                <c:pt idx="8">
                  <c:v>-1</c:v>
                </c:pt>
              </c:numCache>
            </c:numRef>
          </c:xVal>
          <c:yVal>
            <c:numRef>
              <c:f>[what.xlsx]Sheet1!$F$4:$F$12</c:f>
              <c:numCache>
                <c:formatCode>General</c:formatCode>
                <c:ptCount val="9"/>
                <c:pt idx="0">
                  <c:v>-0.55555555555555569</c:v>
                </c:pt>
                <c:pt idx="1">
                  <c:v>-0.7407407407407407</c:v>
                </c:pt>
                <c:pt idx="2">
                  <c:v>-0.8333333333333337</c:v>
                </c:pt>
                <c:pt idx="3">
                  <c:v>-0.88888888888888984</c:v>
                </c:pt>
                <c:pt idx="4">
                  <c:v>-0.92592592592592549</c:v>
                </c:pt>
                <c:pt idx="5">
                  <c:v>-0.95238095238095233</c:v>
                </c:pt>
                <c:pt idx="6">
                  <c:v>-0.97222222222222165</c:v>
                </c:pt>
                <c:pt idx="7">
                  <c:v>-0.98765432098765338</c:v>
                </c:pt>
                <c:pt idx="8">
                  <c:v>-1</c:v>
                </c:pt>
              </c:numCache>
            </c:numRef>
          </c:yVal>
          <c:smooth val="1"/>
        </c:ser>
        <c:dLbls>
          <c:showLegendKey val="0"/>
          <c:showVal val="0"/>
          <c:showCatName val="0"/>
          <c:showSerName val="0"/>
          <c:showPercent val="0"/>
          <c:showBubbleSize val="0"/>
        </c:dLbls>
        <c:axId val="37272576"/>
        <c:axId val="37716736"/>
      </c:scatterChart>
      <c:valAx>
        <c:axId val="37272576"/>
        <c:scaling>
          <c:orientation val="minMax"/>
        </c:scaling>
        <c:delete val="0"/>
        <c:axPos val="b"/>
        <c:numFmt formatCode="General" sourceLinked="1"/>
        <c:majorTickMark val="out"/>
        <c:minorTickMark val="none"/>
        <c:tickLblPos val="nextTo"/>
        <c:crossAx val="37716736"/>
        <c:crosses val="autoZero"/>
        <c:crossBetween val="midCat"/>
      </c:valAx>
      <c:valAx>
        <c:axId val="37716736"/>
        <c:scaling>
          <c:orientation val="minMax"/>
        </c:scaling>
        <c:delete val="0"/>
        <c:axPos val="l"/>
        <c:majorGridlines/>
        <c:numFmt formatCode="General" sourceLinked="1"/>
        <c:majorTickMark val="out"/>
        <c:minorTickMark val="none"/>
        <c:tickLblPos val="nextTo"/>
        <c:crossAx val="37272576"/>
        <c:crosses val="autoZero"/>
        <c:crossBetween val="midCat"/>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4DA344-B74A-44B8-A72B-59C85FA8AFA8}" type="datetimeFigureOut">
              <a:rPr lang="en-US" smtClean="0"/>
              <a:pPr/>
              <a:t>9/29/2012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4F2DDD-A3F2-4539-8EDA-A8B9C8C92BFE}" type="slidenum">
              <a:rPr lang="en-US" smtClean="0"/>
              <a:pPr/>
              <a:t>‹#›</a:t>
            </a:fld>
            <a:endParaRPr lang="en-US"/>
          </a:p>
        </p:txBody>
      </p:sp>
    </p:spTree>
    <p:extLst>
      <p:ext uri="{BB962C8B-B14F-4D97-AF65-F5344CB8AC3E}">
        <p14:creationId xmlns:p14="http://schemas.microsoft.com/office/powerpoint/2010/main" val="712087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80</a:t>
            </a:fld>
            <a:endParaRPr lang="en-US"/>
          </a:p>
        </p:txBody>
      </p:sp>
    </p:spTree>
    <p:extLst>
      <p:ext uri="{BB962C8B-B14F-4D97-AF65-F5344CB8AC3E}">
        <p14:creationId xmlns:p14="http://schemas.microsoft.com/office/powerpoint/2010/main" val="404195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146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147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148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149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150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151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152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153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154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81</a:t>
            </a:fld>
            <a:endParaRPr lang="en-US"/>
          </a:p>
        </p:txBody>
      </p:sp>
    </p:spTree>
    <p:extLst>
      <p:ext uri="{BB962C8B-B14F-4D97-AF65-F5344CB8AC3E}">
        <p14:creationId xmlns:p14="http://schemas.microsoft.com/office/powerpoint/2010/main" val="4041950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83</a:t>
            </a:fld>
            <a:endParaRPr lang="en-US"/>
          </a:p>
        </p:txBody>
      </p:sp>
    </p:spTree>
    <p:extLst>
      <p:ext uri="{BB962C8B-B14F-4D97-AF65-F5344CB8AC3E}">
        <p14:creationId xmlns:p14="http://schemas.microsoft.com/office/powerpoint/2010/main" val="4041950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105</a:t>
            </a:fld>
            <a:endParaRPr lang="en-US"/>
          </a:p>
        </p:txBody>
      </p:sp>
    </p:spTree>
    <p:extLst>
      <p:ext uri="{BB962C8B-B14F-4D97-AF65-F5344CB8AC3E}">
        <p14:creationId xmlns:p14="http://schemas.microsoft.com/office/powerpoint/2010/main" val="826305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112</a:t>
            </a:fld>
            <a:endParaRPr lang="en-US"/>
          </a:p>
        </p:txBody>
      </p:sp>
    </p:spTree>
    <p:extLst>
      <p:ext uri="{BB962C8B-B14F-4D97-AF65-F5344CB8AC3E}">
        <p14:creationId xmlns:p14="http://schemas.microsoft.com/office/powerpoint/2010/main" val="62810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3D726F-AA01-4A9D-81D1-A09838CFA853}" type="slidenum">
              <a:rPr lang="en-US" smtClean="0"/>
              <a:pPr/>
              <a:t>119</a:t>
            </a:fld>
            <a:endParaRPr lang="en-US"/>
          </a:p>
        </p:txBody>
      </p:sp>
    </p:spTree>
    <p:extLst>
      <p:ext uri="{BB962C8B-B14F-4D97-AF65-F5344CB8AC3E}">
        <p14:creationId xmlns:p14="http://schemas.microsoft.com/office/powerpoint/2010/main" val="212502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6642F-3960-42FC-A3DA-92B655CC4399}" type="slidenum">
              <a:rPr lang="en-US" smtClean="0"/>
              <a:pPr/>
              <a:t>143</a:t>
            </a:fld>
            <a:endParaRPr lang="en-US"/>
          </a:p>
        </p:txBody>
      </p:sp>
    </p:spTree>
    <p:extLst>
      <p:ext uri="{BB962C8B-B14F-4D97-AF65-F5344CB8AC3E}">
        <p14:creationId xmlns:p14="http://schemas.microsoft.com/office/powerpoint/2010/main" val="318497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6642F-3960-42FC-A3DA-92B655CC4399}" type="slidenum">
              <a:rPr lang="en-US" smtClean="0"/>
              <a:pPr/>
              <a:t>144</a:t>
            </a:fld>
            <a:endParaRPr lang="en-US"/>
          </a:p>
        </p:txBody>
      </p:sp>
    </p:spTree>
    <p:extLst>
      <p:ext uri="{BB962C8B-B14F-4D97-AF65-F5344CB8AC3E}">
        <p14:creationId xmlns:p14="http://schemas.microsoft.com/office/powerpoint/2010/main" val="1027922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0C6642F-3960-42FC-A3DA-92B655CC4399}" type="slidenum">
              <a:rPr lang="en-US" smtClean="0"/>
              <a:pPr/>
              <a:t>145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9/29/2012</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9/29/2012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9/29/2012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9/29/2012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9/29/2012</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9/29/2012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9/29/2012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9/29/2012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9/29/2012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9/29/2012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9/29/2012</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9/29/2012</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128.wmf"/></Relationships>
</file>

<file path=ppt/slides/_rels/slide1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590.png"/><Relationship Id="rId7" Type="http://schemas.openxmlformats.org/officeDocument/2006/relationships/image" Target="../media/image58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 Id="rId9" Type="http://schemas.openxmlformats.org/officeDocument/2006/relationships/image" Target="../media/image600.png"/></Relationships>
</file>

<file path=ppt/slides/_rels/slide127.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530.pn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6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133.jpeg"/><Relationship Id="rId1" Type="http://schemas.openxmlformats.org/officeDocument/2006/relationships/slideLayout" Target="../slideLayouts/slideLayout2.xml"/><Relationship Id="rId4" Type="http://schemas.openxmlformats.org/officeDocument/2006/relationships/image" Target="../media/image540.png"/></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70.png"/><Relationship Id="rId4" Type="http://schemas.openxmlformats.org/officeDocument/2006/relationships/image" Target="../media/image860.png"/></Relationships>
</file>

<file path=ppt/slides/_rels/slide14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0.png"/><Relationship Id="rId3" Type="http://schemas.openxmlformats.org/officeDocument/2006/relationships/image" Target="../media/image880.png"/><Relationship Id="rId7" Type="http://schemas.openxmlformats.org/officeDocument/2006/relationships/image" Target="../media/image920.png"/><Relationship Id="rId12" Type="http://schemas.openxmlformats.org/officeDocument/2006/relationships/image" Target="../media/image970.png"/><Relationship Id="rId17" Type="http://schemas.openxmlformats.org/officeDocument/2006/relationships/image" Target="../media/image134.jpeg"/><Relationship Id="rId2" Type="http://schemas.openxmlformats.org/officeDocument/2006/relationships/notesSlide" Target="../notesSlides/notesSlide8.xml"/><Relationship Id="rId16"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0.png"/><Relationship Id="rId5" Type="http://schemas.openxmlformats.org/officeDocument/2006/relationships/image" Target="../media/image900.png"/><Relationship Id="rId15" Type="http://schemas.openxmlformats.org/officeDocument/2006/relationships/image" Target="../media/image1000.png"/><Relationship Id="rId10" Type="http://schemas.openxmlformats.org/officeDocument/2006/relationships/image" Target="../media/image950.png"/><Relationship Id="rId4" Type="http://schemas.openxmlformats.org/officeDocument/2006/relationships/image" Target="../media/image890.png"/><Relationship Id="rId9" Type="http://schemas.openxmlformats.org/officeDocument/2006/relationships/image" Target="../media/image940.png"/><Relationship Id="rId14" Type="http://schemas.openxmlformats.org/officeDocument/2006/relationships/image" Target="../media/image990.png"/></Relationships>
</file>

<file path=ppt/slides/_rels/slide145.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13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1100.png"/><Relationship Id="rId4" Type="http://schemas.openxmlformats.org/officeDocument/2006/relationships/image" Target="../media/image1090.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780.png"/><Relationship Id="rId7" Type="http://schemas.openxmlformats.org/officeDocument/2006/relationships/image" Target="../media/image12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30.png"/><Relationship Id="rId5" Type="http://schemas.openxmlformats.org/officeDocument/2006/relationships/image" Target="../media/image1220.png"/><Relationship Id="rId4" Type="http://schemas.openxmlformats.org/officeDocument/2006/relationships/image" Target="../media/image1210.png"/></Relationships>
</file>

<file path=ppt/slides/_rels/slide1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00.png"/></Relationships>
</file>

<file path=ppt/slides/_rels/slide152.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4.jpeg"/><Relationship Id="rId4" Type="http://schemas.openxmlformats.org/officeDocument/2006/relationships/image" Target="../media/image13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8.gif"/><Relationship Id="rId2" Type="http://schemas.openxmlformats.org/officeDocument/2006/relationships/image" Target="../media/image137.gi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zimmer.csufresno.edu/~dellad/html%20/alberticonstruction.html"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73.wmf"/></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1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normAutofit/>
          </a:bodyPr>
          <a:lstStyle/>
          <a:p>
            <a:r>
              <a:rPr lang="en-US" dirty="0" smtClean="0"/>
              <a:t>CSE 470/598</a:t>
            </a:r>
            <a:br>
              <a:rPr lang="en-US" dirty="0" smtClean="0"/>
            </a:br>
            <a:r>
              <a:rPr lang="en-US" dirty="0" smtClean="0"/>
              <a:t>Viewing</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079458"/>
          </a:xfrm>
        </p:spPr>
        <p:txBody>
          <a:bodyPr>
            <a:normAutofit/>
          </a:bodyPr>
          <a:lstStyle/>
          <a:p>
            <a:r>
              <a:rPr lang="en-US" dirty="0" smtClean="0"/>
              <a:t>Lines </a:t>
            </a:r>
            <a:r>
              <a:rPr lang="en-US" dirty="0"/>
              <a:t>converge, but no  single vanishing point</a:t>
            </a:r>
          </a:p>
          <a:p>
            <a:endParaRPr lang="en-US" dirty="0"/>
          </a:p>
        </p:txBody>
      </p:sp>
      <p:sp>
        <p:nvSpPr>
          <p:cNvPr id="3" name="Title 2"/>
          <p:cNvSpPr>
            <a:spLocks noGrp="1"/>
          </p:cNvSpPr>
          <p:nvPr>
            <p:ph type="title"/>
          </p:nvPr>
        </p:nvSpPr>
        <p:spPr/>
        <p:txBody>
          <a:bodyPr/>
          <a:lstStyle/>
          <a:p>
            <a:r>
              <a:rPr lang="en-US" dirty="0" smtClean="0"/>
              <a:t>Early Attempts at Perspective</a:t>
            </a:r>
            <a:endParaRPr lang="en-US" dirty="0"/>
          </a:p>
        </p:txBody>
      </p:sp>
      <p:pic>
        <p:nvPicPr>
          <p:cNvPr id="4" name="Picture 23" descr="pic3_refine"/>
          <p:cNvPicPr>
            <a:picLocks noChangeAspect="1" noChangeArrowheads="1"/>
          </p:cNvPicPr>
          <p:nvPr/>
        </p:nvPicPr>
        <p:blipFill>
          <a:blip r:embed="rId2" cstate="print">
            <a:extLst>
              <a:ext uri="{28A0092B-C50C-407E-A947-70E740481C1C}">
                <a14:useLocalDpi xmlns:a14="http://schemas.microsoft.com/office/drawing/2010/main" val="0"/>
              </a:ext>
            </a:extLst>
          </a:blip>
          <a:srcRect t="21347" b="14508"/>
          <a:stretch>
            <a:fillRect/>
          </a:stretch>
        </p:blipFill>
        <p:spPr bwMode="auto">
          <a:xfrm>
            <a:off x="680992" y="2527258"/>
            <a:ext cx="52752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25"/>
          <p:cNvSpPr>
            <a:spLocks noChangeShapeType="1"/>
          </p:cNvSpPr>
          <p:nvPr/>
        </p:nvSpPr>
        <p:spPr bwMode="auto">
          <a:xfrm>
            <a:off x="2600952" y="2479469"/>
            <a:ext cx="735028" cy="163830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26"/>
          <p:cNvSpPr>
            <a:spLocks noChangeShapeType="1"/>
          </p:cNvSpPr>
          <p:nvPr/>
        </p:nvSpPr>
        <p:spPr bwMode="auto">
          <a:xfrm flipH="1">
            <a:off x="2968466" y="2659987"/>
            <a:ext cx="865588" cy="168518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27"/>
          <p:cNvSpPr>
            <a:spLocks noChangeShapeType="1"/>
          </p:cNvSpPr>
          <p:nvPr/>
        </p:nvSpPr>
        <p:spPr bwMode="auto">
          <a:xfrm flipH="1">
            <a:off x="2858240" y="2714128"/>
            <a:ext cx="2185972" cy="1641929"/>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28"/>
          <p:cNvSpPr>
            <a:spLocks noChangeShapeType="1"/>
          </p:cNvSpPr>
          <p:nvPr/>
        </p:nvSpPr>
        <p:spPr bwMode="auto">
          <a:xfrm>
            <a:off x="711154" y="2527258"/>
            <a:ext cx="3122900" cy="1481982"/>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29"/>
          <p:cNvSpPr>
            <a:spLocks noChangeShapeType="1"/>
          </p:cNvSpPr>
          <p:nvPr/>
        </p:nvSpPr>
        <p:spPr bwMode="auto">
          <a:xfrm flipH="1">
            <a:off x="3509811" y="3009858"/>
            <a:ext cx="2473415" cy="1088571"/>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p:cNvSpPr/>
          <p:nvPr/>
        </p:nvSpPr>
        <p:spPr>
          <a:xfrm>
            <a:off x="5983226" y="3201326"/>
            <a:ext cx="2743200" cy="1446550"/>
          </a:xfrm>
          <a:prstGeom prst="rect">
            <a:avLst/>
          </a:prstGeom>
        </p:spPr>
        <p:txBody>
          <a:bodyPr wrap="square">
            <a:spAutoFit/>
          </a:bodyPr>
          <a:lstStyle/>
          <a:p>
            <a:pPr algn="ctr">
              <a:spcBef>
                <a:spcPct val="50000"/>
              </a:spcBef>
            </a:pPr>
            <a:r>
              <a:rPr lang="en-US" sz="1600" dirty="0" smtClean="0"/>
              <a:t>Giotto</a:t>
            </a:r>
          </a:p>
          <a:p>
            <a:pPr algn="ctr">
              <a:spcBef>
                <a:spcPct val="50000"/>
              </a:spcBef>
            </a:pPr>
            <a:r>
              <a:rPr lang="en-US" sz="1600" dirty="0" smtClean="0"/>
              <a:t> </a:t>
            </a:r>
            <a:r>
              <a:rPr lang="en-US" sz="1600" b="1" dirty="0" smtClean="0"/>
              <a:t>Franciscan Rule Approved</a:t>
            </a:r>
            <a:endParaRPr lang="en-US" sz="1600" dirty="0"/>
          </a:p>
          <a:p>
            <a:pPr algn="ctr">
              <a:spcBef>
                <a:spcPct val="50000"/>
              </a:spcBef>
            </a:pPr>
            <a:r>
              <a:rPr lang="en-US" sz="1600" dirty="0" smtClean="0"/>
              <a:t> Assisi, Upper Basilica</a:t>
            </a:r>
          </a:p>
          <a:p>
            <a:pPr algn="ctr">
              <a:spcBef>
                <a:spcPct val="50000"/>
              </a:spcBef>
            </a:pPr>
            <a:r>
              <a:rPr lang="en-US" sz="1600" dirty="0" smtClean="0"/>
              <a:t>c.1295-1300</a:t>
            </a:r>
            <a:endParaRPr lang="en-US" sz="1600" dirty="0"/>
          </a:p>
        </p:txBody>
      </p:sp>
    </p:spTree>
    <p:extLst>
      <p:ext uri="{BB962C8B-B14F-4D97-AF65-F5344CB8AC3E}">
        <p14:creationId xmlns:p14="http://schemas.microsoft.com/office/powerpoint/2010/main" val="152555613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269" y="3690642"/>
            <a:ext cx="5410201"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
          </p:nvPr>
        </p:nvSpPr>
        <p:spPr>
          <a:xfrm>
            <a:off x="457200" y="1447800"/>
            <a:ext cx="8229600" cy="2362200"/>
          </a:xfrm>
        </p:spPr>
        <p:txBody>
          <a:bodyPr>
            <a:normAutofit fontScale="92500" lnSpcReduction="10000"/>
          </a:bodyPr>
          <a:lstStyle/>
          <a:p>
            <a:r>
              <a:rPr lang="en-US" dirty="0" smtClean="0"/>
              <a:t>In a more generalized model:</a:t>
            </a:r>
          </a:p>
          <a:p>
            <a:pPr lvl="1"/>
            <a:r>
              <a:rPr lang="en-US" dirty="0" smtClean="0"/>
              <a:t>The camera does not have to be centered around the location + look vector</a:t>
            </a:r>
          </a:p>
          <a:p>
            <a:pPr lvl="1"/>
            <a:r>
              <a:rPr lang="en-US" dirty="0" smtClean="0"/>
              <a:t>The camera does not have to be perpendicular to the look vector</a:t>
            </a:r>
          </a:p>
          <a:p>
            <a:r>
              <a:rPr lang="en-US" dirty="0" smtClean="0"/>
              <a:t>This allows the use of more flexible views (like oblique), and allows off-centered rendering</a:t>
            </a:r>
            <a:endParaRPr lang="en-US" dirty="0"/>
          </a:p>
        </p:txBody>
      </p:sp>
      <p:sp>
        <p:nvSpPr>
          <p:cNvPr id="3" name="Title 2"/>
          <p:cNvSpPr>
            <a:spLocks noGrp="1"/>
          </p:cNvSpPr>
          <p:nvPr>
            <p:ph type="title"/>
          </p:nvPr>
        </p:nvSpPr>
        <p:spPr/>
        <p:txBody>
          <a:bodyPr/>
          <a:lstStyle/>
          <a:p>
            <a:r>
              <a:rPr lang="en-US" dirty="0" smtClean="0"/>
              <a:t>A Generalized Model</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3749319"/>
            <a:ext cx="3097248" cy="247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5118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11883655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761766" cy="4800600"/>
          </a:xfrm>
        </p:spPr>
        <p:txBody>
          <a:bodyPr>
            <a:normAutofit fontScale="85000" lnSpcReduction="20000"/>
          </a:bodyPr>
          <a:lstStyle/>
          <a:p>
            <a:r>
              <a:rPr lang="en-US" dirty="0" smtClean="0"/>
              <a:t>Input: list of 3D coordinates (x, y, z)</a:t>
            </a:r>
          </a:p>
          <a:p>
            <a:pPr lvl="4"/>
            <a:endParaRPr lang="en-US" dirty="0" smtClean="0"/>
          </a:p>
          <a:p>
            <a:r>
              <a:rPr lang="en-US" dirty="0" smtClean="0"/>
              <a:t>GL_MODELVIEW</a:t>
            </a:r>
            <a:endParaRPr lang="en-US" dirty="0"/>
          </a:p>
          <a:p>
            <a:pPr lvl="1"/>
            <a:r>
              <a:rPr lang="en-US" dirty="0" smtClean="0"/>
              <a:t>Model transform (earlier)</a:t>
            </a:r>
          </a:p>
          <a:p>
            <a:pPr lvl="1"/>
            <a:r>
              <a:rPr lang="en-US" dirty="0" smtClean="0"/>
              <a:t>View transform (last lecture)</a:t>
            </a:r>
          </a:p>
          <a:p>
            <a:pPr lvl="4"/>
            <a:endParaRPr lang="en-US" dirty="0" smtClean="0"/>
          </a:p>
          <a:p>
            <a:r>
              <a:rPr lang="en-US" dirty="0" smtClean="0"/>
              <a:t>GL_PROJECTION (today)</a:t>
            </a:r>
          </a:p>
          <a:p>
            <a:pPr lvl="1"/>
            <a:r>
              <a:rPr lang="en-US" dirty="0" smtClean="0"/>
              <a:t>Projection transform </a:t>
            </a:r>
          </a:p>
          <a:p>
            <a:pPr lvl="1"/>
            <a:r>
              <a:rPr lang="en-US" dirty="0" smtClean="0"/>
              <a:t>Clipping</a:t>
            </a:r>
          </a:p>
          <a:p>
            <a:pPr lvl="1"/>
            <a:r>
              <a:rPr lang="en-US" dirty="0" smtClean="0"/>
              <a:t>Perspective division</a:t>
            </a:r>
          </a:p>
          <a:p>
            <a:pPr lvl="5"/>
            <a:endParaRPr lang="en-US" dirty="0" smtClean="0"/>
          </a:p>
          <a:p>
            <a:r>
              <a:rPr lang="en-US" dirty="0" smtClean="0"/>
              <a:t>Viewport</a:t>
            </a:r>
          </a:p>
          <a:p>
            <a:pPr lvl="1"/>
            <a:r>
              <a:rPr lang="en-US" dirty="0" smtClean="0"/>
              <a:t>Viewport transform</a:t>
            </a:r>
          </a:p>
          <a:p>
            <a:pPr lvl="4"/>
            <a:endParaRPr lang="en-US" dirty="0"/>
          </a:p>
          <a:p>
            <a:r>
              <a:rPr lang="en-US" dirty="0" smtClean="0"/>
              <a:t>Output: 2D coordinates for each input 3D coordinates</a:t>
            </a:r>
          </a:p>
        </p:txBody>
      </p:sp>
      <p:sp>
        <p:nvSpPr>
          <p:cNvPr id="3" name="Title 2"/>
          <p:cNvSpPr>
            <a:spLocks noGrp="1"/>
          </p:cNvSpPr>
          <p:nvPr>
            <p:ph type="title"/>
          </p:nvPr>
        </p:nvSpPr>
        <p:spPr/>
        <p:txBody>
          <a:bodyPr>
            <a:normAutofit fontScale="90000"/>
          </a:bodyPr>
          <a:lstStyle/>
          <a:p>
            <a:r>
              <a:rPr lang="en-US" dirty="0" smtClean="0"/>
              <a:t>Refresher: OpenGL Matrix Transformation Pipeline</a:t>
            </a:r>
            <a:endParaRPr lang="en-US" dirty="0"/>
          </a:p>
        </p:txBody>
      </p:sp>
      <p:pic>
        <p:nvPicPr>
          <p:cNvPr id="14338" name="Picture 2" descr="http://flylib.com/books/2/789/1/html/2/images/03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210049" cy="389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6035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981200"/>
          </a:xfrm>
        </p:spPr>
        <p:txBody>
          <a:bodyPr>
            <a:normAutofit/>
          </a:bodyPr>
          <a:lstStyle/>
          <a:p>
            <a:r>
              <a:rPr lang="en-US" dirty="0" smtClean="0"/>
              <a:t>How do we take objects in the Parallel View Volume and project them onto the screen?</a:t>
            </a:r>
            <a:endParaRPr lang="en-US" dirty="0"/>
          </a:p>
        </p:txBody>
      </p:sp>
      <p:sp>
        <p:nvSpPr>
          <p:cNvPr id="3" name="Title 2"/>
          <p:cNvSpPr>
            <a:spLocks noGrp="1"/>
          </p:cNvSpPr>
          <p:nvPr>
            <p:ph type="title"/>
          </p:nvPr>
        </p:nvSpPr>
        <p:spPr/>
        <p:txBody>
          <a:bodyPr/>
          <a:lstStyle/>
          <a:p>
            <a:r>
              <a:rPr lang="en-US" dirty="0"/>
              <a:t>Parallel View Volume</a:t>
            </a:r>
          </a:p>
        </p:txBody>
      </p:sp>
      <p:grpSp>
        <p:nvGrpSpPr>
          <p:cNvPr id="4" name="Group 1081"/>
          <p:cNvGrpSpPr>
            <a:grpSpLocks/>
          </p:cNvGrpSpPr>
          <p:nvPr/>
        </p:nvGrpSpPr>
        <p:grpSpPr bwMode="auto">
          <a:xfrm>
            <a:off x="1872044" y="3260604"/>
            <a:ext cx="6281356" cy="2918717"/>
            <a:chOff x="240" y="1296"/>
            <a:chExt cx="3840" cy="2554"/>
          </a:xfrm>
        </p:grpSpPr>
        <p:sp>
          <p:nvSpPr>
            <p:cNvPr id="5" name="Line 1059"/>
            <p:cNvSpPr>
              <a:spLocks noChangeShapeType="1"/>
            </p:cNvSpPr>
            <p:nvPr/>
          </p:nvSpPr>
          <p:spPr bwMode="auto">
            <a:xfrm flipH="1">
              <a:off x="576" y="2640"/>
              <a:ext cx="528" cy="3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Rectangle 1069"/>
            <p:cNvSpPr>
              <a:spLocks noChangeArrowheads="1"/>
            </p:cNvSpPr>
            <p:nvPr/>
          </p:nvSpPr>
          <p:spPr bwMode="gray">
            <a:xfrm>
              <a:off x="736" y="2688"/>
              <a:ext cx="264"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7" name="Line 1033"/>
            <p:cNvSpPr>
              <a:spLocks noChangeShapeType="1"/>
            </p:cNvSpPr>
            <p:nvPr/>
          </p:nvSpPr>
          <p:spPr bwMode="auto">
            <a:xfrm>
              <a:off x="1248" y="273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8" name="Line 1034"/>
            <p:cNvSpPr>
              <a:spLocks noChangeShapeType="1"/>
            </p:cNvSpPr>
            <p:nvPr/>
          </p:nvSpPr>
          <p:spPr bwMode="auto">
            <a:xfrm>
              <a:off x="1872" y="33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 name="Line 1035"/>
            <p:cNvSpPr>
              <a:spLocks noChangeShapeType="1"/>
            </p:cNvSpPr>
            <p:nvPr/>
          </p:nvSpPr>
          <p:spPr bwMode="auto">
            <a:xfrm>
              <a:off x="2688" y="1632"/>
              <a:ext cx="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 name="Line 1036"/>
            <p:cNvSpPr>
              <a:spLocks noChangeShapeType="1"/>
            </p:cNvSpPr>
            <p:nvPr/>
          </p:nvSpPr>
          <p:spPr bwMode="auto">
            <a:xfrm>
              <a:off x="3312" y="22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 name="Line 1037"/>
            <p:cNvSpPr>
              <a:spLocks noChangeShapeType="1"/>
            </p:cNvSpPr>
            <p:nvPr/>
          </p:nvSpPr>
          <p:spPr bwMode="auto">
            <a:xfrm flipV="1">
              <a:off x="1248" y="1632"/>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 name="Line 1038"/>
            <p:cNvSpPr>
              <a:spLocks noChangeShapeType="1"/>
            </p:cNvSpPr>
            <p:nvPr/>
          </p:nvSpPr>
          <p:spPr bwMode="auto">
            <a:xfrm flipV="1">
              <a:off x="1248" y="2064"/>
              <a:ext cx="1440" cy="11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Line 1039"/>
            <p:cNvSpPr>
              <a:spLocks noChangeShapeType="1"/>
            </p:cNvSpPr>
            <p:nvPr/>
          </p:nvSpPr>
          <p:spPr bwMode="auto">
            <a:xfrm flipV="1">
              <a:off x="1872" y="2256"/>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 name="Line 1040"/>
            <p:cNvSpPr>
              <a:spLocks noChangeShapeType="1"/>
            </p:cNvSpPr>
            <p:nvPr/>
          </p:nvSpPr>
          <p:spPr bwMode="auto">
            <a:xfrm>
              <a:off x="1248" y="3168"/>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 name="Line 1041"/>
            <p:cNvSpPr>
              <a:spLocks noChangeShapeType="1"/>
            </p:cNvSpPr>
            <p:nvPr/>
          </p:nvSpPr>
          <p:spPr bwMode="auto">
            <a:xfrm>
              <a:off x="1248" y="2736"/>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6" name="Line 1042"/>
            <p:cNvSpPr>
              <a:spLocks noChangeShapeType="1"/>
            </p:cNvSpPr>
            <p:nvPr/>
          </p:nvSpPr>
          <p:spPr bwMode="auto">
            <a:xfrm>
              <a:off x="2688" y="2064"/>
              <a:ext cx="62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 name="Line 1043"/>
            <p:cNvSpPr>
              <a:spLocks noChangeShapeType="1"/>
            </p:cNvSpPr>
            <p:nvPr/>
          </p:nvSpPr>
          <p:spPr bwMode="auto">
            <a:xfrm>
              <a:off x="2688" y="1632"/>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 name="Line 1044"/>
            <p:cNvSpPr>
              <a:spLocks noChangeShapeType="1"/>
            </p:cNvSpPr>
            <p:nvPr/>
          </p:nvSpPr>
          <p:spPr bwMode="auto">
            <a:xfrm flipV="1">
              <a:off x="1872" y="2688"/>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1045"/>
            <p:cNvSpPr>
              <a:spLocks noChangeShapeType="1"/>
            </p:cNvSpPr>
            <p:nvPr/>
          </p:nvSpPr>
          <p:spPr bwMode="auto">
            <a:xfrm flipV="1">
              <a:off x="2736" y="148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1046"/>
            <p:cNvSpPr>
              <a:spLocks noChangeShapeType="1"/>
            </p:cNvSpPr>
            <p:nvPr/>
          </p:nvSpPr>
          <p:spPr bwMode="auto">
            <a:xfrm flipV="1">
              <a:off x="3360" y="2112"/>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 name="Line 1047"/>
            <p:cNvSpPr>
              <a:spLocks noChangeShapeType="1"/>
            </p:cNvSpPr>
            <p:nvPr/>
          </p:nvSpPr>
          <p:spPr bwMode="auto">
            <a:xfrm flipV="1">
              <a:off x="3376" y="25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 name="Line 1048"/>
            <p:cNvSpPr>
              <a:spLocks noChangeShapeType="1"/>
            </p:cNvSpPr>
            <p:nvPr/>
          </p:nvSpPr>
          <p:spPr bwMode="auto">
            <a:xfrm>
              <a:off x="3456" y="2200"/>
              <a:ext cx="0" cy="34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3" name="Line 1049"/>
            <p:cNvSpPr>
              <a:spLocks noChangeShapeType="1"/>
            </p:cNvSpPr>
            <p:nvPr/>
          </p:nvSpPr>
          <p:spPr bwMode="auto">
            <a:xfrm>
              <a:off x="2864" y="1584"/>
              <a:ext cx="528" cy="5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4" name="Line 1050"/>
            <p:cNvSpPr>
              <a:spLocks noChangeShapeType="1"/>
            </p:cNvSpPr>
            <p:nvPr/>
          </p:nvSpPr>
          <p:spPr bwMode="auto">
            <a:xfrm flipV="1">
              <a:off x="1712" y="2784"/>
              <a:ext cx="544"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5" name="Line 1051"/>
            <p:cNvSpPr>
              <a:spLocks noChangeShapeType="1"/>
            </p:cNvSpPr>
            <p:nvPr/>
          </p:nvSpPr>
          <p:spPr bwMode="auto">
            <a:xfrm flipH="1">
              <a:off x="1128" y="3312"/>
              <a:ext cx="432"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 name="Oval 1052"/>
            <p:cNvSpPr>
              <a:spLocks noChangeArrowheads="1"/>
            </p:cNvSpPr>
            <p:nvPr/>
          </p:nvSpPr>
          <p:spPr bwMode="auto">
            <a:xfrm>
              <a:off x="1080" y="3616"/>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27" name="Oval 1053"/>
            <p:cNvSpPr>
              <a:spLocks noChangeArrowheads="1"/>
            </p:cNvSpPr>
            <p:nvPr/>
          </p:nvSpPr>
          <p:spPr bwMode="auto">
            <a:xfrm>
              <a:off x="1528" y="3264"/>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28" name="Line 1054"/>
            <p:cNvSpPr>
              <a:spLocks noChangeShapeType="1"/>
            </p:cNvSpPr>
            <p:nvPr/>
          </p:nvSpPr>
          <p:spPr bwMode="auto">
            <a:xfrm flipH="1" flipV="1">
              <a:off x="2352" y="1296"/>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9" name="Line 1055"/>
            <p:cNvSpPr>
              <a:spLocks noChangeShapeType="1"/>
            </p:cNvSpPr>
            <p:nvPr/>
          </p:nvSpPr>
          <p:spPr bwMode="auto">
            <a:xfrm flipH="1" flipV="1">
              <a:off x="1056" y="254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0" name="Line 1056"/>
            <p:cNvSpPr>
              <a:spLocks noChangeShapeType="1"/>
            </p:cNvSpPr>
            <p:nvPr/>
          </p:nvSpPr>
          <p:spPr bwMode="auto">
            <a:xfrm flipH="1" flipV="1">
              <a:off x="336" y="2880"/>
              <a:ext cx="72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Line 1058"/>
            <p:cNvSpPr>
              <a:spLocks noChangeShapeType="1"/>
            </p:cNvSpPr>
            <p:nvPr/>
          </p:nvSpPr>
          <p:spPr bwMode="auto">
            <a:xfrm flipV="1">
              <a:off x="432" y="1384"/>
              <a:ext cx="1968" cy="1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2" name="Text Box 1060"/>
            <p:cNvSpPr txBox="1">
              <a:spLocks noChangeArrowheads="1"/>
            </p:cNvSpPr>
            <p:nvPr/>
          </p:nvSpPr>
          <p:spPr bwMode="auto">
            <a:xfrm>
              <a:off x="3504" y="2256"/>
              <a:ext cx="5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Height</a:t>
              </a:r>
            </a:p>
          </p:txBody>
        </p:sp>
        <p:sp>
          <p:nvSpPr>
            <p:cNvPr id="33" name="Text Box 1061"/>
            <p:cNvSpPr txBox="1">
              <a:spLocks noChangeArrowheads="1"/>
            </p:cNvSpPr>
            <p:nvPr/>
          </p:nvSpPr>
          <p:spPr bwMode="auto">
            <a:xfrm>
              <a:off x="3120" y="1670"/>
              <a:ext cx="5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Width</a:t>
              </a:r>
            </a:p>
          </p:txBody>
        </p:sp>
        <p:sp>
          <p:nvSpPr>
            <p:cNvPr id="34" name="Text Box 1062"/>
            <p:cNvSpPr txBox="1">
              <a:spLocks noChangeArrowheads="1"/>
            </p:cNvSpPr>
            <p:nvPr/>
          </p:nvSpPr>
          <p:spPr bwMode="auto">
            <a:xfrm>
              <a:off x="2208" y="2448"/>
              <a:ext cx="5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Look vector</a:t>
              </a:r>
            </a:p>
          </p:txBody>
        </p:sp>
        <p:sp>
          <p:nvSpPr>
            <p:cNvPr id="35" name="Text Box 1064"/>
            <p:cNvSpPr txBox="1">
              <a:spLocks noChangeArrowheads="1"/>
            </p:cNvSpPr>
            <p:nvPr/>
          </p:nvSpPr>
          <p:spPr bwMode="auto">
            <a:xfrm>
              <a:off x="528" y="266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500" dirty="0"/>
                <a:t>Near distance</a:t>
              </a:r>
            </a:p>
          </p:txBody>
        </p:sp>
        <p:sp>
          <p:nvSpPr>
            <p:cNvPr id="36" name="Line 1065"/>
            <p:cNvSpPr>
              <a:spLocks noChangeShapeType="1"/>
            </p:cNvSpPr>
            <p:nvPr/>
          </p:nvSpPr>
          <p:spPr bwMode="auto">
            <a:xfrm flipV="1">
              <a:off x="1112" y="312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7" name="Text Box 1067"/>
            <p:cNvSpPr txBox="1">
              <a:spLocks noChangeArrowheads="1"/>
            </p:cNvSpPr>
            <p:nvPr/>
          </p:nvSpPr>
          <p:spPr bwMode="auto">
            <a:xfrm>
              <a:off x="1104" y="3648"/>
              <a:ext cx="7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Position</a:t>
              </a:r>
            </a:p>
          </p:txBody>
        </p:sp>
        <p:sp>
          <p:nvSpPr>
            <p:cNvPr id="38" name="Rectangle 1071"/>
            <p:cNvSpPr>
              <a:spLocks noChangeArrowheads="1"/>
            </p:cNvSpPr>
            <p:nvPr/>
          </p:nvSpPr>
          <p:spPr bwMode="gray">
            <a:xfrm>
              <a:off x="1344" y="1968"/>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39" name="Text Box 1063"/>
            <p:cNvSpPr txBox="1">
              <a:spLocks noChangeArrowheads="1"/>
            </p:cNvSpPr>
            <p:nvPr/>
          </p:nvSpPr>
          <p:spPr bwMode="auto">
            <a:xfrm>
              <a:off x="1200" y="187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500" dirty="0"/>
                <a:t>Far distance</a:t>
              </a:r>
            </a:p>
          </p:txBody>
        </p:sp>
        <p:sp>
          <p:nvSpPr>
            <p:cNvPr id="40" name="Rectangle 1072"/>
            <p:cNvSpPr>
              <a:spLocks noChangeArrowheads="1"/>
            </p:cNvSpPr>
            <p:nvPr/>
          </p:nvSpPr>
          <p:spPr bwMode="gray">
            <a:xfrm>
              <a:off x="480" y="3072"/>
              <a:ext cx="480"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43" name="Text Box 1078"/>
            <p:cNvSpPr txBox="1">
              <a:spLocks noChangeArrowheads="1"/>
            </p:cNvSpPr>
            <p:nvPr/>
          </p:nvSpPr>
          <p:spPr bwMode="auto">
            <a:xfrm>
              <a:off x="240" y="3072"/>
              <a:ext cx="96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lnSpc>
                  <a:spcPct val="80000"/>
                </a:lnSpc>
              </a:pPr>
              <a:r>
                <a:rPr lang="en-US" sz="1500" dirty="0" smtClean="0"/>
                <a:t>up </a:t>
              </a:r>
              <a:r>
                <a:rPr lang="en-US" sz="1500" dirty="0"/>
                <a:t>vector</a:t>
              </a:r>
            </a:p>
          </p:txBody>
        </p:sp>
      </p:grpSp>
      <p:cxnSp>
        <p:nvCxnSpPr>
          <p:cNvPr id="45" name="Straight Connector 44"/>
          <p:cNvCxnSpPr>
            <a:endCxn id="13" idx="0"/>
          </p:cNvCxnSpPr>
          <p:nvPr/>
        </p:nvCxnSpPr>
        <p:spPr>
          <a:xfrm>
            <a:off x="3521122" y="4913194"/>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517816" y="5406885"/>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5" idx="1"/>
            <a:endCxn id="18" idx="0"/>
          </p:cNvCxnSpPr>
          <p:nvPr/>
        </p:nvCxnSpPr>
        <p:spPr>
          <a:xfrm>
            <a:off x="4541620" y="5619348"/>
            <a:ext cx="0" cy="49369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521122" y="4935952"/>
            <a:ext cx="3306" cy="4388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5" name="Text Box 1067"/>
          <p:cNvSpPr txBox="1">
            <a:spLocks noChangeArrowheads="1"/>
          </p:cNvSpPr>
          <p:nvPr/>
        </p:nvSpPr>
        <p:spPr bwMode="auto">
          <a:xfrm>
            <a:off x="4680657" y="5916197"/>
            <a:ext cx="125627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smtClean="0"/>
              <a:t>Screen</a:t>
            </a:r>
            <a:endParaRPr lang="en-US" sz="1500" dirty="0"/>
          </a:p>
        </p:txBody>
      </p:sp>
      <p:grpSp>
        <p:nvGrpSpPr>
          <p:cNvPr id="74" name="Group 73"/>
          <p:cNvGrpSpPr/>
          <p:nvPr/>
        </p:nvGrpSpPr>
        <p:grpSpPr>
          <a:xfrm>
            <a:off x="682070" y="4707831"/>
            <a:ext cx="962278" cy="1097090"/>
            <a:chOff x="1066800" y="3918858"/>
            <a:chExt cx="962278" cy="1097090"/>
          </a:xfrm>
        </p:grpSpPr>
        <p:cxnSp>
          <p:nvCxnSpPr>
            <p:cNvPr id="58" name="Straight Arrow Connector 57"/>
            <p:cNvCxnSpPr/>
            <p:nvPr/>
          </p:nvCxnSpPr>
          <p:spPr>
            <a:xfrm flipV="1">
              <a:off x="1413681" y="3918858"/>
              <a:ext cx="0" cy="747802"/>
            </a:xfrm>
            <a:prstGeom prst="straightConnector1">
              <a:avLst/>
            </a:prstGeom>
            <a:ln w="38100">
              <a:tailEnd type="arrow"/>
            </a:ln>
          </p:spPr>
          <p:style>
            <a:lnRef idx="1">
              <a:schemeClr val="accent3"/>
            </a:lnRef>
            <a:fillRef idx="0">
              <a:schemeClr val="accent3"/>
            </a:fillRef>
            <a:effectRef idx="0">
              <a:schemeClr val="accent3"/>
            </a:effectRef>
            <a:fontRef idx="minor">
              <a:schemeClr val="tx1"/>
            </a:fontRef>
          </p:style>
        </p:cxnSp>
        <p:cxnSp>
          <p:nvCxnSpPr>
            <p:cNvPr id="59" name="Straight Arrow Connector 58"/>
            <p:cNvCxnSpPr/>
            <p:nvPr/>
          </p:nvCxnSpPr>
          <p:spPr>
            <a:xfrm>
              <a:off x="1413681" y="4666658"/>
              <a:ext cx="615397" cy="2"/>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68" name="Straight Arrow Connector 67"/>
            <p:cNvCxnSpPr/>
            <p:nvPr/>
          </p:nvCxnSpPr>
          <p:spPr>
            <a:xfrm flipH="1">
              <a:off x="1066800" y="4686821"/>
              <a:ext cx="346882" cy="3291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1468920" y="5496861"/>
            <a:ext cx="296876" cy="369332"/>
          </a:xfrm>
          <a:prstGeom prst="rect">
            <a:avLst/>
          </a:prstGeom>
          <a:noFill/>
        </p:spPr>
        <p:txBody>
          <a:bodyPr wrap="none" rtlCol="0">
            <a:spAutoFit/>
          </a:bodyPr>
          <a:lstStyle/>
          <a:p>
            <a:r>
              <a:rPr lang="en-US" dirty="0" smtClean="0"/>
              <a:t>x</a:t>
            </a:r>
            <a:endParaRPr lang="en-US" dirty="0"/>
          </a:p>
        </p:txBody>
      </p:sp>
      <p:sp>
        <p:nvSpPr>
          <p:cNvPr id="76" name="TextBox 75"/>
          <p:cNvSpPr txBox="1"/>
          <p:nvPr/>
        </p:nvSpPr>
        <p:spPr>
          <a:xfrm>
            <a:off x="682070" y="4566620"/>
            <a:ext cx="301686" cy="369332"/>
          </a:xfrm>
          <a:prstGeom prst="rect">
            <a:avLst/>
          </a:prstGeom>
          <a:noFill/>
        </p:spPr>
        <p:txBody>
          <a:bodyPr wrap="none" rtlCol="0">
            <a:spAutoFit/>
          </a:bodyPr>
          <a:lstStyle/>
          <a:p>
            <a:r>
              <a:rPr lang="en-US" dirty="0"/>
              <a:t>y</a:t>
            </a:r>
          </a:p>
        </p:txBody>
      </p:sp>
      <p:sp>
        <p:nvSpPr>
          <p:cNvPr id="77" name="TextBox 76"/>
          <p:cNvSpPr txBox="1"/>
          <p:nvPr/>
        </p:nvSpPr>
        <p:spPr>
          <a:xfrm>
            <a:off x="533632" y="5743707"/>
            <a:ext cx="296876" cy="369332"/>
          </a:xfrm>
          <a:prstGeom prst="rect">
            <a:avLst/>
          </a:prstGeom>
          <a:noFill/>
        </p:spPr>
        <p:txBody>
          <a:bodyPr wrap="none" rtlCol="0">
            <a:spAutoFit/>
          </a:bodyPr>
          <a:lstStyle/>
          <a:p>
            <a:r>
              <a:rPr lang="en-US" dirty="0" smtClean="0"/>
              <a:t>z</a:t>
            </a:r>
            <a:endParaRPr lang="en-US" dirty="0"/>
          </a:p>
        </p:txBody>
      </p:sp>
    </p:spTree>
    <p:extLst>
      <p:ext uri="{BB962C8B-B14F-4D97-AF65-F5344CB8AC3E}">
        <p14:creationId xmlns:p14="http://schemas.microsoft.com/office/powerpoint/2010/main" val="11278732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Two sets of steps:</a:t>
            </a:r>
          </a:p>
          <a:p>
            <a:pPr lvl="1"/>
            <a:r>
              <a:rPr lang="en-US" dirty="0" smtClean="0"/>
              <a:t>1. Align and center the view volume  (last lecture)</a:t>
            </a:r>
          </a:p>
          <a:p>
            <a:pPr lvl="2"/>
            <a:r>
              <a:rPr lang="en-US" dirty="0" smtClean="0"/>
              <a:t>A. Translate to origin</a:t>
            </a:r>
          </a:p>
          <a:p>
            <a:pPr lvl="2"/>
            <a:r>
              <a:rPr lang="en-US" dirty="0" smtClean="0"/>
              <a:t>B. Rotate the axes</a:t>
            </a:r>
          </a:p>
          <a:p>
            <a:pPr lvl="6"/>
            <a:endParaRPr lang="en-US" dirty="0" smtClean="0"/>
          </a:p>
          <a:p>
            <a:pPr lvl="1"/>
            <a:r>
              <a:rPr lang="en-US" dirty="0" smtClean="0"/>
              <a:t>2. Project onto the screen</a:t>
            </a:r>
          </a:p>
          <a:p>
            <a:pPr lvl="2"/>
            <a:r>
              <a:rPr lang="en-US" dirty="0" smtClean="0"/>
              <a:t>A. Scale the view volume</a:t>
            </a:r>
          </a:p>
          <a:p>
            <a:pPr lvl="2"/>
            <a:r>
              <a:rPr lang="en-US" dirty="0" smtClean="0"/>
              <a:t>B. Drop the Z value of each point</a:t>
            </a:r>
          </a:p>
          <a:p>
            <a:pPr lvl="2"/>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Parallel Projection</a:t>
            </a:r>
            <a:endParaRPr lang="en-US" dirty="0"/>
          </a:p>
        </p:txBody>
      </p:sp>
    </p:spTree>
    <p:extLst>
      <p:ext uri="{BB962C8B-B14F-4D97-AF65-F5344CB8AC3E}">
        <p14:creationId xmlns:p14="http://schemas.microsoft.com/office/powerpoint/2010/main" val="92109893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4801" y="1447800"/>
            <a:ext cx="4824996" cy="4800600"/>
          </a:xfrm>
        </p:spPr>
        <p:txBody>
          <a:bodyPr>
            <a:normAutofit/>
          </a:bodyPr>
          <a:lstStyle/>
          <a:p>
            <a:r>
              <a:rPr lang="en-US" sz="2400" dirty="0" smtClean="0"/>
              <a:t>Near plane at Z = 0</a:t>
            </a:r>
          </a:p>
          <a:p>
            <a:r>
              <a:rPr lang="en-US" sz="2400" dirty="0" smtClean="0"/>
              <a:t>Far plane at Z = -1 </a:t>
            </a:r>
          </a:p>
          <a:p>
            <a:r>
              <a:rPr lang="en-US" sz="2400" dirty="0" smtClean="0"/>
              <a:t>Look Vector = -Z axis (0, 0, -1)</a:t>
            </a:r>
          </a:p>
          <a:p>
            <a:r>
              <a:rPr lang="en-US" sz="2400" dirty="0" smtClean="0"/>
              <a:t>Up Vector = +Y axis (0, 1, 0)</a:t>
            </a:r>
          </a:p>
          <a:p>
            <a:endParaRPr lang="en-US" sz="2400" dirty="0" smtClean="0"/>
          </a:p>
          <a:p>
            <a:r>
              <a:rPr lang="en-US" sz="2400" dirty="0" smtClean="0"/>
              <a:t>Origin lies on the front clipping plane</a:t>
            </a:r>
          </a:p>
          <a:p>
            <a:pPr lvl="6"/>
            <a:endParaRPr lang="en-US" b="1" dirty="0" smtClean="0"/>
          </a:p>
          <a:p>
            <a:r>
              <a:rPr lang="en-US" sz="2400" dirty="0" smtClean="0"/>
              <a:t>View bound</a:t>
            </a:r>
            <a:endParaRPr lang="en-US" sz="2400" b="1" dirty="0"/>
          </a:p>
          <a:p>
            <a:pPr lvl="1"/>
            <a:r>
              <a:rPr lang="en-US" sz="2000" dirty="0" smtClean="0"/>
              <a:t>-1 to 1 in x and y directions</a:t>
            </a:r>
            <a:endParaRPr lang="en-US" sz="2000" dirty="0"/>
          </a:p>
        </p:txBody>
      </p:sp>
      <p:sp>
        <p:nvSpPr>
          <p:cNvPr id="3" name="Title 2"/>
          <p:cNvSpPr>
            <a:spLocks noGrp="1"/>
          </p:cNvSpPr>
          <p:nvPr>
            <p:ph type="title"/>
          </p:nvPr>
        </p:nvSpPr>
        <p:spPr/>
        <p:txBody>
          <a:bodyPr/>
          <a:lstStyle/>
          <a:p>
            <a:r>
              <a:rPr lang="en-US" dirty="0" smtClean="0"/>
              <a:t>Canonical Parallel View Volume</a:t>
            </a:r>
            <a:endParaRPr lang="en-US" dirty="0"/>
          </a:p>
        </p:txBody>
      </p:sp>
      <p:grpSp>
        <p:nvGrpSpPr>
          <p:cNvPr id="13" name="Group 45"/>
          <p:cNvGrpSpPr>
            <a:grpSpLocks/>
          </p:cNvGrpSpPr>
          <p:nvPr/>
        </p:nvGrpSpPr>
        <p:grpSpPr bwMode="auto">
          <a:xfrm>
            <a:off x="4941188" y="1809272"/>
            <a:ext cx="3876349" cy="3446266"/>
            <a:chOff x="167" y="2756"/>
            <a:chExt cx="1990" cy="1853"/>
          </a:xfrm>
        </p:grpSpPr>
        <p:pic>
          <p:nvPicPr>
            <p:cNvPr id="14" name="Picture 41" descr="cubeIllustration2"/>
            <p:cNvPicPr>
              <a:picLocks noChangeAspect="1" noChangeArrowheads="1"/>
            </p:cNvPicPr>
            <p:nvPr/>
          </p:nvPicPr>
          <p:blipFill>
            <a:blip r:embed="rId3" cstate="print">
              <a:clrChange>
                <a:clrFrom>
                  <a:srgbClr val="C5C5C5"/>
                </a:clrFrom>
                <a:clrTo>
                  <a:srgbClr val="C5C5C5">
                    <a:alpha val="0"/>
                  </a:srgbClr>
                </a:clrTo>
              </a:clrChange>
              <a:extLst>
                <a:ext uri="{28A0092B-C50C-407E-A947-70E740481C1C}">
                  <a14:useLocalDpi xmlns:a14="http://schemas.microsoft.com/office/drawing/2010/main" val="0"/>
                </a:ext>
              </a:extLst>
            </a:blip>
            <a:srcRect l="21031" t="8830" r="6697" b="9483"/>
            <a:stretch>
              <a:fillRect/>
            </a:stretch>
          </p:blipFill>
          <p:spPr bwMode="auto">
            <a:xfrm>
              <a:off x="167" y="2756"/>
              <a:ext cx="1990"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43"/>
            <p:cNvSpPr txBox="1">
              <a:spLocks noChangeArrowheads="1"/>
            </p:cNvSpPr>
            <p:nvPr/>
          </p:nvSpPr>
          <p:spPr bwMode="auto">
            <a:xfrm>
              <a:off x="174" y="3672"/>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dirty="0"/>
                <a:t>z</a:t>
              </a:r>
            </a:p>
          </p:txBody>
        </p:sp>
        <p:sp>
          <p:nvSpPr>
            <p:cNvPr id="16" name="Text Box 44"/>
            <p:cNvSpPr txBox="1">
              <a:spLocks noChangeArrowheads="1"/>
            </p:cNvSpPr>
            <p:nvPr/>
          </p:nvSpPr>
          <p:spPr bwMode="auto">
            <a:xfrm>
              <a:off x="791" y="2789"/>
              <a:ext cx="21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i="1" dirty="0"/>
                <a:t>Up</a:t>
              </a:r>
            </a:p>
          </p:txBody>
        </p:sp>
      </p:grpSp>
    </p:spTree>
    <p:extLst>
      <p:ext uri="{BB962C8B-B14F-4D97-AF65-F5344CB8AC3E}">
        <p14:creationId xmlns:p14="http://schemas.microsoft.com/office/powerpoint/2010/main" val="213200977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286000"/>
          </a:xfrm>
        </p:spPr>
        <p:txBody>
          <a:bodyPr>
            <a:normAutofit fontScale="92500" lnSpcReduction="10000"/>
          </a:bodyPr>
          <a:lstStyle/>
          <a:p>
            <a:r>
              <a:rPr lang="en-US" dirty="0" smtClean="0"/>
              <a:t>Goal: transform a given view volume to canonical view volume using a composite 4x4 transformation matrix</a:t>
            </a:r>
          </a:p>
          <a:p>
            <a:pPr lvl="4"/>
            <a:endParaRPr lang="en-US" dirty="0"/>
          </a:p>
          <a:p>
            <a:r>
              <a:rPr lang="en-US" dirty="0" smtClean="0"/>
              <a:t>This composite matrix is called the “</a:t>
            </a:r>
            <a:r>
              <a:rPr lang="en-US" b="1" dirty="0" smtClean="0"/>
              <a:t>normalization transformation</a:t>
            </a:r>
            <a:r>
              <a:rPr lang="en-US" dirty="0" smtClean="0"/>
              <a:t>”, and its inverse is called the “</a:t>
            </a:r>
            <a:r>
              <a:rPr lang="en-US" b="1" dirty="0" smtClean="0"/>
              <a:t>viewing transformation</a:t>
            </a:r>
            <a:r>
              <a:rPr lang="en-US" dirty="0" smtClean="0"/>
              <a:t>”</a:t>
            </a:r>
            <a:endParaRPr lang="en-US" dirty="0"/>
          </a:p>
        </p:txBody>
      </p:sp>
      <p:sp>
        <p:nvSpPr>
          <p:cNvPr id="3" name="Title 2"/>
          <p:cNvSpPr>
            <a:spLocks noGrp="1"/>
          </p:cNvSpPr>
          <p:nvPr>
            <p:ph type="title"/>
          </p:nvPr>
        </p:nvSpPr>
        <p:spPr/>
        <p:txBody>
          <a:bodyPr/>
          <a:lstStyle/>
          <a:p>
            <a:r>
              <a:rPr lang="en-US" dirty="0" smtClean="0"/>
              <a:t>The Normalization Transformation</a:t>
            </a:r>
            <a:endParaRPr lang="en-US" dirty="0"/>
          </a:p>
        </p:txBody>
      </p:sp>
      <p:sp>
        <p:nvSpPr>
          <p:cNvPr id="8" name="Right Arrow 7"/>
          <p:cNvSpPr/>
          <p:nvPr/>
        </p:nvSpPr>
        <p:spPr>
          <a:xfrm>
            <a:off x="4377898" y="4624230"/>
            <a:ext cx="1061414" cy="2950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 name="Group 1081"/>
          <p:cNvGrpSpPr>
            <a:grpSpLocks/>
          </p:cNvGrpSpPr>
          <p:nvPr/>
        </p:nvGrpSpPr>
        <p:grpSpPr bwMode="auto">
          <a:xfrm>
            <a:off x="1651195" y="3856676"/>
            <a:ext cx="2195878" cy="1830152"/>
            <a:chOff x="336" y="1296"/>
            <a:chExt cx="3184" cy="2496"/>
          </a:xfrm>
        </p:grpSpPr>
        <p:sp>
          <p:nvSpPr>
            <p:cNvPr id="10" name="Line 1059"/>
            <p:cNvSpPr>
              <a:spLocks noChangeShapeType="1"/>
            </p:cNvSpPr>
            <p:nvPr/>
          </p:nvSpPr>
          <p:spPr bwMode="auto">
            <a:xfrm flipH="1">
              <a:off x="576" y="2640"/>
              <a:ext cx="528" cy="3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1" name="Rectangle 1069"/>
            <p:cNvSpPr>
              <a:spLocks noChangeArrowheads="1"/>
            </p:cNvSpPr>
            <p:nvPr/>
          </p:nvSpPr>
          <p:spPr bwMode="gray">
            <a:xfrm>
              <a:off x="736" y="2688"/>
              <a:ext cx="264"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2" name="Line 1033"/>
            <p:cNvSpPr>
              <a:spLocks noChangeShapeType="1"/>
            </p:cNvSpPr>
            <p:nvPr/>
          </p:nvSpPr>
          <p:spPr bwMode="auto">
            <a:xfrm>
              <a:off x="1248" y="273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Line 1034"/>
            <p:cNvSpPr>
              <a:spLocks noChangeShapeType="1"/>
            </p:cNvSpPr>
            <p:nvPr/>
          </p:nvSpPr>
          <p:spPr bwMode="auto">
            <a:xfrm>
              <a:off x="1872" y="33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 name="Line 1035"/>
            <p:cNvSpPr>
              <a:spLocks noChangeShapeType="1"/>
            </p:cNvSpPr>
            <p:nvPr/>
          </p:nvSpPr>
          <p:spPr bwMode="auto">
            <a:xfrm>
              <a:off x="2688" y="1632"/>
              <a:ext cx="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 name="Line 1036"/>
            <p:cNvSpPr>
              <a:spLocks noChangeShapeType="1"/>
            </p:cNvSpPr>
            <p:nvPr/>
          </p:nvSpPr>
          <p:spPr bwMode="auto">
            <a:xfrm>
              <a:off x="3312" y="22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6" name="Line 1037"/>
            <p:cNvSpPr>
              <a:spLocks noChangeShapeType="1"/>
            </p:cNvSpPr>
            <p:nvPr/>
          </p:nvSpPr>
          <p:spPr bwMode="auto">
            <a:xfrm flipV="1">
              <a:off x="1248" y="1632"/>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 name="Line 1038"/>
            <p:cNvSpPr>
              <a:spLocks noChangeShapeType="1"/>
            </p:cNvSpPr>
            <p:nvPr/>
          </p:nvSpPr>
          <p:spPr bwMode="auto">
            <a:xfrm flipV="1">
              <a:off x="1248" y="2064"/>
              <a:ext cx="1440" cy="11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 name="Line 1039"/>
            <p:cNvSpPr>
              <a:spLocks noChangeShapeType="1"/>
            </p:cNvSpPr>
            <p:nvPr/>
          </p:nvSpPr>
          <p:spPr bwMode="auto">
            <a:xfrm flipV="1">
              <a:off x="1872" y="2256"/>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1040"/>
            <p:cNvSpPr>
              <a:spLocks noChangeShapeType="1"/>
            </p:cNvSpPr>
            <p:nvPr/>
          </p:nvSpPr>
          <p:spPr bwMode="auto">
            <a:xfrm>
              <a:off x="1248" y="3168"/>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1041"/>
            <p:cNvSpPr>
              <a:spLocks noChangeShapeType="1"/>
            </p:cNvSpPr>
            <p:nvPr/>
          </p:nvSpPr>
          <p:spPr bwMode="auto">
            <a:xfrm>
              <a:off x="1248" y="2736"/>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 name="Line 1042"/>
            <p:cNvSpPr>
              <a:spLocks noChangeShapeType="1"/>
            </p:cNvSpPr>
            <p:nvPr/>
          </p:nvSpPr>
          <p:spPr bwMode="auto">
            <a:xfrm>
              <a:off x="2688" y="2064"/>
              <a:ext cx="62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 name="Line 1043"/>
            <p:cNvSpPr>
              <a:spLocks noChangeShapeType="1"/>
            </p:cNvSpPr>
            <p:nvPr/>
          </p:nvSpPr>
          <p:spPr bwMode="auto">
            <a:xfrm>
              <a:off x="2688" y="1632"/>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3" name="Line 1044"/>
            <p:cNvSpPr>
              <a:spLocks noChangeShapeType="1"/>
            </p:cNvSpPr>
            <p:nvPr/>
          </p:nvSpPr>
          <p:spPr bwMode="auto">
            <a:xfrm flipV="1">
              <a:off x="1872" y="2688"/>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4" name="Line 1045"/>
            <p:cNvSpPr>
              <a:spLocks noChangeShapeType="1"/>
            </p:cNvSpPr>
            <p:nvPr/>
          </p:nvSpPr>
          <p:spPr bwMode="auto">
            <a:xfrm flipV="1">
              <a:off x="2736" y="148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5" name="Line 1046"/>
            <p:cNvSpPr>
              <a:spLocks noChangeShapeType="1"/>
            </p:cNvSpPr>
            <p:nvPr/>
          </p:nvSpPr>
          <p:spPr bwMode="auto">
            <a:xfrm flipV="1">
              <a:off x="3360" y="2112"/>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 name="Line 1047"/>
            <p:cNvSpPr>
              <a:spLocks noChangeShapeType="1"/>
            </p:cNvSpPr>
            <p:nvPr/>
          </p:nvSpPr>
          <p:spPr bwMode="auto">
            <a:xfrm flipV="1">
              <a:off x="3376" y="25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7" name="Line 1048"/>
            <p:cNvSpPr>
              <a:spLocks noChangeShapeType="1"/>
            </p:cNvSpPr>
            <p:nvPr/>
          </p:nvSpPr>
          <p:spPr bwMode="auto">
            <a:xfrm>
              <a:off x="3456" y="2200"/>
              <a:ext cx="0" cy="34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8" name="Line 1049"/>
            <p:cNvSpPr>
              <a:spLocks noChangeShapeType="1"/>
            </p:cNvSpPr>
            <p:nvPr/>
          </p:nvSpPr>
          <p:spPr bwMode="auto">
            <a:xfrm>
              <a:off x="2864" y="1584"/>
              <a:ext cx="528" cy="5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9" name="Line 1050"/>
            <p:cNvSpPr>
              <a:spLocks noChangeShapeType="1"/>
            </p:cNvSpPr>
            <p:nvPr/>
          </p:nvSpPr>
          <p:spPr bwMode="auto">
            <a:xfrm flipV="1">
              <a:off x="1712" y="2784"/>
              <a:ext cx="544"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0" name="Line 1051"/>
            <p:cNvSpPr>
              <a:spLocks noChangeShapeType="1"/>
            </p:cNvSpPr>
            <p:nvPr/>
          </p:nvSpPr>
          <p:spPr bwMode="auto">
            <a:xfrm flipH="1">
              <a:off x="1128" y="3312"/>
              <a:ext cx="432"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Oval 1052"/>
            <p:cNvSpPr>
              <a:spLocks noChangeArrowheads="1"/>
            </p:cNvSpPr>
            <p:nvPr/>
          </p:nvSpPr>
          <p:spPr bwMode="auto">
            <a:xfrm>
              <a:off x="1080" y="3616"/>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32" name="Oval 1053"/>
            <p:cNvSpPr>
              <a:spLocks noChangeArrowheads="1"/>
            </p:cNvSpPr>
            <p:nvPr/>
          </p:nvSpPr>
          <p:spPr bwMode="auto">
            <a:xfrm>
              <a:off x="1528" y="3264"/>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33" name="Line 1054"/>
            <p:cNvSpPr>
              <a:spLocks noChangeShapeType="1"/>
            </p:cNvSpPr>
            <p:nvPr/>
          </p:nvSpPr>
          <p:spPr bwMode="auto">
            <a:xfrm flipH="1" flipV="1">
              <a:off x="2352" y="1296"/>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4" name="Line 1055"/>
            <p:cNvSpPr>
              <a:spLocks noChangeShapeType="1"/>
            </p:cNvSpPr>
            <p:nvPr/>
          </p:nvSpPr>
          <p:spPr bwMode="auto">
            <a:xfrm flipH="1" flipV="1">
              <a:off x="1056" y="254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5" name="Line 1056"/>
            <p:cNvSpPr>
              <a:spLocks noChangeShapeType="1"/>
            </p:cNvSpPr>
            <p:nvPr/>
          </p:nvSpPr>
          <p:spPr bwMode="auto">
            <a:xfrm flipH="1" flipV="1">
              <a:off x="336" y="2880"/>
              <a:ext cx="72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6" name="Line 1058"/>
            <p:cNvSpPr>
              <a:spLocks noChangeShapeType="1"/>
            </p:cNvSpPr>
            <p:nvPr/>
          </p:nvSpPr>
          <p:spPr bwMode="auto">
            <a:xfrm flipV="1">
              <a:off x="432" y="1384"/>
              <a:ext cx="1968" cy="1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7" name="Line 1065"/>
            <p:cNvSpPr>
              <a:spLocks noChangeShapeType="1"/>
            </p:cNvSpPr>
            <p:nvPr/>
          </p:nvSpPr>
          <p:spPr bwMode="auto">
            <a:xfrm flipV="1">
              <a:off x="1112" y="312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8" name="Rectangle 1071"/>
            <p:cNvSpPr>
              <a:spLocks noChangeArrowheads="1"/>
            </p:cNvSpPr>
            <p:nvPr/>
          </p:nvSpPr>
          <p:spPr bwMode="gray">
            <a:xfrm>
              <a:off x="1344" y="1968"/>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39" name="Rectangle 1072"/>
            <p:cNvSpPr>
              <a:spLocks noChangeArrowheads="1"/>
            </p:cNvSpPr>
            <p:nvPr/>
          </p:nvSpPr>
          <p:spPr bwMode="gray">
            <a:xfrm>
              <a:off x="480" y="3072"/>
              <a:ext cx="480"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40" name="Line 1076"/>
            <p:cNvSpPr>
              <a:spLocks noChangeShapeType="1"/>
            </p:cNvSpPr>
            <p:nvPr/>
          </p:nvSpPr>
          <p:spPr bwMode="auto">
            <a:xfrm flipH="1" flipV="1">
              <a:off x="624" y="3504"/>
              <a:ext cx="480"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sp>
        <p:nvSpPr>
          <p:cNvPr id="42" name="Right Arrow 41"/>
          <p:cNvSpPr/>
          <p:nvPr/>
        </p:nvSpPr>
        <p:spPr>
          <a:xfrm>
            <a:off x="4374486" y="5134561"/>
            <a:ext cx="1061414" cy="295043"/>
          </a:xfrm>
          <a:prstGeom prst="rightArrow">
            <a:avLst/>
          </a:prstGeom>
          <a:solidFill>
            <a:schemeClr val="tx1"/>
          </a:solidFill>
          <a:scene3d>
            <a:camera prst="orthographicFront">
              <a:rot lat="0" lon="0" rev="10800000"/>
            </a:camera>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extBox 42"/>
          <p:cNvSpPr txBox="1"/>
          <p:nvPr/>
        </p:nvSpPr>
        <p:spPr>
          <a:xfrm>
            <a:off x="4149193" y="3919088"/>
            <a:ext cx="1728102" cy="646331"/>
          </a:xfrm>
          <a:prstGeom prst="rect">
            <a:avLst/>
          </a:prstGeom>
          <a:noFill/>
        </p:spPr>
        <p:txBody>
          <a:bodyPr wrap="none" rtlCol="0">
            <a:spAutoFit/>
          </a:bodyPr>
          <a:lstStyle/>
          <a:p>
            <a:r>
              <a:rPr lang="en-US" dirty="0" smtClean="0"/>
              <a:t>Normalization</a:t>
            </a:r>
          </a:p>
          <a:p>
            <a:r>
              <a:rPr lang="en-US" dirty="0"/>
              <a:t>T</a:t>
            </a:r>
            <a:r>
              <a:rPr lang="en-US" dirty="0" smtClean="0"/>
              <a:t>ransformation</a:t>
            </a:r>
            <a:endParaRPr lang="en-US" dirty="0"/>
          </a:p>
        </p:txBody>
      </p:sp>
      <p:sp>
        <p:nvSpPr>
          <p:cNvPr id="44" name="TextBox 43"/>
          <p:cNvSpPr txBox="1"/>
          <p:nvPr/>
        </p:nvSpPr>
        <p:spPr>
          <a:xfrm>
            <a:off x="4155130" y="5478797"/>
            <a:ext cx="1728102" cy="646331"/>
          </a:xfrm>
          <a:prstGeom prst="rect">
            <a:avLst/>
          </a:prstGeom>
          <a:noFill/>
        </p:spPr>
        <p:txBody>
          <a:bodyPr wrap="none" rtlCol="0">
            <a:spAutoFit/>
          </a:bodyPr>
          <a:lstStyle/>
          <a:p>
            <a:r>
              <a:rPr lang="en-US" dirty="0" smtClean="0"/>
              <a:t>Viewing</a:t>
            </a:r>
          </a:p>
          <a:p>
            <a:r>
              <a:rPr lang="en-US" dirty="0" smtClean="0"/>
              <a:t>Transformation</a:t>
            </a:r>
            <a:endParaRPr lang="en-US" dirty="0"/>
          </a:p>
        </p:txBody>
      </p:sp>
      <p:grpSp>
        <p:nvGrpSpPr>
          <p:cNvPr id="46" name="Group 45"/>
          <p:cNvGrpSpPr>
            <a:grpSpLocks/>
          </p:cNvGrpSpPr>
          <p:nvPr/>
        </p:nvGrpSpPr>
        <p:grpSpPr bwMode="auto">
          <a:xfrm>
            <a:off x="6248400" y="3913781"/>
            <a:ext cx="2041568" cy="1951902"/>
            <a:chOff x="167" y="2756"/>
            <a:chExt cx="1990" cy="1853"/>
          </a:xfrm>
        </p:grpSpPr>
        <p:pic>
          <p:nvPicPr>
            <p:cNvPr id="47" name="Picture 41" descr="cubeIllustration2"/>
            <p:cNvPicPr>
              <a:picLocks noChangeAspect="1" noChangeArrowheads="1"/>
            </p:cNvPicPr>
            <p:nvPr/>
          </p:nvPicPr>
          <p:blipFill>
            <a:blip r:embed="rId2" cstate="print">
              <a:clrChange>
                <a:clrFrom>
                  <a:srgbClr val="C5C5C5"/>
                </a:clrFrom>
                <a:clrTo>
                  <a:srgbClr val="C5C5C5">
                    <a:alpha val="0"/>
                  </a:srgbClr>
                </a:clrTo>
              </a:clrChange>
              <a:extLst>
                <a:ext uri="{28A0092B-C50C-407E-A947-70E740481C1C}">
                  <a14:useLocalDpi xmlns:a14="http://schemas.microsoft.com/office/drawing/2010/main" val="0"/>
                </a:ext>
              </a:extLst>
            </a:blip>
            <a:srcRect l="21031" t="8830" r="6697" b="9483"/>
            <a:stretch>
              <a:fillRect/>
            </a:stretch>
          </p:blipFill>
          <p:spPr bwMode="auto">
            <a:xfrm>
              <a:off x="167" y="2756"/>
              <a:ext cx="1990"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43"/>
            <p:cNvSpPr txBox="1">
              <a:spLocks noChangeArrowheads="1"/>
            </p:cNvSpPr>
            <p:nvPr/>
          </p:nvSpPr>
          <p:spPr bwMode="auto">
            <a:xfrm>
              <a:off x="174" y="3672"/>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dirty="0"/>
                <a:t>z</a:t>
              </a:r>
            </a:p>
          </p:txBody>
        </p:sp>
        <p:sp>
          <p:nvSpPr>
            <p:cNvPr id="49" name="Text Box 44"/>
            <p:cNvSpPr txBox="1">
              <a:spLocks noChangeArrowheads="1"/>
            </p:cNvSpPr>
            <p:nvPr/>
          </p:nvSpPr>
          <p:spPr bwMode="auto">
            <a:xfrm>
              <a:off x="791" y="2789"/>
              <a:ext cx="21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i="1" dirty="0"/>
                <a:t>Up</a:t>
              </a:r>
            </a:p>
          </p:txBody>
        </p:sp>
      </p:grpSp>
    </p:spTree>
    <p:extLst>
      <p:ext uri="{BB962C8B-B14F-4D97-AF65-F5344CB8AC3E}">
        <p14:creationId xmlns:p14="http://schemas.microsoft.com/office/powerpoint/2010/main" val="6879193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77500" lnSpcReduction="20000"/>
              </a:bodyPr>
              <a:lstStyle/>
              <a:p>
                <a:r>
                  <a:rPr lang="en-US" dirty="0" smtClean="0"/>
                  <a:t>Last week we looked at translating the camera.  For normalizing parallel view volumes, we need to make a minor modification.</a:t>
                </a:r>
              </a:p>
              <a:p>
                <a:pPr lvl="7"/>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1</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0</m:t>
                                          </m:r>
                                        </m:e>
                                        <m:e>
                                          <m:r>
                                            <a:rPr lang="en-US" i="1">
                                              <a:latin typeface="Cambria Math"/>
                                            </a:rPr>
                                            <m:t>0</m:t>
                                          </m:r>
                                        </m:e>
                                        <m:e>
                                          <m:r>
                                            <a:rPr lang="en-US" i="1">
                                              <a:latin typeface="Cambria Math"/>
                                            </a:rPr>
                                            <m:t>1</m:t>
                                          </m:r>
                                        </m:e>
                                        <m:e>
                                          <m:r>
                                            <a:rPr lang="en-US" i="1">
                                              <a:latin typeface="Cambria Math"/>
                                            </a:rPr>
                                            <m:t>0</m:t>
                                          </m:r>
                                        </m:e>
                                      </m:eqArr>
                                    </m:e>
                                    <m:e>
                                      <m:eqArr>
                                        <m:eqArrPr>
                                          <m:ctrlPr>
                                            <a:rPr lang="en-US" i="1">
                                              <a:latin typeface="Cambria Math"/>
                                            </a:rPr>
                                          </m:ctrlPr>
                                        </m:eqArrPr>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𝑥</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𝑦</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𝑧</m:t>
                                              </m:r>
                                            </m:sub>
                                          </m:sSub>
                                        </m:e>
                                        <m:e>
                                          <m:r>
                                            <a:rPr lang="en-US" i="1">
                                              <a:latin typeface="Cambria Math"/>
                                            </a:rPr>
                                            <m:t>1</m:t>
                                          </m:r>
                                        </m:e>
                                      </m:eqArr>
                                    </m:e>
                                  </m:mr>
                                </m:m>
                              </m:e>
                            </m:mr>
                          </m:m>
                        </m:e>
                      </m:d>
                    </m:oMath>
                  </m:oMathPara>
                </a14:m>
                <a:endParaRPr lang="en-US" dirty="0" smtClean="0"/>
              </a:p>
              <a:p>
                <a:pPr lvl="8"/>
                <a:endParaRPr lang="en-US" dirty="0" smtClean="0"/>
              </a:p>
              <a:p>
                <a:r>
                  <a:rPr lang="en-US" dirty="0" smtClean="0"/>
                  <a:t>We need to modify this slightly because the eye point is now on the near clipping plane.  So </a:t>
                </a:r>
                <a14:m>
                  <m:oMath xmlns:m="http://schemas.openxmlformats.org/officeDocument/2006/math">
                    <m:r>
                      <a:rPr lang="en-US" i="1" dirty="0" smtClean="0">
                        <a:latin typeface="Cambria Math"/>
                      </a:rPr>
                      <m:t>𝑃𝑛</m:t>
                    </m:r>
                    <m:r>
                      <a:rPr lang="en-US" i="1" dirty="0" smtClean="0">
                        <a:latin typeface="Cambria Math"/>
                      </a:rPr>
                      <m:t> = </m:t>
                    </m:r>
                    <m:r>
                      <a:rPr lang="en-US" i="1" dirty="0" smtClean="0">
                        <a:latin typeface="Cambria Math"/>
                      </a:rPr>
                      <m:t>𝐸</m:t>
                    </m:r>
                    <m:r>
                      <a:rPr lang="en-US" i="1" dirty="0" smtClean="0">
                        <a:latin typeface="Cambria Math"/>
                      </a:rPr>
                      <m:t> + </m:t>
                    </m:r>
                    <m:r>
                      <a:rPr lang="en-US" i="1" dirty="0" smtClean="0">
                        <a:latin typeface="Cambria Math"/>
                      </a:rPr>
                      <m:t>𝑛𝑒𝑎𝑟</m:t>
                    </m:r>
                    <m:r>
                      <a:rPr lang="en-US" i="1" dirty="0" smtClean="0">
                        <a:latin typeface="Cambria Math"/>
                      </a:rPr>
                      <m:t> ∗ </m:t>
                    </m:r>
                    <m:r>
                      <a:rPr lang="en-US" i="1" dirty="0" err="1" smtClean="0">
                        <a:latin typeface="Cambria Math"/>
                      </a:rPr>
                      <m:t>𝑙𝑜𝑜𝑘𝑉</m:t>
                    </m:r>
                    <m:r>
                      <a:rPr lang="en-US" i="1" dirty="0" smtClean="0">
                        <a:latin typeface="Cambria Math"/>
                      </a:rPr>
                      <m:t> </m:t>
                    </m:r>
                  </m:oMath>
                </a14:m>
                <a:endParaRPr lang="en-US" dirty="0" smtClean="0"/>
              </a:p>
              <a:p>
                <a:pPr lvl="3"/>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3100" i="1">
                              <a:latin typeface="Cambria Math"/>
                            </a:rPr>
                          </m:ctrlPr>
                        </m:dPr>
                        <m:e>
                          <m:m>
                            <m:mPr>
                              <m:mcs>
                                <m:mc>
                                  <m:mcPr>
                                    <m:count m:val="4"/>
                                    <m:mcJc m:val="center"/>
                                  </m:mcPr>
                                </m:mc>
                              </m:mcs>
                              <m:ctrlPr>
                                <a:rPr lang="en-US" sz="3100" i="1">
                                  <a:latin typeface="Cambria Math"/>
                                </a:rPr>
                              </m:ctrlPr>
                            </m:mPr>
                            <m:mr>
                              <m:e>
                                <m:r>
                                  <a:rPr lang="en-US" sz="3100" b="0" i="1" smtClean="0">
                                    <a:latin typeface="Cambria Math"/>
                                  </a:rPr>
                                  <m:t>1</m:t>
                                </m:r>
                              </m:e>
                              <m:e>
                                <m:r>
                                  <a:rPr lang="en-US" sz="3100">
                                    <a:latin typeface="Cambria Math"/>
                                  </a:rPr>
                                  <m:t>0</m:t>
                                </m:r>
                              </m:e>
                              <m:e>
                                <m:r>
                                  <a:rPr lang="en-US" sz="3100">
                                    <a:latin typeface="Cambria Math"/>
                                  </a:rPr>
                                  <m:t>0</m:t>
                                </m:r>
                              </m:e>
                              <m:e>
                                <m:sSub>
                                  <m:sSubPr>
                                    <m:ctrlPr>
                                      <a:rPr lang="en-US" sz="3100" b="0" i="1" smtClean="0">
                                        <a:latin typeface="Cambria Math"/>
                                      </a:rPr>
                                    </m:ctrlPr>
                                  </m:sSubPr>
                                  <m:e>
                                    <m:sSub>
                                      <m:sSubPr>
                                        <m:ctrlPr>
                                          <a:rPr lang="en-US" sz="3100" b="0" i="1" smtClean="0">
                                            <a:latin typeface="Cambria Math"/>
                                          </a:rPr>
                                        </m:ctrlPr>
                                      </m:sSubPr>
                                      <m:e>
                                        <m:r>
                                          <a:rPr lang="en-US" sz="3100" b="0" i="1" smtClean="0">
                                            <a:latin typeface="Cambria Math"/>
                                          </a:rPr>
                                          <m:t>−</m:t>
                                        </m:r>
                                        <m:r>
                                          <a:rPr lang="en-US" sz="3100" b="0" i="1" smtClean="0">
                                            <a:latin typeface="Cambria Math"/>
                                          </a:rPr>
                                          <m:t>𝑃</m:t>
                                        </m:r>
                                      </m:e>
                                      <m:sub>
                                        <m:r>
                                          <a:rPr lang="en-US" sz="3100" b="0" i="1" smtClean="0">
                                            <a:latin typeface="Cambria Math"/>
                                          </a:rPr>
                                          <m:t>𝑛</m:t>
                                        </m:r>
                                      </m:sub>
                                    </m:sSub>
                                  </m:e>
                                  <m:sub>
                                    <m:r>
                                      <a:rPr lang="en-US" sz="3100" b="0" i="1" smtClean="0">
                                        <a:latin typeface="Cambria Math"/>
                                      </a:rPr>
                                      <m:t>𝑥</m:t>
                                    </m:r>
                                  </m:sub>
                                </m:sSub>
                              </m:e>
                            </m:mr>
                            <m:mr>
                              <m:e>
                                <m:r>
                                  <a:rPr lang="en-US" sz="3100">
                                    <a:latin typeface="Cambria Math"/>
                                  </a:rPr>
                                  <m:t>0</m:t>
                                </m:r>
                              </m:e>
                              <m:e>
                                <m:r>
                                  <a:rPr lang="en-US" sz="3100" b="0" i="1" smtClean="0">
                                    <a:latin typeface="Cambria Math"/>
                                  </a:rPr>
                                  <m:t>1</m:t>
                                </m:r>
                              </m:e>
                              <m:e>
                                <m:r>
                                  <a:rPr lang="en-US" sz="3100">
                                    <a:latin typeface="Cambria Math"/>
                                  </a:rPr>
                                  <m:t>0</m:t>
                                </m:r>
                              </m:e>
                              <m:e>
                                <m:sSub>
                                  <m:sSubPr>
                                    <m:ctrlPr>
                                      <a:rPr lang="en-US" sz="3100" i="1">
                                        <a:latin typeface="Cambria Math"/>
                                      </a:rPr>
                                    </m:ctrlPr>
                                  </m:sSubPr>
                                  <m:e>
                                    <m:sSub>
                                      <m:sSubPr>
                                        <m:ctrlPr>
                                          <a:rPr lang="en-US" sz="3100" i="1">
                                            <a:latin typeface="Cambria Math"/>
                                          </a:rPr>
                                        </m:ctrlPr>
                                      </m:sSubPr>
                                      <m:e>
                                        <m:r>
                                          <a:rPr lang="en-US" sz="3100" b="0" i="1" smtClean="0">
                                            <a:latin typeface="Cambria Math"/>
                                          </a:rPr>
                                          <m:t>−</m:t>
                                        </m:r>
                                        <m:r>
                                          <a:rPr lang="en-US" sz="3100" i="1">
                                            <a:latin typeface="Cambria Math"/>
                                          </a:rPr>
                                          <m:t>𝑃</m:t>
                                        </m:r>
                                      </m:e>
                                      <m:sub>
                                        <m:r>
                                          <a:rPr lang="en-US" sz="3100" i="1">
                                            <a:latin typeface="Cambria Math"/>
                                          </a:rPr>
                                          <m:t>𝑛</m:t>
                                        </m:r>
                                      </m:sub>
                                    </m:sSub>
                                  </m:e>
                                  <m:sub>
                                    <m:r>
                                      <a:rPr lang="en-US" sz="3100" b="0" i="1" smtClean="0">
                                        <a:latin typeface="Cambria Math"/>
                                      </a:rPr>
                                      <m:t>𝑦</m:t>
                                    </m:r>
                                  </m:sub>
                                </m:sSub>
                              </m:e>
                            </m:mr>
                            <m:mr>
                              <m:e>
                                <m:r>
                                  <a:rPr lang="en-US" sz="3100">
                                    <a:latin typeface="Cambria Math"/>
                                  </a:rPr>
                                  <m:t>0</m:t>
                                </m:r>
                              </m:e>
                              <m:e>
                                <m:r>
                                  <a:rPr lang="en-US" sz="3100">
                                    <a:latin typeface="Cambria Math"/>
                                  </a:rPr>
                                  <m:t>0</m:t>
                                </m:r>
                              </m:e>
                              <m:e>
                                <m:r>
                                  <a:rPr lang="en-US" sz="3100" b="0" i="1" smtClean="0">
                                    <a:latin typeface="Cambria Math"/>
                                  </a:rPr>
                                  <m:t>1</m:t>
                                </m:r>
                              </m:e>
                              <m:e>
                                <m:sSub>
                                  <m:sSubPr>
                                    <m:ctrlPr>
                                      <a:rPr lang="en-US" sz="3100" i="1">
                                        <a:latin typeface="Cambria Math"/>
                                      </a:rPr>
                                    </m:ctrlPr>
                                  </m:sSubPr>
                                  <m:e>
                                    <m:sSub>
                                      <m:sSubPr>
                                        <m:ctrlPr>
                                          <a:rPr lang="en-US" sz="3100" i="1">
                                            <a:latin typeface="Cambria Math"/>
                                          </a:rPr>
                                        </m:ctrlPr>
                                      </m:sSubPr>
                                      <m:e>
                                        <m:r>
                                          <a:rPr lang="en-US" sz="3100" b="0" i="1" smtClean="0">
                                            <a:latin typeface="Cambria Math"/>
                                          </a:rPr>
                                          <m:t>−</m:t>
                                        </m:r>
                                        <m:r>
                                          <a:rPr lang="en-US" sz="3100" i="1">
                                            <a:latin typeface="Cambria Math"/>
                                          </a:rPr>
                                          <m:t>𝑃</m:t>
                                        </m:r>
                                      </m:e>
                                      <m:sub>
                                        <m:r>
                                          <a:rPr lang="en-US" sz="3100" i="1">
                                            <a:latin typeface="Cambria Math"/>
                                          </a:rPr>
                                          <m:t>𝑛</m:t>
                                        </m:r>
                                      </m:sub>
                                    </m:sSub>
                                  </m:e>
                                  <m:sub>
                                    <m:r>
                                      <a:rPr lang="en-US" sz="3100" b="0" i="1" smtClean="0">
                                        <a:latin typeface="Cambria Math"/>
                                      </a:rPr>
                                      <m:t>𝑧</m:t>
                                    </m:r>
                                  </m:sub>
                                </m:sSub>
                              </m:e>
                            </m:mr>
                            <m:mr>
                              <m:e>
                                <m:r>
                                  <a:rPr lang="en-US" sz="3100">
                                    <a:latin typeface="Cambria Math"/>
                                  </a:rPr>
                                  <m:t>0</m:t>
                                </m:r>
                              </m:e>
                              <m:e>
                                <m:r>
                                  <a:rPr lang="en-US" sz="3100">
                                    <a:latin typeface="Cambria Math"/>
                                  </a:rPr>
                                  <m:t>0</m:t>
                                </m:r>
                              </m:e>
                              <m:e>
                                <m:r>
                                  <a:rPr lang="en-US" sz="3100">
                                    <a:latin typeface="Cambria Math"/>
                                  </a:rPr>
                                  <m:t>0</m:t>
                                </m:r>
                              </m:e>
                              <m:e>
                                <m:r>
                                  <a:rPr lang="en-US" sz="3100">
                                    <a:latin typeface="Cambria Math"/>
                                  </a:rPr>
                                  <m:t>1</m:t>
                                </m:r>
                              </m:e>
                            </m:mr>
                          </m:m>
                        </m:e>
                      </m:d>
                    </m:oMath>
                  </m:oMathPara>
                </a14:m>
                <a:endParaRPr lang="en-US" dirty="0" smtClean="0"/>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296" t="-216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The Normalization </a:t>
            </a:r>
            <a:r>
              <a:rPr lang="en-US" dirty="0" smtClean="0"/>
              <a:t>Transformation - Translation</a:t>
            </a:r>
            <a:endParaRPr lang="en-US" dirty="0"/>
          </a:p>
        </p:txBody>
      </p:sp>
    </p:spTree>
    <p:extLst>
      <p:ext uri="{BB962C8B-B14F-4D97-AF65-F5344CB8AC3E}">
        <p14:creationId xmlns:p14="http://schemas.microsoft.com/office/powerpoint/2010/main" val="5232982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Rotation matrix stays the same (a coordinate transform from the camera’s coordinate (u, v, w) to the world coordinate (x, y, z)</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𝑅</m:t>
                          </m:r>
                        </m:e>
                        <m:sub>
                          <m:r>
                            <a:rPr lang="en-US" b="0" i="1" smtClean="0">
                              <a:latin typeface="Cambria Math"/>
                            </a:rPr>
                            <m:t>𝑢𝑣𝑤</m:t>
                          </m:r>
                          <m:r>
                            <a:rPr lang="en-US" b="0" i="1" smtClean="0">
                              <a:latin typeface="Cambria Math"/>
                            </a:rPr>
                            <m:t>2</m:t>
                          </m:r>
                          <m:r>
                            <a:rPr lang="en-US" b="0" i="1" smtClean="0">
                              <a:latin typeface="Cambria Math"/>
                            </a:rPr>
                            <m:t>𝑥𝑦𝑧</m:t>
                          </m:r>
                        </m:sub>
                      </m:sSub>
                      <m:r>
                        <a:rPr lang="en-US" b="0" i="1" smtClean="0">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m:rPr>
                                            <m:brk m:alnAt="7"/>
                                          </m:rPr>
                                          <a:rPr lang="en-US" i="1">
                                            <a:latin typeface="Cambria Math"/>
                                          </a:rPr>
                                          <m:t>𝑢</m:t>
                                        </m:r>
                                      </m:e>
                                      <m:sub>
                                        <m:r>
                                          <m:rPr>
                                            <m:brk m:alnAt="7"/>
                                          </m:rPr>
                                          <a:rPr lang="en-US" i="1">
                                            <a:latin typeface="Cambria Math"/>
                                          </a:rPr>
                                          <m:t>𝑥</m:t>
                                        </m:r>
                                      </m:sub>
                                    </m:sSub>
                                  </m:e>
                                  <m:e>
                                    <m:sSub>
                                      <m:sSubPr>
                                        <m:ctrlPr>
                                          <a:rPr lang="en-US" i="1">
                                            <a:latin typeface="Cambria Math"/>
                                          </a:rPr>
                                        </m:ctrlPr>
                                      </m:sSubPr>
                                      <m:e>
                                        <m:r>
                                          <a:rPr lang="en-US" i="1">
                                            <a:latin typeface="Cambria Math"/>
                                          </a:rPr>
                                          <m:t>𝑣</m:t>
                                        </m:r>
                                      </m:e>
                                      <m:sub>
                                        <m:r>
                                          <a:rPr lang="en-US" i="1">
                                            <a:latin typeface="Cambria Math"/>
                                          </a:rPr>
                                          <m:t>𝑥</m:t>
                                        </m:r>
                                      </m:sub>
                                    </m:sSub>
                                  </m:e>
                                  <m:e>
                                    <m:sSub>
                                      <m:sSubPr>
                                        <m:ctrlPr>
                                          <a:rPr lang="en-US" i="1">
                                            <a:latin typeface="Cambria Math"/>
                                          </a:rPr>
                                        </m:ctrlPr>
                                      </m:sSubPr>
                                      <m:e>
                                        <m:r>
                                          <a:rPr lang="en-US" i="1">
                                            <a:latin typeface="Cambria Math"/>
                                          </a:rPr>
                                          <m:t>𝑤</m:t>
                                        </m:r>
                                      </m:e>
                                      <m:sub>
                                        <m:r>
                                          <a:rPr lang="en-US" i="1">
                                            <a:latin typeface="Cambria Math"/>
                                          </a:rPr>
                                          <m:t>𝑥</m:t>
                                        </m:r>
                                      </m:sub>
                                    </m:sSub>
                                  </m:e>
                                  <m:e>
                                    <m:r>
                                      <a:rPr lang="en-US" i="1">
                                        <a:latin typeface="Cambria Math"/>
                                      </a:rPr>
                                      <m:t>0</m:t>
                                    </m:r>
                                  </m:e>
                                </m:eqArr>
                              </m:e>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𝑦</m:t>
                                        </m:r>
                                      </m:sub>
                                    </m:sSub>
                                  </m:e>
                                  <m:e>
                                    <m:sSub>
                                      <m:sSubPr>
                                        <m:ctrlPr>
                                          <a:rPr lang="en-US" i="1">
                                            <a:latin typeface="Cambria Math"/>
                                          </a:rPr>
                                        </m:ctrlPr>
                                      </m:sSubPr>
                                      <m:e>
                                        <m:r>
                                          <a:rPr lang="en-US" i="1">
                                            <a:latin typeface="Cambria Math"/>
                                          </a:rPr>
                                          <m:t>𝑣</m:t>
                                        </m:r>
                                      </m:e>
                                      <m:sub>
                                        <m:r>
                                          <a:rPr lang="en-US" i="1">
                                            <a:latin typeface="Cambria Math"/>
                                          </a:rPr>
                                          <m:t>𝑦</m:t>
                                        </m:r>
                                      </m:sub>
                                    </m:sSub>
                                  </m:e>
                                  <m:e>
                                    <m:sSub>
                                      <m:sSubPr>
                                        <m:ctrlPr>
                                          <a:rPr lang="en-US" i="1">
                                            <a:latin typeface="Cambria Math"/>
                                          </a:rPr>
                                        </m:ctrlPr>
                                      </m:sSubPr>
                                      <m:e>
                                        <m:r>
                                          <a:rPr lang="en-US" i="1">
                                            <a:latin typeface="Cambria Math"/>
                                          </a:rPr>
                                          <m:t>𝑤</m:t>
                                        </m:r>
                                      </m:e>
                                      <m:sub>
                                        <m:r>
                                          <a:rPr lang="en-US" i="1">
                                            <a:latin typeface="Cambria Math"/>
                                          </a:rPr>
                                          <m:t>𝑦</m:t>
                                        </m:r>
                                      </m:sub>
                                    </m:sSub>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𝑧</m:t>
                                              </m:r>
                                            </m:sub>
                                          </m:sSub>
                                        </m:e>
                                        <m:e>
                                          <m:sSub>
                                            <m:sSubPr>
                                              <m:ctrlPr>
                                                <a:rPr lang="en-US" i="1">
                                                  <a:latin typeface="Cambria Math"/>
                                                </a:rPr>
                                              </m:ctrlPr>
                                            </m:sSubPr>
                                            <m:e>
                                              <m:r>
                                                <a:rPr lang="en-US" i="1">
                                                  <a:latin typeface="Cambria Math"/>
                                                </a:rPr>
                                                <m:t>𝑣</m:t>
                                              </m:r>
                                            </m:e>
                                            <m:sub>
                                              <m:r>
                                                <a:rPr lang="en-US" i="1">
                                                  <a:latin typeface="Cambria Math"/>
                                                </a:rPr>
                                                <m:t>𝑧</m:t>
                                              </m:r>
                                            </m:sub>
                                          </m:sSub>
                                        </m:e>
                                        <m:e>
                                          <m:sSub>
                                            <m:sSubPr>
                                              <m:ctrlPr>
                                                <a:rPr lang="en-US" i="1">
                                                  <a:latin typeface="Cambria Math"/>
                                                </a:rPr>
                                              </m:ctrlPr>
                                            </m:sSubPr>
                                            <m:e>
                                              <m:r>
                                                <a:rPr lang="en-US" i="1">
                                                  <a:latin typeface="Cambria Math"/>
                                                </a:rPr>
                                                <m:t>𝑤</m:t>
                                              </m:r>
                                            </m:e>
                                            <m:sub>
                                              <m:r>
                                                <a:rPr lang="en-US" i="1">
                                                  <a:latin typeface="Cambria Math"/>
                                                </a:rPr>
                                                <m:t>𝑧</m:t>
                                              </m:r>
                                            </m:sub>
                                          </m:sSub>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0</m:t>
                                          </m:r>
                                        </m:e>
                                        <m:e>
                                          <m:r>
                                            <a:rPr lang="en-US" i="1">
                                              <a:latin typeface="Cambria Math"/>
                                            </a:rPr>
                                            <m:t>1</m:t>
                                          </m:r>
                                        </m:e>
                                      </m:eqArr>
                                    </m:e>
                                  </m:mr>
                                </m:m>
                              </m:e>
                            </m:mr>
                          </m:m>
                        </m:e>
                      </m:d>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r="-1333"/>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The Normalization </a:t>
            </a:r>
            <a:r>
              <a:rPr lang="en-US" dirty="0" smtClean="0"/>
              <a:t>Transformation - Rotation</a:t>
            </a:r>
            <a:endParaRPr lang="en-US" dirty="0"/>
          </a:p>
        </p:txBody>
      </p:sp>
    </p:spTree>
    <p:extLst>
      <p:ext uri="{BB962C8B-B14F-4D97-AF65-F5344CB8AC3E}">
        <p14:creationId xmlns:p14="http://schemas.microsoft.com/office/powerpoint/2010/main" val="15545311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4724400" cy="4800600"/>
              </a:xfrm>
            </p:spPr>
            <p:txBody>
              <a:bodyPr>
                <a:normAutofit lnSpcReduction="10000"/>
              </a:bodyPr>
              <a:lstStyle/>
              <a:p>
                <a:r>
                  <a:rPr lang="en-US" dirty="0" smtClean="0"/>
                  <a:t>We want: </a:t>
                </a:r>
              </a:p>
              <a:p>
                <a:pPr lvl="1"/>
                <a:r>
                  <a:rPr lang="en-US" dirty="0" smtClean="0"/>
                  <a:t>The (x, y) bound to be between -1 and 1</a:t>
                </a:r>
              </a:p>
              <a:p>
                <a:pPr lvl="1"/>
                <a:r>
                  <a:rPr lang="en-US" dirty="0" smtClean="0"/>
                  <a:t>Near plane =&gt; z = 0</a:t>
                </a:r>
              </a:p>
              <a:p>
                <a:pPr lvl="1"/>
                <a:r>
                  <a:rPr lang="en-US" dirty="0" smtClean="0"/>
                  <a:t>Far plane =&gt; z = -1</a:t>
                </a:r>
              </a:p>
              <a:p>
                <a:r>
                  <a:rPr lang="en-US" dirty="0" smtClean="0"/>
                  <a:t>We are given:	</a:t>
                </a:r>
              </a:p>
              <a:p>
                <a:pPr lvl="1"/>
                <a:r>
                  <a:rPr lang="en-US" dirty="0"/>
                  <a:t>w</a:t>
                </a:r>
                <a:r>
                  <a:rPr lang="en-US" dirty="0" smtClean="0"/>
                  <a:t>idth, height </a:t>
                </a:r>
              </a:p>
              <a:p>
                <a:pPr lvl="1"/>
                <a:r>
                  <a:rPr lang="en-US" dirty="0"/>
                  <a:t>f</a:t>
                </a:r>
                <a:r>
                  <a:rPr lang="en-US" dirty="0" smtClean="0"/>
                  <a:t>ar distance </a:t>
                </a:r>
              </a:p>
              <a:p>
                <a:r>
                  <a:rPr lang="en-US" dirty="0" smtClean="0"/>
                  <a:t>This means: </a:t>
                </a:r>
              </a:p>
              <a:p>
                <a:pPr lvl="1"/>
                <a14:m>
                  <m:oMath xmlns:m="http://schemas.openxmlformats.org/officeDocument/2006/math">
                    <m:sSup>
                      <m:sSupPr>
                        <m:ctrlPr>
                          <a:rPr lang="en-US" b="0" i="1" smtClean="0">
                            <a:latin typeface="Cambria Math"/>
                          </a:rPr>
                        </m:ctrlPr>
                      </m:sSupPr>
                      <m:e>
                        <m:r>
                          <a:rPr lang="en-US" b="0" i="1" smtClean="0">
                            <a:latin typeface="Cambria Math"/>
                          </a:rPr>
                          <m:t>𝑥</m:t>
                        </m:r>
                      </m:e>
                      <m:sup>
                        <m:r>
                          <a:rPr lang="en-US" b="0" i="1" smtClean="0">
                            <a:latin typeface="Cambria Math"/>
                          </a:rPr>
                          <m:t>′</m:t>
                        </m:r>
                      </m:sup>
                    </m:sSup>
                    <m:r>
                      <a:rPr lang="en-US" b="0" i="1" smtClean="0">
                        <a:latin typeface="Cambria Math"/>
                      </a:rPr>
                      <m:t>=</m:t>
                    </m:r>
                    <m:f>
                      <m:fPr>
                        <m:ctrlPr>
                          <a:rPr lang="en-US" b="0" i="1" smtClean="0">
                            <a:latin typeface="Cambria Math"/>
                          </a:rPr>
                        </m:ctrlPr>
                      </m:fPr>
                      <m:num>
                        <m:r>
                          <a:rPr lang="en-US" b="0" i="1" smtClean="0">
                            <a:latin typeface="Cambria Math"/>
                          </a:rPr>
                          <m:t>2</m:t>
                        </m:r>
                        <m:r>
                          <a:rPr lang="en-US" b="0" i="1" smtClean="0">
                            <a:latin typeface="Cambria Math"/>
                          </a:rPr>
                          <m:t>𝑥</m:t>
                        </m:r>
                      </m:num>
                      <m:den>
                        <m:r>
                          <a:rPr lang="en-US" b="0" i="1" smtClean="0">
                            <a:latin typeface="Cambria Math"/>
                          </a:rPr>
                          <m:t>𝑤𝑖𝑑𝑡h</m:t>
                        </m:r>
                      </m:den>
                    </m:f>
                    <m:r>
                      <a:rPr lang="en-US" b="0" i="1" smtClean="0">
                        <a:latin typeface="Cambria Math"/>
                      </a:rPr>
                      <m:t>, </m:t>
                    </m:r>
                    <m:sSup>
                      <m:sSupPr>
                        <m:ctrlPr>
                          <a:rPr lang="en-US" b="0" i="1" smtClean="0">
                            <a:latin typeface="Cambria Math"/>
                          </a:rPr>
                        </m:ctrlPr>
                      </m:sSupPr>
                      <m:e>
                        <m:r>
                          <a:rPr lang="en-US" b="0" i="1" smtClean="0">
                            <a:latin typeface="Cambria Math"/>
                          </a:rPr>
                          <m:t>𝑦</m:t>
                        </m:r>
                      </m:e>
                      <m:sup>
                        <m:r>
                          <a:rPr lang="en-US" b="0" i="1" smtClean="0">
                            <a:latin typeface="Cambria Math"/>
                          </a:rPr>
                          <m:t>′</m:t>
                        </m:r>
                      </m:sup>
                    </m:sSup>
                    <m:r>
                      <a:rPr lang="en-US" b="0" i="1" smtClean="0">
                        <a:latin typeface="Cambria Math"/>
                      </a:rPr>
                      <m:t>=</m:t>
                    </m:r>
                    <m:f>
                      <m:fPr>
                        <m:ctrlPr>
                          <a:rPr lang="en-US" b="0" i="1" smtClean="0">
                            <a:latin typeface="Cambria Math"/>
                          </a:rPr>
                        </m:ctrlPr>
                      </m:fPr>
                      <m:num>
                        <m:r>
                          <a:rPr lang="en-US" b="0" i="1" smtClean="0">
                            <a:latin typeface="Cambria Math"/>
                          </a:rPr>
                          <m:t>2</m:t>
                        </m:r>
                        <m:r>
                          <a:rPr lang="en-US" b="0" i="1" smtClean="0">
                            <a:latin typeface="Cambria Math"/>
                          </a:rPr>
                          <m:t>𝑦</m:t>
                        </m:r>
                      </m:num>
                      <m:den>
                        <m:r>
                          <a:rPr lang="en-US" b="0" i="1" smtClean="0">
                            <a:latin typeface="Cambria Math"/>
                          </a:rPr>
                          <m:t>h𝑒𝑖𝑔h𝑡</m:t>
                        </m:r>
                      </m:den>
                    </m:f>
                    <m:r>
                      <a:rPr lang="en-US" b="0" i="1" smtClean="0">
                        <a:latin typeface="Cambria Math"/>
                      </a:rPr>
                      <m:t>, </m:t>
                    </m:r>
                    <m:sSup>
                      <m:sSupPr>
                        <m:ctrlPr>
                          <a:rPr lang="en-US" b="0" i="1" smtClean="0">
                            <a:latin typeface="Cambria Math"/>
                          </a:rPr>
                        </m:ctrlPr>
                      </m:sSupPr>
                      <m:e>
                        <m:r>
                          <a:rPr lang="en-US" b="0" i="1" smtClean="0">
                            <a:latin typeface="Cambria Math"/>
                          </a:rPr>
                          <m:t>𝑧</m:t>
                        </m:r>
                      </m:e>
                      <m:sup>
                        <m:r>
                          <a:rPr lang="en-US" b="0" i="1" smtClean="0">
                            <a:latin typeface="Cambria Math"/>
                          </a:rPr>
                          <m:t>′</m:t>
                        </m:r>
                      </m:sup>
                    </m:sSup>
                    <m:r>
                      <a:rPr lang="en-US" b="0" i="1" smtClean="0">
                        <a:latin typeface="Cambria Math"/>
                      </a:rPr>
                      <m:t>=</m:t>
                    </m:r>
                    <m:f>
                      <m:fPr>
                        <m:ctrlPr>
                          <a:rPr lang="en-US" b="0" i="1" smtClean="0">
                            <a:latin typeface="Cambria Math"/>
                          </a:rPr>
                        </m:ctrlPr>
                      </m:fPr>
                      <m:num>
                        <m:r>
                          <a:rPr lang="en-US" b="0" i="1" smtClean="0">
                            <a:latin typeface="Cambria Math"/>
                          </a:rPr>
                          <m:t>𝑧</m:t>
                        </m:r>
                      </m:num>
                      <m:den>
                        <m:r>
                          <a:rPr lang="en-US" b="0" i="1" smtClean="0">
                            <a:latin typeface="Cambria Math"/>
                          </a:rPr>
                          <m:t>𝑓𝑎𝑟</m:t>
                        </m:r>
                      </m:den>
                    </m:f>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4724400" cy="4800600"/>
              </a:xfrm>
              <a:blipFill rotWithShape="1">
                <a:blip r:embed="rId2"/>
                <a:stretch>
                  <a:fillRect l="-1032" t="-1144"/>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The Normalization Transformation - </a:t>
            </a:r>
            <a:r>
              <a:rPr lang="en-US" dirty="0" smtClean="0"/>
              <a:t>Scale</a:t>
            </a:r>
            <a:endParaRPr lang="en-US" dirty="0"/>
          </a:p>
        </p:txBody>
      </p:sp>
      <p:grpSp>
        <p:nvGrpSpPr>
          <p:cNvPr id="49" name="Group 48"/>
          <p:cNvGrpSpPr/>
          <p:nvPr/>
        </p:nvGrpSpPr>
        <p:grpSpPr>
          <a:xfrm>
            <a:off x="4572001" y="1576112"/>
            <a:ext cx="4465820" cy="2919687"/>
            <a:chOff x="2756465" y="1576113"/>
            <a:chExt cx="6281356" cy="3075281"/>
          </a:xfrm>
        </p:grpSpPr>
        <p:grpSp>
          <p:nvGrpSpPr>
            <p:cNvPr id="4" name="Group 1081"/>
            <p:cNvGrpSpPr>
              <a:grpSpLocks/>
            </p:cNvGrpSpPr>
            <p:nvPr/>
          </p:nvGrpSpPr>
          <p:grpSpPr bwMode="auto">
            <a:xfrm>
              <a:off x="2756465" y="1576113"/>
              <a:ext cx="6281356" cy="3075281"/>
              <a:chOff x="240" y="1296"/>
              <a:chExt cx="3840" cy="2691"/>
            </a:xfrm>
          </p:grpSpPr>
          <p:sp>
            <p:nvSpPr>
              <p:cNvPr id="5" name="Line 1059"/>
              <p:cNvSpPr>
                <a:spLocks noChangeShapeType="1"/>
              </p:cNvSpPr>
              <p:nvPr/>
            </p:nvSpPr>
            <p:spPr bwMode="auto">
              <a:xfrm flipH="1">
                <a:off x="576" y="2640"/>
                <a:ext cx="528" cy="3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6" name="Rectangle 1069"/>
              <p:cNvSpPr>
                <a:spLocks noChangeArrowheads="1"/>
              </p:cNvSpPr>
              <p:nvPr/>
            </p:nvSpPr>
            <p:spPr bwMode="gray">
              <a:xfrm>
                <a:off x="736" y="2688"/>
                <a:ext cx="264"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7" name="Line 1033"/>
              <p:cNvSpPr>
                <a:spLocks noChangeShapeType="1"/>
              </p:cNvSpPr>
              <p:nvPr/>
            </p:nvSpPr>
            <p:spPr bwMode="auto">
              <a:xfrm>
                <a:off x="1248" y="273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8" name="Line 1034"/>
              <p:cNvSpPr>
                <a:spLocks noChangeShapeType="1"/>
              </p:cNvSpPr>
              <p:nvPr/>
            </p:nvSpPr>
            <p:spPr bwMode="auto">
              <a:xfrm>
                <a:off x="1872" y="33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9" name="Line 1035"/>
              <p:cNvSpPr>
                <a:spLocks noChangeShapeType="1"/>
              </p:cNvSpPr>
              <p:nvPr/>
            </p:nvSpPr>
            <p:spPr bwMode="auto">
              <a:xfrm>
                <a:off x="2688" y="1632"/>
                <a:ext cx="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0" name="Line 1036"/>
              <p:cNvSpPr>
                <a:spLocks noChangeShapeType="1"/>
              </p:cNvSpPr>
              <p:nvPr/>
            </p:nvSpPr>
            <p:spPr bwMode="auto">
              <a:xfrm>
                <a:off x="3312" y="22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1" name="Line 1037"/>
              <p:cNvSpPr>
                <a:spLocks noChangeShapeType="1"/>
              </p:cNvSpPr>
              <p:nvPr/>
            </p:nvSpPr>
            <p:spPr bwMode="auto">
              <a:xfrm flipV="1">
                <a:off x="1248" y="1632"/>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2" name="Line 1038"/>
              <p:cNvSpPr>
                <a:spLocks noChangeShapeType="1"/>
              </p:cNvSpPr>
              <p:nvPr/>
            </p:nvSpPr>
            <p:spPr bwMode="auto">
              <a:xfrm flipV="1">
                <a:off x="1248" y="2064"/>
                <a:ext cx="1440" cy="11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3" name="Line 1039"/>
              <p:cNvSpPr>
                <a:spLocks noChangeShapeType="1"/>
              </p:cNvSpPr>
              <p:nvPr/>
            </p:nvSpPr>
            <p:spPr bwMode="auto">
              <a:xfrm flipV="1">
                <a:off x="1872" y="2256"/>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4" name="Line 1040"/>
              <p:cNvSpPr>
                <a:spLocks noChangeShapeType="1"/>
              </p:cNvSpPr>
              <p:nvPr/>
            </p:nvSpPr>
            <p:spPr bwMode="auto">
              <a:xfrm>
                <a:off x="1248" y="3168"/>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5" name="Line 1041"/>
              <p:cNvSpPr>
                <a:spLocks noChangeShapeType="1"/>
              </p:cNvSpPr>
              <p:nvPr/>
            </p:nvSpPr>
            <p:spPr bwMode="auto">
              <a:xfrm>
                <a:off x="1248" y="2736"/>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6" name="Line 1042"/>
              <p:cNvSpPr>
                <a:spLocks noChangeShapeType="1"/>
              </p:cNvSpPr>
              <p:nvPr/>
            </p:nvSpPr>
            <p:spPr bwMode="auto">
              <a:xfrm>
                <a:off x="2688" y="2064"/>
                <a:ext cx="62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7" name="Line 1043"/>
              <p:cNvSpPr>
                <a:spLocks noChangeShapeType="1"/>
              </p:cNvSpPr>
              <p:nvPr/>
            </p:nvSpPr>
            <p:spPr bwMode="auto">
              <a:xfrm>
                <a:off x="2688" y="1632"/>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8" name="Line 1044"/>
              <p:cNvSpPr>
                <a:spLocks noChangeShapeType="1"/>
              </p:cNvSpPr>
              <p:nvPr/>
            </p:nvSpPr>
            <p:spPr bwMode="auto">
              <a:xfrm flipV="1">
                <a:off x="1872" y="2688"/>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9" name="Line 1045"/>
              <p:cNvSpPr>
                <a:spLocks noChangeShapeType="1"/>
              </p:cNvSpPr>
              <p:nvPr/>
            </p:nvSpPr>
            <p:spPr bwMode="auto">
              <a:xfrm flipV="1">
                <a:off x="2736" y="148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0" name="Line 1046"/>
              <p:cNvSpPr>
                <a:spLocks noChangeShapeType="1"/>
              </p:cNvSpPr>
              <p:nvPr/>
            </p:nvSpPr>
            <p:spPr bwMode="auto">
              <a:xfrm flipV="1">
                <a:off x="3360" y="2112"/>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1" name="Line 1047"/>
              <p:cNvSpPr>
                <a:spLocks noChangeShapeType="1"/>
              </p:cNvSpPr>
              <p:nvPr/>
            </p:nvSpPr>
            <p:spPr bwMode="auto">
              <a:xfrm flipV="1">
                <a:off x="3376" y="25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2" name="Line 1048"/>
              <p:cNvSpPr>
                <a:spLocks noChangeShapeType="1"/>
              </p:cNvSpPr>
              <p:nvPr/>
            </p:nvSpPr>
            <p:spPr bwMode="auto">
              <a:xfrm>
                <a:off x="3456" y="2200"/>
                <a:ext cx="0" cy="34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3" name="Line 1049"/>
              <p:cNvSpPr>
                <a:spLocks noChangeShapeType="1"/>
              </p:cNvSpPr>
              <p:nvPr/>
            </p:nvSpPr>
            <p:spPr bwMode="auto">
              <a:xfrm>
                <a:off x="2864" y="1584"/>
                <a:ext cx="528" cy="5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4" name="Line 1050"/>
              <p:cNvSpPr>
                <a:spLocks noChangeShapeType="1"/>
              </p:cNvSpPr>
              <p:nvPr/>
            </p:nvSpPr>
            <p:spPr bwMode="auto">
              <a:xfrm flipV="1">
                <a:off x="1712" y="2784"/>
                <a:ext cx="544"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5" name="Line 1051"/>
              <p:cNvSpPr>
                <a:spLocks noChangeShapeType="1"/>
              </p:cNvSpPr>
              <p:nvPr/>
            </p:nvSpPr>
            <p:spPr bwMode="auto">
              <a:xfrm flipH="1">
                <a:off x="1128" y="3312"/>
                <a:ext cx="432"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6" name="Oval 1052"/>
              <p:cNvSpPr>
                <a:spLocks noChangeArrowheads="1"/>
              </p:cNvSpPr>
              <p:nvPr/>
            </p:nvSpPr>
            <p:spPr bwMode="auto">
              <a:xfrm>
                <a:off x="1080" y="3616"/>
                <a:ext cx="72" cy="80"/>
              </a:xfrm>
              <a:prstGeom prst="ellipse">
                <a:avLst/>
              </a:prstGeom>
              <a:solidFill>
                <a:schemeClr val="tx1"/>
              </a:solidFill>
              <a:ln w="9525">
                <a:solidFill>
                  <a:schemeClr val="tx1"/>
                </a:solidFill>
                <a:round/>
                <a:headEnd/>
                <a:tailEnd/>
              </a:ln>
            </p:spPr>
            <p:txBody>
              <a:bodyPr wrap="none" anchor="ctr"/>
              <a:lstStyle/>
              <a:p>
                <a:endParaRPr lang="en-US" sz="1050" dirty="0"/>
              </a:p>
            </p:txBody>
          </p:sp>
          <p:sp>
            <p:nvSpPr>
              <p:cNvPr id="27" name="Oval 1053"/>
              <p:cNvSpPr>
                <a:spLocks noChangeArrowheads="1"/>
              </p:cNvSpPr>
              <p:nvPr/>
            </p:nvSpPr>
            <p:spPr bwMode="auto">
              <a:xfrm>
                <a:off x="1528" y="3264"/>
                <a:ext cx="72" cy="80"/>
              </a:xfrm>
              <a:prstGeom prst="ellipse">
                <a:avLst/>
              </a:prstGeom>
              <a:solidFill>
                <a:schemeClr val="tx1"/>
              </a:solidFill>
              <a:ln w="9525">
                <a:solidFill>
                  <a:schemeClr val="tx1"/>
                </a:solidFill>
                <a:round/>
                <a:headEnd/>
                <a:tailEnd/>
              </a:ln>
            </p:spPr>
            <p:txBody>
              <a:bodyPr wrap="none" anchor="ctr"/>
              <a:lstStyle/>
              <a:p>
                <a:endParaRPr lang="en-US" sz="1050" dirty="0"/>
              </a:p>
            </p:txBody>
          </p:sp>
          <p:sp>
            <p:nvSpPr>
              <p:cNvPr id="28" name="Line 1054"/>
              <p:cNvSpPr>
                <a:spLocks noChangeShapeType="1"/>
              </p:cNvSpPr>
              <p:nvPr/>
            </p:nvSpPr>
            <p:spPr bwMode="auto">
              <a:xfrm flipH="1" flipV="1">
                <a:off x="2352" y="1296"/>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9" name="Line 1055"/>
              <p:cNvSpPr>
                <a:spLocks noChangeShapeType="1"/>
              </p:cNvSpPr>
              <p:nvPr/>
            </p:nvSpPr>
            <p:spPr bwMode="auto">
              <a:xfrm flipH="1" flipV="1">
                <a:off x="1056" y="254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30" name="Line 1056"/>
              <p:cNvSpPr>
                <a:spLocks noChangeShapeType="1"/>
              </p:cNvSpPr>
              <p:nvPr/>
            </p:nvSpPr>
            <p:spPr bwMode="auto">
              <a:xfrm flipH="1" flipV="1">
                <a:off x="336" y="2880"/>
                <a:ext cx="72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31" name="Line 1058"/>
              <p:cNvSpPr>
                <a:spLocks noChangeShapeType="1"/>
              </p:cNvSpPr>
              <p:nvPr/>
            </p:nvSpPr>
            <p:spPr bwMode="auto">
              <a:xfrm flipV="1">
                <a:off x="432" y="1384"/>
                <a:ext cx="1968" cy="1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32" name="Text Box 1060"/>
              <p:cNvSpPr txBox="1">
                <a:spLocks noChangeArrowheads="1"/>
              </p:cNvSpPr>
              <p:nvPr/>
            </p:nvSpPr>
            <p:spPr bwMode="auto">
              <a:xfrm>
                <a:off x="3504" y="2256"/>
                <a:ext cx="576"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Height</a:t>
                </a:r>
              </a:p>
            </p:txBody>
          </p:sp>
          <p:sp>
            <p:nvSpPr>
              <p:cNvPr id="33" name="Text Box 1061"/>
              <p:cNvSpPr txBox="1">
                <a:spLocks noChangeArrowheads="1"/>
              </p:cNvSpPr>
              <p:nvPr/>
            </p:nvSpPr>
            <p:spPr bwMode="auto">
              <a:xfrm>
                <a:off x="3120" y="1670"/>
                <a:ext cx="57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Width</a:t>
                </a:r>
              </a:p>
            </p:txBody>
          </p:sp>
          <p:sp>
            <p:nvSpPr>
              <p:cNvPr id="34" name="Text Box 1062"/>
              <p:cNvSpPr txBox="1">
                <a:spLocks noChangeArrowheads="1"/>
              </p:cNvSpPr>
              <p:nvPr/>
            </p:nvSpPr>
            <p:spPr bwMode="auto">
              <a:xfrm>
                <a:off x="2208" y="2448"/>
                <a:ext cx="576"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Look vector</a:t>
                </a:r>
              </a:p>
            </p:txBody>
          </p:sp>
          <p:sp>
            <p:nvSpPr>
              <p:cNvPr id="35" name="Text Box 1064"/>
              <p:cNvSpPr txBox="1">
                <a:spLocks noChangeArrowheads="1"/>
              </p:cNvSpPr>
              <p:nvPr/>
            </p:nvSpPr>
            <p:spPr bwMode="auto">
              <a:xfrm>
                <a:off x="528" y="2666"/>
                <a:ext cx="768"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000" dirty="0"/>
                  <a:t>Near distance</a:t>
                </a:r>
              </a:p>
            </p:txBody>
          </p:sp>
          <p:sp>
            <p:nvSpPr>
              <p:cNvPr id="36" name="Line 1065"/>
              <p:cNvSpPr>
                <a:spLocks noChangeShapeType="1"/>
              </p:cNvSpPr>
              <p:nvPr/>
            </p:nvSpPr>
            <p:spPr bwMode="auto">
              <a:xfrm flipV="1">
                <a:off x="1112" y="312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37" name="Text Box 1067"/>
              <p:cNvSpPr txBox="1">
                <a:spLocks noChangeArrowheads="1"/>
              </p:cNvSpPr>
              <p:nvPr/>
            </p:nvSpPr>
            <p:spPr bwMode="auto">
              <a:xfrm>
                <a:off x="1104" y="3648"/>
                <a:ext cx="7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Position</a:t>
                </a:r>
              </a:p>
            </p:txBody>
          </p:sp>
          <p:sp>
            <p:nvSpPr>
              <p:cNvPr id="38" name="Rectangle 1071"/>
              <p:cNvSpPr>
                <a:spLocks noChangeArrowheads="1"/>
              </p:cNvSpPr>
              <p:nvPr/>
            </p:nvSpPr>
            <p:spPr bwMode="gray">
              <a:xfrm>
                <a:off x="1344" y="1968"/>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39" name="Text Box 1063"/>
              <p:cNvSpPr txBox="1">
                <a:spLocks noChangeArrowheads="1"/>
              </p:cNvSpPr>
              <p:nvPr/>
            </p:nvSpPr>
            <p:spPr bwMode="auto">
              <a:xfrm>
                <a:off x="1200" y="1872"/>
                <a:ext cx="624"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000" dirty="0"/>
                  <a:t>Far distance</a:t>
                </a:r>
              </a:p>
            </p:txBody>
          </p:sp>
          <p:sp>
            <p:nvSpPr>
              <p:cNvPr id="40" name="Rectangle 1072"/>
              <p:cNvSpPr>
                <a:spLocks noChangeArrowheads="1"/>
              </p:cNvSpPr>
              <p:nvPr/>
            </p:nvSpPr>
            <p:spPr bwMode="gray">
              <a:xfrm>
                <a:off x="480" y="3072"/>
                <a:ext cx="480"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41" name="Text Box 1078"/>
              <p:cNvSpPr txBox="1">
                <a:spLocks noChangeArrowheads="1"/>
              </p:cNvSpPr>
              <p:nvPr/>
            </p:nvSpPr>
            <p:spPr bwMode="auto">
              <a:xfrm>
                <a:off x="240" y="3072"/>
                <a:ext cx="96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lnSpc>
                    <a:spcPct val="80000"/>
                  </a:lnSpc>
                </a:pPr>
                <a:r>
                  <a:rPr lang="en-US" sz="1000" dirty="0" smtClean="0"/>
                  <a:t>up </a:t>
                </a:r>
                <a:r>
                  <a:rPr lang="en-US" sz="1000" dirty="0"/>
                  <a:t>vector</a:t>
                </a:r>
              </a:p>
            </p:txBody>
          </p:sp>
        </p:grpSp>
        <p:cxnSp>
          <p:nvCxnSpPr>
            <p:cNvPr id="42" name="Straight Connector 41"/>
            <p:cNvCxnSpPr>
              <a:endCxn id="13" idx="0"/>
            </p:cNvCxnSpPr>
            <p:nvPr/>
          </p:nvCxnSpPr>
          <p:spPr>
            <a:xfrm>
              <a:off x="4405543" y="3228703"/>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402237" y="3722394"/>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5" idx="1"/>
              <a:endCxn id="18" idx="0"/>
            </p:cNvCxnSpPr>
            <p:nvPr/>
          </p:nvCxnSpPr>
          <p:spPr>
            <a:xfrm>
              <a:off x="5426041" y="3934857"/>
              <a:ext cx="0" cy="49369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405543" y="3251461"/>
              <a:ext cx="3306" cy="4388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 Box 1067"/>
            <p:cNvSpPr txBox="1">
              <a:spLocks noChangeArrowheads="1"/>
            </p:cNvSpPr>
            <p:nvPr/>
          </p:nvSpPr>
          <p:spPr bwMode="auto">
            <a:xfrm>
              <a:off x="5565078" y="4231705"/>
              <a:ext cx="1256270" cy="38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smtClean="0"/>
                <a:t>Screen</a:t>
              </a:r>
              <a:endParaRPr lang="en-US" sz="1000" dirty="0"/>
            </a:p>
          </p:txBody>
        </p:sp>
      </p:grpSp>
    </p:spTree>
    <p:extLst>
      <p:ext uri="{BB962C8B-B14F-4D97-AF65-F5344CB8AC3E}">
        <p14:creationId xmlns:p14="http://schemas.microsoft.com/office/powerpoint/2010/main" val="3881239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895600"/>
          </a:xfrm>
        </p:spPr>
        <p:txBody>
          <a:bodyPr>
            <a:normAutofit lnSpcReduction="10000"/>
          </a:bodyPr>
          <a:lstStyle/>
          <a:p>
            <a:r>
              <a:rPr lang="en-US" dirty="0"/>
              <a:t>Starting in the 13</a:t>
            </a:r>
            <a:r>
              <a:rPr lang="en-US" baseline="30000" dirty="0"/>
              <a:t>th</a:t>
            </a:r>
            <a:r>
              <a:rPr lang="en-US" dirty="0"/>
              <a:t> century (AD): New emphasis on importance of individual viewpoint, world interpretation, power of observation (particularly of nature: astronomy, anatomy, </a:t>
            </a:r>
            <a:r>
              <a:rPr lang="en-US" dirty="0" err="1"/>
              <a:t>etc</a:t>
            </a:r>
            <a:r>
              <a:rPr lang="en-US" dirty="0"/>
              <a:t>)</a:t>
            </a:r>
          </a:p>
          <a:p>
            <a:pPr lvl="1"/>
            <a:r>
              <a:rPr lang="en-US" dirty="0" err="1"/>
              <a:t>Massaccio</a:t>
            </a:r>
            <a:endParaRPr lang="en-US" dirty="0"/>
          </a:p>
          <a:p>
            <a:pPr lvl="1"/>
            <a:r>
              <a:rPr lang="en-US" dirty="0"/>
              <a:t>Donatello</a:t>
            </a:r>
          </a:p>
          <a:p>
            <a:pPr lvl="1"/>
            <a:r>
              <a:rPr lang="en-US" dirty="0"/>
              <a:t>Leonardo</a:t>
            </a:r>
          </a:p>
          <a:p>
            <a:pPr lvl="1"/>
            <a:r>
              <a:rPr lang="en-US" dirty="0" smtClean="0"/>
              <a:t>Newton</a:t>
            </a:r>
          </a:p>
          <a:p>
            <a:pPr lvl="1"/>
            <a:endParaRPr lang="en-US" dirty="0"/>
          </a:p>
          <a:p>
            <a:endParaRPr lang="en-US" dirty="0"/>
          </a:p>
        </p:txBody>
      </p:sp>
      <p:sp>
        <p:nvSpPr>
          <p:cNvPr id="3" name="Title 2"/>
          <p:cNvSpPr>
            <a:spLocks noGrp="1"/>
          </p:cNvSpPr>
          <p:nvPr>
            <p:ph type="title"/>
          </p:nvPr>
        </p:nvSpPr>
        <p:spPr/>
        <p:txBody>
          <a:bodyPr>
            <a:normAutofit fontScale="90000"/>
          </a:bodyPr>
          <a:lstStyle/>
          <a:p>
            <a:r>
              <a:rPr lang="en-US" dirty="0" smtClean="0"/>
              <a:t>Background for Inventing Perspective Projection</a:t>
            </a:r>
            <a:endParaRPr lang="en-US" dirty="0"/>
          </a:p>
        </p:txBody>
      </p:sp>
      <p:pic>
        <p:nvPicPr>
          <p:cNvPr id="4" name="Picture 13" descr="di_vinc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2933653"/>
            <a:ext cx="1900238" cy="198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clock_co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2258" y="2774625"/>
            <a:ext cx="4106862"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1"/>
          <p:cNvSpPr txBox="1">
            <a:spLocks/>
          </p:cNvSpPr>
          <p:nvPr/>
        </p:nvSpPr>
        <p:spPr>
          <a:xfrm>
            <a:off x="483582" y="5272268"/>
            <a:ext cx="8229600" cy="97613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Universe as clockwork: rebuilding the universe more systemically and mechanically</a:t>
            </a:r>
          </a:p>
          <a:p>
            <a:pPr lvl="1"/>
            <a:endParaRPr lang="en-US" dirty="0" smtClean="0"/>
          </a:p>
          <a:p>
            <a:endParaRPr lang="en-US" dirty="0"/>
          </a:p>
        </p:txBody>
      </p:sp>
      <p:sp>
        <p:nvSpPr>
          <p:cNvPr id="8" name="TextBox 7"/>
          <p:cNvSpPr txBox="1"/>
          <p:nvPr/>
        </p:nvSpPr>
        <p:spPr>
          <a:xfrm>
            <a:off x="5113751" y="4931387"/>
            <a:ext cx="3609001" cy="461665"/>
          </a:xfrm>
          <a:prstGeom prst="rect">
            <a:avLst/>
          </a:prstGeom>
          <a:noFill/>
        </p:spPr>
        <p:txBody>
          <a:bodyPr wrap="none" rtlCol="0">
            <a:spAutoFit/>
          </a:bodyPr>
          <a:lstStyle/>
          <a:p>
            <a:pPr marL="274320" lvl="1" indent="0">
              <a:buNone/>
            </a:pPr>
            <a:r>
              <a:rPr lang="en-US" sz="1200" dirty="0"/>
              <a:t>Ender, </a:t>
            </a:r>
            <a:r>
              <a:rPr lang="en-US" sz="1200" b="1" dirty="0" err="1"/>
              <a:t>Tycho</a:t>
            </a:r>
            <a:r>
              <a:rPr lang="en-US" sz="1200" b="1" dirty="0"/>
              <a:t> Brahe and Rudolph II in Prague</a:t>
            </a:r>
            <a:r>
              <a:rPr lang="en-US" sz="1200" dirty="0"/>
              <a:t> </a:t>
            </a:r>
            <a:endParaRPr lang="en-US" sz="1200" dirty="0" smtClean="0"/>
          </a:p>
          <a:p>
            <a:pPr marL="274320" lvl="1" indent="0">
              <a:buNone/>
            </a:pPr>
            <a:r>
              <a:rPr lang="en-US" sz="1200" dirty="0" smtClean="0"/>
              <a:t>(</a:t>
            </a:r>
            <a:r>
              <a:rPr lang="en-US" sz="1200" dirty="0"/>
              <a:t>detail of clockwork), c. </a:t>
            </a:r>
            <a:r>
              <a:rPr lang="en-US" sz="1200" dirty="0" smtClean="0"/>
              <a:t>1855</a:t>
            </a:r>
            <a:endParaRPr lang="en-US" sz="1400" dirty="0"/>
          </a:p>
        </p:txBody>
      </p:sp>
    </p:spTree>
    <p:extLst>
      <p:ext uri="{BB962C8B-B14F-4D97-AF65-F5344CB8AC3E}">
        <p14:creationId xmlns:p14="http://schemas.microsoft.com/office/powerpoint/2010/main" val="38296078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4114801" cy="4800600"/>
              </a:xfrm>
            </p:spPr>
            <p:txBody>
              <a:bodyPr>
                <a:normAutofit/>
              </a:bodyPr>
              <a:lstStyle/>
              <a:p>
                <a:r>
                  <a:rPr lang="en-US" dirty="0" smtClean="0"/>
                  <a:t>This means: </a:t>
                </a:r>
              </a:p>
              <a:p>
                <a:pPr lvl="1"/>
                <a14:m>
                  <m:oMath xmlns:m="http://schemas.openxmlformats.org/officeDocument/2006/math">
                    <m:sSup>
                      <m:sSupPr>
                        <m:ctrlPr>
                          <a:rPr lang="en-US" sz="1900" b="0" i="1" smtClean="0">
                            <a:latin typeface="Cambria Math"/>
                          </a:rPr>
                        </m:ctrlPr>
                      </m:sSupPr>
                      <m:e>
                        <m:r>
                          <a:rPr lang="en-US" sz="1900" b="0" i="1" smtClean="0">
                            <a:latin typeface="Cambria Math"/>
                          </a:rPr>
                          <m:t>𝑥</m:t>
                        </m:r>
                      </m:e>
                      <m:sup>
                        <m:r>
                          <a:rPr lang="en-US" sz="1900" b="0" i="1" smtClean="0">
                            <a:latin typeface="Cambria Math"/>
                          </a:rPr>
                          <m:t>′</m:t>
                        </m:r>
                      </m:sup>
                    </m:sSup>
                    <m:r>
                      <a:rPr lang="en-US" sz="1900" b="0" i="1" smtClean="0">
                        <a:latin typeface="Cambria Math"/>
                      </a:rPr>
                      <m:t>=</m:t>
                    </m:r>
                    <m:f>
                      <m:fPr>
                        <m:ctrlPr>
                          <a:rPr lang="en-US" sz="1900" b="0" i="1" smtClean="0">
                            <a:latin typeface="Cambria Math"/>
                          </a:rPr>
                        </m:ctrlPr>
                      </m:fPr>
                      <m:num>
                        <m:r>
                          <a:rPr lang="en-US" sz="1900" b="0" i="1" smtClean="0">
                            <a:latin typeface="Cambria Math"/>
                          </a:rPr>
                          <m:t>2</m:t>
                        </m:r>
                        <m:r>
                          <a:rPr lang="en-US" sz="1900" b="0" i="1" smtClean="0">
                            <a:latin typeface="Cambria Math"/>
                          </a:rPr>
                          <m:t>𝑥</m:t>
                        </m:r>
                      </m:num>
                      <m:den>
                        <m:r>
                          <a:rPr lang="en-US" sz="1900" b="0" i="1" smtClean="0">
                            <a:latin typeface="Cambria Math"/>
                          </a:rPr>
                          <m:t>𝑤𝑖𝑑𝑡h</m:t>
                        </m:r>
                      </m:den>
                    </m:f>
                    <m:r>
                      <a:rPr lang="en-US" sz="1900" b="0" i="1" smtClean="0">
                        <a:latin typeface="Cambria Math"/>
                      </a:rPr>
                      <m:t>, </m:t>
                    </m:r>
                    <m:sSup>
                      <m:sSupPr>
                        <m:ctrlPr>
                          <a:rPr lang="en-US" sz="1900" b="0" i="1" smtClean="0">
                            <a:latin typeface="Cambria Math"/>
                          </a:rPr>
                        </m:ctrlPr>
                      </m:sSupPr>
                      <m:e>
                        <m:r>
                          <a:rPr lang="en-US" sz="1900" b="0" i="1" smtClean="0">
                            <a:latin typeface="Cambria Math"/>
                          </a:rPr>
                          <m:t>𝑦</m:t>
                        </m:r>
                      </m:e>
                      <m:sup>
                        <m:r>
                          <a:rPr lang="en-US" sz="1900" b="0" i="1" smtClean="0">
                            <a:latin typeface="Cambria Math"/>
                          </a:rPr>
                          <m:t>′</m:t>
                        </m:r>
                      </m:sup>
                    </m:sSup>
                    <m:r>
                      <a:rPr lang="en-US" sz="1900" b="0" i="1" smtClean="0">
                        <a:latin typeface="Cambria Math"/>
                      </a:rPr>
                      <m:t>=</m:t>
                    </m:r>
                    <m:f>
                      <m:fPr>
                        <m:ctrlPr>
                          <a:rPr lang="en-US" sz="1900" b="0" i="1" smtClean="0">
                            <a:latin typeface="Cambria Math"/>
                          </a:rPr>
                        </m:ctrlPr>
                      </m:fPr>
                      <m:num>
                        <m:r>
                          <a:rPr lang="en-US" sz="1900" b="0" i="1" smtClean="0">
                            <a:latin typeface="Cambria Math"/>
                          </a:rPr>
                          <m:t>2</m:t>
                        </m:r>
                        <m:r>
                          <a:rPr lang="en-US" sz="1900" b="0" i="1" smtClean="0">
                            <a:latin typeface="Cambria Math"/>
                          </a:rPr>
                          <m:t>𝑦</m:t>
                        </m:r>
                      </m:num>
                      <m:den>
                        <m:r>
                          <a:rPr lang="en-US" sz="1900" b="0" i="1" smtClean="0">
                            <a:latin typeface="Cambria Math"/>
                          </a:rPr>
                          <m:t>h𝑒𝑖𝑔h𝑡</m:t>
                        </m:r>
                      </m:den>
                    </m:f>
                    <m:r>
                      <a:rPr lang="en-US" sz="1900" b="0" i="1" smtClean="0">
                        <a:latin typeface="Cambria Math"/>
                      </a:rPr>
                      <m:t>, </m:t>
                    </m:r>
                    <m:sSup>
                      <m:sSupPr>
                        <m:ctrlPr>
                          <a:rPr lang="en-US" sz="1900" b="0" i="1" smtClean="0">
                            <a:latin typeface="Cambria Math"/>
                          </a:rPr>
                        </m:ctrlPr>
                      </m:sSupPr>
                      <m:e>
                        <m:r>
                          <a:rPr lang="en-US" sz="1900" b="0" i="1" smtClean="0">
                            <a:latin typeface="Cambria Math"/>
                          </a:rPr>
                          <m:t>𝑧</m:t>
                        </m:r>
                      </m:e>
                      <m:sup>
                        <m:r>
                          <a:rPr lang="en-US" sz="1900" b="0" i="1" smtClean="0">
                            <a:latin typeface="Cambria Math"/>
                          </a:rPr>
                          <m:t>′</m:t>
                        </m:r>
                      </m:sup>
                    </m:sSup>
                    <m:r>
                      <a:rPr lang="en-US" sz="1900" b="0" i="1" smtClean="0">
                        <a:latin typeface="Cambria Math"/>
                      </a:rPr>
                      <m:t>=</m:t>
                    </m:r>
                    <m:f>
                      <m:fPr>
                        <m:ctrlPr>
                          <a:rPr lang="en-US" sz="1900" b="0" i="1" smtClean="0">
                            <a:latin typeface="Cambria Math"/>
                          </a:rPr>
                        </m:ctrlPr>
                      </m:fPr>
                      <m:num>
                        <m:r>
                          <a:rPr lang="en-US" sz="1900" b="0" i="1" smtClean="0">
                            <a:latin typeface="Cambria Math"/>
                          </a:rPr>
                          <m:t>𝑧</m:t>
                        </m:r>
                      </m:num>
                      <m:den>
                        <m:r>
                          <a:rPr lang="en-US" sz="1900" b="0" i="1" smtClean="0">
                            <a:latin typeface="Cambria Math"/>
                          </a:rPr>
                          <m:t>𝑓𝑎𝑟</m:t>
                        </m:r>
                      </m:den>
                    </m:f>
                  </m:oMath>
                </a14:m>
                <a:endParaRPr lang="en-US" dirty="0" smtClean="0"/>
              </a:p>
              <a:p>
                <a:pPr lvl="5"/>
                <a:endParaRPr lang="en-US" dirty="0" smtClean="0"/>
              </a:p>
              <a:p>
                <a:r>
                  <a:rPr lang="en-US" dirty="0" smtClean="0"/>
                  <a:t>We can write this as a 4x4 scaling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a:rPr>
                        <m:t>𝑆</m:t>
                      </m:r>
                      <m:r>
                        <a:rPr lang="en-US" sz="1900" b="0" i="1" smtClean="0">
                          <a:latin typeface="Cambria Math"/>
                        </a:rPr>
                        <m:t>=</m:t>
                      </m:r>
                      <m:d>
                        <m:dPr>
                          <m:begChr m:val="["/>
                          <m:endChr m:val="]"/>
                          <m:ctrlPr>
                            <a:rPr lang="en-US" sz="1900" i="1">
                              <a:latin typeface="Cambria Math"/>
                            </a:rPr>
                          </m:ctrlPr>
                        </m:dPr>
                        <m:e>
                          <m:m>
                            <m:mPr>
                              <m:mcs>
                                <m:mc>
                                  <m:mcPr>
                                    <m:count m:val="4"/>
                                    <m:mcJc m:val="center"/>
                                  </m:mcPr>
                                </m:mc>
                              </m:mcs>
                              <m:ctrlPr>
                                <a:rPr lang="en-US" sz="1900" i="1">
                                  <a:latin typeface="Cambria Math"/>
                                </a:rPr>
                              </m:ctrlPr>
                            </m:mPr>
                            <m:mr>
                              <m:e>
                                <m:f>
                                  <m:fPr>
                                    <m:ctrlPr>
                                      <a:rPr lang="en-US" sz="1900" i="1">
                                        <a:latin typeface="Cambria Math"/>
                                      </a:rPr>
                                    </m:ctrlPr>
                                  </m:fPr>
                                  <m:num>
                                    <m:r>
                                      <m:rPr>
                                        <m:brk m:alnAt="7"/>
                                      </m:rPr>
                                      <a:rPr lang="en-US" sz="1900">
                                        <a:latin typeface="Cambria Math"/>
                                      </a:rPr>
                                      <m:t>2</m:t>
                                    </m:r>
                                  </m:num>
                                  <m:den>
                                    <m:r>
                                      <a:rPr lang="en-US" sz="1900">
                                        <a:latin typeface="Cambria Math"/>
                                      </a:rPr>
                                      <m:t>𝑤𝑖𝑑𝑡h</m:t>
                                    </m:r>
                                  </m:den>
                                </m:f>
                              </m:e>
                              <m:e>
                                <m:r>
                                  <a:rPr lang="en-US" sz="1900">
                                    <a:latin typeface="Cambria Math"/>
                                  </a:rPr>
                                  <m:t>0</m:t>
                                </m:r>
                              </m:e>
                              <m:e>
                                <m:r>
                                  <a:rPr lang="en-US" sz="1900">
                                    <a:latin typeface="Cambria Math"/>
                                  </a:rPr>
                                  <m:t>0</m:t>
                                </m:r>
                              </m:e>
                              <m:e>
                                <m:r>
                                  <a:rPr lang="en-US" sz="1900">
                                    <a:latin typeface="Cambria Math"/>
                                  </a:rPr>
                                  <m:t>0</m:t>
                                </m:r>
                              </m:e>
                            </m:mr>
                            <m:mr>
                              <m:e>
                                <m:r>
                                  <a:rPr lang="en-US" sz="1900">
                                    <a:latin typeface="Cambria Math"/>
                                  </a:rPr>
                                  <m:t>0</m:t>
                                </m:r>
                              </m:e>
                              <m:e>
                                <m:f>
                                  <m:fPr>
                                    <m:ctrlPr>
                                      <a:rPr lang="en-US" sz="1900" i="1">
                                        <a:latin typeface="Cambria Math"/>
                                      </a:rPr>
                                    </m:ctrlPr>
                                  </m:fPr>
                                  <m:num>
                                    <m:r>
                                      <a:rPr lang="en-US" sz="1900">
                                        <a:latin typeface="Cambria Math"/>
                                      </a:rPr>
                                      <m:t>2</m:t>
                                    </m:r>
                                  </m:num>
                                  <m:den>
                                    <m:r>
                                      <a:rPr lang="en-US" sz="1900">
                                        <a:latin typeface="Cambria Math"/>
                                      </a:rPr>
                                      <m:t>h𝑒𝑖𝑔h𝑡</m:t>
                                    </m:r>
                                  </m:den>
                                </m:f>
                              </m:e>
                              <m:e>
                                <m:r>
                                  <a:rPr lang="en-US" sz="1900">
                                    <a:latin typeface="Cambria Math"/>
                                  </a:rPr>
                                  <m:t>0</m:t>
                                </m:r>
                              </m:e>
                              <m:e>
                                <m:r>
                                  <a:rPr lang="en-US" sz="1900" b="0" i="0" smtClean="0">
                                    <a:latin typeface="Cambria Math"/>
                                  </a:rPr>
                                  <m:t>0</m:t>
                                </m:r>
                              </m:e>
                            </m:mr>
                            <m:mr>
                              <m:e>
                                <m:r>
                                  <a:rPr lang="en-US" sz="1900">
                                    <a:latin typeface="Cambria Math"/>
                                  </a:rPr>
                                  <m:t>0</m:t>
                                </m:r>
                              </m:e>
                              <m:e>
                                <m:r>
                                  <a:rPr lang="en-US" sz="1900">
                                    <a:latin typeface="Cambria Math"/>
                                  </a:rPr>
                                  <m:t>0</m:t>
                                </m:r>
                              </m:e>
                              <m:e>
                                <m:f>
                                  <m:fPr>
                                    <m:ctrlPr>
                                      <a:rPr lang="en-US" sz="1900" i="1">
                                        <a:latin typeface="Cambria Math"/>
                                      </a:rPr>
                                    </m:ctrlPr>
                                  </m:fPr>
                                  <m:num>
                                    <m:r>
                                      <a:rPr lang="en-US" sz="1900">
                                        <a:latin typeface="Cambria Math"/>
                                      </a:rPr>
                                      <m:t>1</m:t>
                                    </m:r>
                                  </m:num>
                                  <m:den>
                                    <m:r>
                                      <a:rPr lang="en-US" sz="1900">
                                        <a:latin typeface="Cambria Math"/>
                                      </a:rPr>
                                      <m:t>𝑓𝑎𝑟</m:t>
                                    </m:r>
                                  </m:den>
                                </m:f>
                              </m:e>
                              <m:e>
                                <m:r>
                                  <a:rPr lang="en-US" sz="1900">
                                    <a:latin typeface="Cambria Math"/>
                                  </a:rPr>
                                  <m:t>0</m:t>
                                </m:r>
                              </m:e>
                            </m:mr>
                            <m:mr>
                              <m:e>
                                <m:r>
                                  <a:rPr lang="en-US" sz="1900">
                                    <a:latin typeface="Cambria Math"/>
                                  </a:rPr>
                                  <m:t>0</m:t>
                                </m:r>
                              </m:e>
                              <m:e>
                                <m:r>
                                  <a:rPr lang="en-US" sz="1900">
                                    <a:latin typeface="Cambria Math"/>
                                  </a:rPr>
                                  <m:t>0</m:t>
                                </m:r>
                              </m:e>
                              <m:e>
                                <m:r>
                                  <a:rPr lang="en-US" sz="1900">
                                    <a:latin typeface="Cambria Math"/>
                                  </a:rPr>
                                  <m:t>0</m:t>
                                </m:r>
                              </m:e>
                              <m:e>
                                <m:r>
                                  <a:rPr lang="en-US" sz="1900">
                                    <a:latin typeface="Cambria Math"/>
                                  </a:rPr>
                                  <m:t>1</m:t>
                                </m:r>
                              </m:e>
                            </m:mr>
                          </m:m>
                        </m:e>
                      </m:d>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4114801" cy="4800600"/>
              </a:xfrm>
              <a:blipFill rotWithShape="1">
                <a:blip r:embed="rId2"/>
                <a:stretch>
                  <a:fillRect l="-1481" t="-1271"/>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The Normalization Transformation - </a:t>
            </a:r>
            <a:r>
              <a:rPr lang="en-US" dirty="0" smtClean="0"/>
              <a:t>Scale</a:t>
            </a:r>
            <a:endParaRPr lang="en-US" dirty="0"/>
          </a:p>
        </p:txBody>
      </p:sp>
      <p:grpSp>
        <p:nvGrpSpPr>
          <p:cNvPr id="49" name="Group 48"/>
          <p:cNvGrpSpPr/>
          <p:nvPr/>
        </p:nvGrpSpPr>
        <p:grpSpPr>
          <a:xfrm>
            <a:off x="4572001" y="1576112"/>
            <a:ext cx="4465820" cy="2919687"/>
            <a:chOff x="2756465" y="1576113"/>
            <a:chExt cx="6281356" cy="3075281"/>
          </a:xfrm>
        </p:grpSpPr>
        <p:grpSp>
          <p:nvGrpSpPr>
            <p:cNvPr id="4" name="Group 1081"/>
            <p:cNvGrpSpPr>
              <a:grpSpLocks/>
            </p:cNvGrpSpPr>
            <p:nvPr/>
          </p:nvGrpSpPr>
          <p:grpSpPr bwMode="auto">
            <a:xfrm>
              <a:off x="2756465" y="1576113"/>
              <a:ext cx="6281356" cy="3075281"/>
              <a:chOff x="240" y="1296"/>
              <a:chExt cx="3840" cy="2691"/>
            </a:xfrm>
          </p:grpSpPr>
          <p:sp>
            <p:nvSpPr>
              <p:cNvPr id="5" name="Line 1059"/>
              <p:cNvSpPr>
                <a:spLocks noChangeShapeType="1"/>
              </p:cNvSpPr>
              <p:nvPr/>
            </p:nvSpPr>
            <p:spPr bwMode="auto">
              <a:xfrm flipH="1">
                <a:off x="576" y="2640"/>
                <a:ext cx="528" cy="3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6" name="Rectangle 1069"/>
              <p:cNvSpPr>
                <a:spLocks noChangeArrowheads="1"/>
              </p:cNvSpPr>
              <p:nvPr/>
            </p:nvSpPr>
            <p:spPr bwMode="gray">
              <a:xfrm>
                <a:off x="736" y="2688"/>
                <a:ext cx="264"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7" name="Line 1033"/>
              <p:cNvSpPr>
                <a:spLocks noChangeShapeType="1"/>
              </p:cNvSpPr>
              <p:nvPr/>
            </p:nvSpPr>
            <p:spPr bwMode="auto">
              <a:xfrm>
                <a:off x="1248" y="273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8" name="Line 1034"/>
              <p:cNvSpPr>
                <a:spLocks noChangeShapeType="1"/>
              </p:cNvSpPr>
              <p:nvPr/>
            </p:nvSpPr>
            <p:spPr bwMode="auto">
              <a:xfrm>
                <a:off x="1872" y="33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9" name="Line 1035"/>
              <p:cNvSpPr>
                <a:spLocks noChangeShapeType="1"/>
              </p:cNvSpPr>
              <p:nvPr/>
            </p:nvSpPr>
            <p:spPr bwMode="auto">
              <a:xfrm>
                <a:off x="2688" y="1632"/>
                <a:ext cx="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0" name="Line 1036"/>
              <p:cNvSpPr>
                <a:spLocks noChangeShapeType="1"/>
              </p:cNvSpPr>
              <p:nvPr/>
            </p:nvSpPr>
            <p:spPr bwMode="auto">
              <a:xfrm>
                <a:off x="3312" y="22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1" name="Line 1037"/>
              <p:cNvSpPr>
                <a:spLocks noChangeShapeType="1"/>
              </p:cNvSpPr>
              <p:nvPr/>
            </p:nvSpPr>
            <p:spPr bwMode="auto">
              <a:xfrm flipV="1">
                <a:off x="1248" y="1632"/>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2" name="Line 1038"/>
              <p:cNvSpPr>
                <a:spLocks noChangeShapeType="1"/>
              </p:cNvSpPr>
              <p:nvPr/>
            </p:nvSpPr>
            <p:spPr bwMode="auto">
              <a:xfrm flipV="1">
                <a:off x="1248" y="2064"/>
                <a:ext cx="1440" cy="11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3" name="Line 1039"/>
              <p:cNvSpPr>
                <a:spLocks noChangeShapeType="1"/>
              </p:cNvSpPr>
              <p:nvPr/>
            </p:nvSpPr>
            <p:spPr bwMode="auto">
              <a:xfrm flipV="1">
                <a:off x="1872" y="2256"/>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4" name="Line 1040"/>
              <p:cNvSpPr>
                <a:spLocks noChangeShapeType="1"/>
              </p:cNvSpPr>
              <p:nvPr/>
            </p:nvSpPr>
            <p:spPr bwMode="auto">
              <a:xfrm>
                <a:off x="1248" y="3168"/>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5" name="Line 1041"/>
              <p:cNvSpPr>
                <a:spLocks noChangeShapeType="1"/>
              </p:cNvSpPr>
              <p:nvPr/>
            </p:nvSpPr>
            <p:spPr bwMode="auto">
              <a:xfrm>
                <a:off x="1248" y="2736"/>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6" name="Line 1042"/>
              <p:cNvSpPr>
                <a:spLocks noChangeShapeType="1"/>
              </p:cNvSpPr>
              <p:nvPr/>
            </p:nvSpPr>
            <p:spPr bwMode="auto">
              <a:xfrm>
                <a:off x="2688" y="2064"/>
                <a:ext cx="62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7" name="Line 1043"/>
              <p:cNvSpPr>
                <a:spLocks noChangeShapeType="1"/>
              </p:cNvSpPr>
              <p:nvPr/>
            </p:nvSpPr>
            <p:spPr bwMode="auto">
              <a:xfrm>
                <a:off x="2688" y="1632"/>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8" name="Line 1044"/>
              <p:cNvSpPr>
                <a:spLocks noChangeShapeType="1"/>
              </p:cNvSpPr>
              <p:nvPr/>
            </p:nvSpPr>
            <p:spPr bwMode="auto">
              <a:xfrm flipV="1">
                <a:off x="1872" y="2688"/>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19" name="Line 1045"/>
              <p:cNvSpPr>
                <a:spLocks noChangeShapeType="1"/>
              </p:cNvSpPr>
              <p:nvPr/>
            </p:nvSpPr>
            <p:spPr bwMode="auto">
              <a:xfrm flipV="1">
                <a:off x="2736" y="148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0" name="Line 1046"/>
              <p:cNvSpPr>
                <a:spLocks noChangeShapeType="1"/>
              </p:cNvSpPr>
              <p:nvPr/>
            </p:nvSpPr>
            <p:spPr bwMode="auto">
              <a:xfrm flipV="1">
                <a:off x="3360" y="2112"/>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1" name="Line 1047"/>
              <p:cNvSpPr>
                <a:spLocks noChangeShapeType="1"/>
              </p:cNvSpPr>
              <p:nvPr/>
            </p:nvSpPr>
            <p:spPr bwMode="auto">
              <a:xfrm flipV="1">
                <a:off x="3376" y="25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2" name="Line 1048"/>
              <p:cNvSpPr>
                <a:spLocks noChangeShapeType="1"/>
              </p:cNvSpPr>
              <p:nvPr/>
            </p:nvSpPr>
            <p:spPr bwMode="auto">
              <a:xfrm>
                <a:off x="3456" y="2200"/>
                <a:ext cx="0" cy="34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3" name="Line 1049"/>
              <p:cNvSpPr>
                <a:spLocks noChangeShapeType="1"/>
              </p:cNvSpPr>
              <p:nvPr/>
            </p:nvSpPr>
            <p:spPr bwMode="auto">
              <a:xfrm>
                <a:off x="2864" y="1584"/>
                <a:ext cx="528" cy="5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4" name="Line 1050"/>
              <p:cNvSpPr>
                <a:spLocks noChangeShapeType="1"/>
              </p:cNvSpPr>
              <p:nvPr/>
            </p:nvSpPr>
            <p:spPr bwMode="auto">
              <a:xfrm flipV="1">
                <a:off x="1712" y="2784"/>
                <a:ext cx="544"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25" name="Line 1051"/>
              <p:cNvSpPr>
                <a:spLocks noChangeShapeType="1"/>
              </p:cNvSpPr>
              <p:nvPr/>
            </p:nvSpPr>
            <p:spPr bwMode="auto">
              <a:xfrm flipH="1">
                <a:off x="1128" y="3312"/>
                <a:ext cx="432"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6" name="Oval 1052"/>
              <p:cNvSpPr>
                <a:spLocks noChangeArrowheads="1"/>
              </p:cNvSpPr>
              <p:nvPr/>
            </p:nvSpPr>
            <p:spPr bwMode="auto">
              <a:xfrm>
                <a:off x="1080" y="3616"/>
                <a:ext cx="72" cy="80"/>
              </a:xfrm>
              <a:prstGeom prst="ellipse">
                <a:avLst/>
              </a:prstGeom>
              <a:solidFill>
                <a:schemeClr val="tx1"/>
              </a:solidFill>
              <a:ln w="9525">
                <a:solidFill>
                  <a:schemeClr val="tx1"/>
                </a:solidFill>
                <a:round/>
                <a:headEnd/>
                <a:tailEnd/>
              </a:ln>
            </p:spPr>
            <p:txBody>
              <a:bodyPr wrap="none" anchor="ctr"/>
              <a:lstStyle/>
              <a:p>
                <a:endParaRPr lang="en-US" sz="1050" dirty="0"/>
              </a:p>
            </p:txBody>
          </p:sp>
          <p:sp>
            <p:nvSpPr>
              <p:cNvPr id="27" name="Oval 1053"/>
              <p:cNvSpPr>
                <a:spLocks noChangeArrowheads="1"/>
              </p:cNvSpPr>
              <p:nvPr/>
            </p:nvSpPr>
            <p:spPr bwMode="auto">
              <a:xfrm>
                <a:off x="1528" y="3264"/>
                <a:ext cx="72" cy="80"/>
              </a:xfrm>
              <a:prstGeom prst="ellipse">
                <a:avLst/>
              </a:prstGeom>
              <a:solidFill>
                <a:schemeClr val="tx1"/>
              </a:solidFill>
              <a:ln w="9525">
                <a:solidFill>
                  <a:schemeClr val="tx1"/>
                </a:solidFill>
                <a:round/>
                <a:headEnd/>
                <a:tailEnd/>
              </a:ln>
            </p:spPr>
            <p:txBody>
              <a:bodyPr wrap="none" anchor="ctr"/>
              <a:lstStyle/>
              <a:p>
                <a:endParaRPr lang="en-US" sz="1050" dirty="0"/>
              </a:p>
            </p:txBody>
          </p:sp>
          <p:sp>
            <p:nvSpPr>
              <p:cNvPr id="28" name="Line 1054"/>
              <p:cNvSpPr>
                <a:spLocks noChangeShapeType="1"/>
              </p:cNvSpPr>
              <p:nvPr/>
            </p:nvSpPr>
            <p:spPr bwMode="auto">
              <a:xfrm flipH="1" flipV="1">
                <a:off x="2352" y="1296"/>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29" name="Line 1055"/>
              <p:cNvSpPr>
                <a:spLocks noChangeShapeType="1"/>
              </p:cNvSpPr>
              <p:nvPr/>
            </p:nvSpPr>
            <p:spPr bwMode="auto">
              <a:xfrm flipH="1" flipV="1">
                <a:off x="1056" y="254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30" name="Line 1056"/>
              <p:cNvSpPr>
                <a:spLocks noChangeShapeType="1"/>
              </p:cNvSpPr>
              <p:nvPr/>
            </p:nvSpPr>
            <p:spPr bwMode="auto">
              <a:xfrm flipH="1" flipV="1">
                <a:off x="336" y="2880"/>
                <a:ext cx="72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dirty="0"/>
              </a:p>
            </p:txBody>
          </p:sp>
          <p:sp>
            <p:nvSpPr>
              <p:cNvPr id="31" name="Line 1058"/>
              <p:cNvSpPr>
                <a:spLocks noChangeShapeType="1"/>
              </p:cNvSpPr>
              <p:nvPr/>
            </p:nvSpPr>
            <p:spPr bwMode="auto">
              <a:xfrm flipV="1">
                <a:off x="432" y="1384"/>
                <a:ext cx="1968" cy="1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32" name="Text Box 1060"/>
              <p:cNvSpPr txBox="1">
                <a:spLocks noChangeArrowheads="1"/>
              </p:cNvSpPr>
              <p:nvPr/>
            </p:nvSpPr>
            <p:spPr bwMode="auto">
              <a:xfrm>
                <a:off x="3504" y="2256"/>
                <a:ext cx="576"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Height</a:t>
                </a:r>
              </a:p>
            </p:txBody>
          </p:sp>
          <p:sp>
            <p:nvSpPr>
              <p:cNvPr id="33" name="Text Box 1061"/>
              <p:cNvSpPr txBox="1">
                <a:spLocks noChangeArrowheads="1"/>
              </p:cNvSpPr>
              <p:nvPr/>
            </p:nvSpPr>
            <p:spPr bwMode="auto">
              <a:xfrm>
                <a:off x="3120" y="1670"/>
                <a:ext cx="576"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Width</a:t>
                </a:r>
              </a:p>
            </p:txBody>
          </p:sp>
          <p:sp>
            <p:nvSpPr>
              <p:cNvPr id="34" name="Text Box 1062"/>
              <p:cNvSpPr txBox="1">
                <a:spLocks noChangeArrowheads="1"/>
              </p:cNvSpPr>
              <p:nvPr/>
            </p:nvSpPr>
            <p:spPr bwMode="auto">
              <a:xfrm>
                <a:off x="2208" y="2448"/>
                <a:ext cx="576" cy="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Look vector</a:t>
                </a:r>
              </a:p>
            </p:txBody>
          </p:sp>
          <p:sp>
            <p:nvSpPr>
              <p:cNvPr id="35" name="Text Box 1064"/>
              <p:cNvSpPr txBox="1">
                <a:spLocks noChangeArrowheads="1"/>
              </p:cNvSpPr>
              <p:nvPr/>
            </p:nvSpPr>
            <p:spPr bwMode="auto">
              <a:xfrm>
                <a:off x="528" y="2666"/>
                <a:ext cx="768"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000" dirty="0"/>
                  <a:t>Near distance</a:t>
                </a:r>
              </a:p>
            </p:txBody>
          </p:sp>
          <p:sp>
            <p:nvSpPr>
              <p:cNvPr id="36" name="Line 1065"/>
              <p:cNvSpPr>
                <a:spLocks noChangeShapeType="1"/>
              </p:cNvSpPr>
              <p:nvPr/>
            </p:nvSpPr>
            <p:spPr bwMode="auto">
              <a:xfrm flipV="1">
                <a:off x="1112" y="312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dirty="0"/>
              </a:p>
            </p:txBody>
          </p:sp>
          <p:sp>
            <p:nvSpPr>
              <p:cNvPr id="37" name="Text Box 1067"/>
              <p:cNvSpPr txBox="1">
                <a:spLocks noChangeArrowheads="1"/>
              </p:cNvSpPr>
              <p:nvPr/>
            </p:nvSpPr>
            <p:spPr bwMode="auto">
              <a:xfrm>
                <a:off x="1104" y="3648"/>
                <a:ext cx="7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a:t>Position</a:t>
                </a:r>
              </a:p>
            </p:txBody>
          </p:sp>
          <p:sp>
            <p:nvSpPr>
              <p:cNvPr id="38" name="Rectangle 1071"/>
              <p:cNvSpPr>
                <a:spLocks noChangeArrowheads="1"/>
              </p:cNvSpPr>
              <p:nvPr/>
            </p:nvSpPr>
            <p:spPr bwMode="gray">
              <a:xfrm>
                <a:off x="1344" y="1968"/>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39" name="Text Box 1063"/>
              <p:cNvSpPr txBox="1">
                <a:spLocks noChangeArrowheads="1"/>
              </p:cNvSpPr>
              <p:nvPr/>
            </p:nvSpPr>
            <p:spPr bwMode="auto">
              <a:xfrm>
                <a:off x="1200" y="1872"/>
                <a:ext cx="624" cy="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000" dirty="0"/>
                  <a:t>Far distance</a:t>
                </a:r>
              </a:p>
            </p:txBody>
          </p:sp>
          <p:sp>
            <p:nvSpPr>
              <p:cNvPr id="40" name="Rectangle 1072"/>
              <p:cNvSpPr>
                <a:spLocks noChangeArrowheads="1"/>
              </p:cNvSpPr>
              <p:nvPr/>
            </p:nvSpPr>
            <p:spPr bwMode="gray">
              <a:xfrm>
                <a:off x="480" y="3072"/>
                <a:ext cx="480"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050" dirty="0"/>
              </a:p>
            </p:txBody>
          </p:sp>
          <p:sp>
            <p:nvSpPr>
              <p:cNvPr id="41" name="Text Box 1078"/>
              <p:cNvSpPr txBox="1">
                <a:spLocks noChangeArrowheads="1"/>
              </p:cNvSpPr>
              <p:nvPr/>
            </p:nvSpPr>
            <p:spPr bwMode="auto">
              <a:xfrm>
                <a:off x="240" y="3072"/>
                <a:ext cx="960"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lnSpc>
                    <a:spcPct val="80000"/>
                  </a:lnSpc>
                </a:pPr>
                <a:r>
                  <a:rPr lang="en-US" sz="1000" dirty="0" smtClean="0"/>
                  <a:t>up </a:t>
                </a:r>
                <a:r>
                  <a:rPr lang="en-US" sz="1000" dirty="0"/>
                  <a:t>vector</a:t>
                </a:r>
              </a:p>
            </p:txBody>
          </p:sp>
        </p:grpSp>
        <p:cxnSp>
          <p:nvCxnSpPr>
            <p:cNvPr id="42" name="Straight Connector 41"/>
            <p:cNvCxnSpPr>
              <a:endCxn id="13" idx="0"/>
            </p:cNvCxnSpPr>
            <p:nvPr/>
          </p:nvCxnSpPr>
          <p:spPr>
            <a:xfrm>
              <a:off x="4405543" y="3228703"/>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402237" y="3722394"/>
              <a:ext cx="1020498" cy="7061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5" idx="1"/>
              <a:endCxn id="18" idx="0"/>
            </p:cNvCxnSpPr>
            <p:nvPr/>
          </p:nvCxnSpPr>
          <p:spPr>
            <a:xfrm>
              <a:off x="5426041" y="3934857"/>
              <a:ext cx="0" cy="49369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405543" y="3251461"/>
              <a:ext cx="3306" cy="43883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Text Box 1067"/>
            <p:cNvSpPr txBox="1">
              <a:spLocks noChangeArrowheads="1"/>
            </p:cNvSpPr>
            <p:nvPr/>
          </p:nvSpPr>
          <p:spPr bwMode="auto">
            <a:xfrm>
              <a:off x="5565078" y="4231705"/>
              <a:ext cx="1256270" cy="38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000" dirty="0" smtClean="0"/>
                <a:t>Screen</a:t>
              </a:r>
              <a:endParaRPr lang="en-US" sz="1000" dirty="0"/>
            </a:p>
          </p:txBody>
        </p:sp>
      </p:grpSp>
    </p:spTree>
    <p:extLst>
      <p:ext uri="{BB962C8B-B14F-4D97-AF65-F5344CB8AC3E}">
        <p14:creationId xmlns:p14="http://schemas.microsoft.com/office/powerpoint/2010/main" val="209157195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92500" lnSpcReduction="20000"/>
              </a:bodyPr>
              <a:lstStyle/>
              <a:p>
                <a:r>
                  <a:rPr lang="en-US" dirty="0" smtClean="0"/>
                  <a:t>To recap, to normalize a parallel view volume into canonical form, we perform 3 steps:</a:t>
                </a:r>
              </a:p>
              <a:p>
                <a:pPr lvl="1"/>
                <a:r>
                  <a:rPr lang="en-US" dirty="0" smtClean="0"/>
                  <a:t>Translate the view volume to the origin</a:t>
                </a:r>
              </a:p>
              <a:p>
                <a:pPr lvl="1"/>
                <a:r>
                  <a:rPr lang="en-US" dirty="0" smtClean="0"/>
                  <a:t>Rotation from (u, v, w) to (x, y, z) </a:t>
                </a:r>
              </a:p>
              <a:p>
                <a:pPr lvl="1"/>
                <a:r>
                  <a:rPr lang="en-US" dirty="0" smtClean="0"/>
                  <a:t>Scale into (-1, 1) range in x, y and (0, -1) in z </a:t>
                </a:r>
              </a:p>
              <a:p>
                <a:pPr lvl="5"/>
                <a:endParaRPr lang="en-US" dirty="0" smtClean="0"/>
              </a:p>
              <a:p>
                <a:r>
                  <a:rPr lang="en-US" dirty="0" smtClean="0"/>
                  <a:t>Together, we can write this as:</a:t>
                </a:r>
              </a:p>
              <a:p>
                <a:pPr lvl="5"/>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a:rPr>
                          </m:ctrlPr>
                        </m:sSubPr>
                        <m:e>
                          <m:r>
                            <a:rPr lang="en-US" sz="1800" b="0" i="1" smtClean="0">
                              <a:latin typeface="Cambria Math"/>
                            </a:rPr>
                            <m:t>𝑀</m:t>
                          </m:r>
                        </m:e>
                        <m:sub>
                          <m:r>
                            <a:rPr lang="en-US" sz="1800" b="0" i="1" smtClean="0">
                              <a:latin typeface="Cambria Math"/>
                            </a:rPr>
                            <m:t>𝑜𝑟𝑡h𝑜𝑔𝑜𝑛𝑎𝑙</m:t>
                          </m:r>
                        </m:sub>
                      </m:sSub>
                      <m:r>
                        <a:rPr lang="en-US" sz="1800" b="0" i="1" smtClean="0">
                          <a:latin typeface="Cambria Math"/>
                        </a:rPr>
                        <m:t>=</m:t>
                      </m:r>
                      <m:d>
                        <m:dPr>
                          <m:begChr m:val="["/>
                          <m:endChr m:val="]"/>
                          <m:ctrlPr>
                            <a:rPr lang="en-US" sz="1800" i="1" smtClean="0">
                              <a:latin typeface="Cambria Math"/>
                            </a:rPr>
                          </m:ctrlPr>
                        </m:dPr>
                        <m:e>
                          <m:m>
                            <m:mPr>
                              <m:mcs>
                                <m:mc>
                                  <m:mcPr>
                                    <m:count m:val="4"/>
                                    <m:mcJc m:val="center"/>
                                  </m:mcPr>
                                </m:mc>
                              </m:mcs>
                              <m:ctrlPr>
                                <a:rPr lang="en-US" sz="1800" i="1">
                                  <a:latin typeface="Cambria Math"/>
                                </a:rPr>
                              </m:ctrlPr>
                            </m:mPr>
                            <m:mr>
                              <m:e>
                                <m:f>
                                  <m:fPr>
                                    <m:ctrlPr>
                                      <a:rPr lang="en-US" sz="1800" i="1">
                                        <a:latin typeface="Cambria Math"/>
                                      </a:rPr>
                                    </m:ctrlPr>
                                  </m:fPr>
                                  <m:num>
                                    <m:r>
                                      <m:rPr>
                                        <m:brk m:alnAt="7"/>
                                      </m:rPr>
                                      <a:rPr lang="en-US" sz="1800">
                                        <a:latin typeface="Cambria Math"/>
                                      </a:rPr>
                                      <m:t>2</m:t>
                                    </m:r>
                                  </m:num>
                                  <m:den>
                                    <m:r>
                                      <a:rPr lang="en-US" sz="1800">
                                        <a:latin typeface="Cambria Math"/>
                                      </a:rPr>
                                      <m:t>𝑤𝑖𝑑𝑡h</m:t>
                                    </m:r>
                                  </m:den>
                                </m:f>
                              </m:e>
                              <m:e>
                                <m:r>
                                  <a:rPr lang="en-US" sz="1800">
                                    <a:latin typeface="Cambria Math"/>
                                  </a:rPr>
                                  <m:t>0</m:t>
                                </m:r>
                              </m:e>
                              <m:e>
                                <m:r>
                                  <a:rPr lang="en-US" sz="1800">
                                    <a:latin typeface="Cambria Math"/>
                                  </a:rPr>
                                  <m:t>0</m:t>
                                </m:r>
                              </m:e>
                              <m:e>
                                <m:r>
                                  <a:rPr lang="en-US" sz="1800">
                                    <a:latin typeface="Cambria Math"/>
                                  </a:rPr>
                                  <m:t>0</m:t>
                                </m:r>
                              </m:e>
                            </m:mr>
                            <m:mr>
                              <m:e>
                                <m:r>
                                  <a:rPr lang="en-US" sz="1800">
                                    <a:latin typeface="Cambria Math"/>
                                  </a:rPr>
                                  <m:t>0</m:t>
                                </m:r>
                              </m:e>
                              <m:e>
                                <m:f>
                                  <m:fPr>
                                    <m:ctrlPr>
                                      <a:rPr lang="en-US" sz="1800" i="1">
                                        <a:latin typeface="Cambria Math"/>
                                      </a:rPr>
                                    </m:ctrlPr>
                                  </m:fPr>
                                  <m:num>
                                    <m:r>
                                      <a:rPr lang="en-US" sz="1800">
                                        <a:latin typeface="Cambria Math"/>
                                      </a:rPr>
                                      <m:t>2</m:t>
                                    </m:r>
                                  </m:num>
                                  <m:den>
                                    <m:r>
                                      <a:rPr lang="en-US" sz="1800">
                                        <a:latin typeface="Cambria Math"/>
                                      </a:rPr>
                                      <m:t>h𝑒𝑖𝑔h𝑡</m:t>
                                    </m:r>
                                  </m:den>
                                </m:f>
                              </m:e>
                              <m:e>
                                <m:r>
                                  <a:rPr lang="en-US" sz="1800">
                                    <a:latin typeface="Cambria Math"/>
                                  </a:rPr>
                                  <m:t>0</m:t>
                                </m:r>
                              </m:e>
                              <m:e>
                                <m:r>
                                  <a:rPr lang="en-US" sz="1800">
                                    <a:latin typeface="Cambria Math"/>
                                  </a:rPr>
                                  <m:t>0</m:t>
                                </m:r>
                              </m:e>
                            </m:mr>
                            <m:mr>
                              <m:e>
                                <m:r>
                                  <a:rPr lang="en-US" sz="1800">
                                    <a:latin typeface="Cambria Math"/>
                                  </a:rPr>
                                  <m:t>0</m:t>
                                </m:r>
                              </m:e>
                              <m:e>
                                <m:r>
                                  <a:rPr lang="en-US" sz="1800">
                                    <a:latin typeface="Cambria Math"/>
                                  </a:rPr>
                                  <m:t>0</m:t>
                                </m:r>
                              </m:e>
                              <m:e>
                                <m:f>
                                  <m:fPr>
                                    <m:ctrlPr>
                                      <a:rPr lang="en-US" sz="1800" i="1">
                                        <a:latin typeface="Cambria Math"/>
                                      </a:rPr>
                                    </m:ctrlPr>
                                  </m:fPr>
                                  <m:num>
                                    <m:r>
                                      <a:rPr lang="en-US" sz="1800">
                                        <a:latin typeface="Cambria Math"/>
                                      </a:rPr>
                                      <m:t>1</m:t>
                                    </m:r>
                                  </m:num>
                                  <m:den>
                                    <m:r>
                                      <a:rPr lang="en-US" sz="1800">
                                        <a:latin typeface="Cambria Math"/>
                                      </a:rPr>
                                      <m:t>𝑓𝑎𝑟</m:t>
                                    </m:r>
                                  </m:den>
                                </m:f>
                              </m:e>
                              <m:e>
                                <m:r>
                                  <a:rPr lang="en-US" sz="1800">
                                    <a:latin typeface="Cambria Math"/>
                                  </a:rPr>
                                  <m:t>0</m:t>
                                </m:r>
                              </m:e>
                            </m:mr>
                            <m:mr>
                              <m:e>
                                <m:r>
                                  <a:rPr lang="en-US" sz="1800">
                                    <a:latin typeface="Cambria Math"/>
                                  </a:rPr>
                                  <m:t>0</m:t>
                                </m:r>
                              </m:e>
                              <m:e>
                                <m:r>
                                  <a:rPr lang="en-US" sz="1800">
                                    <a:latin typeface="Cambria Math"/>
                                  </a:rPr>
                                  <m:t>0</m:t>
                                </m:r>
                              </m:e>
                              <m:e>
                                <m:r>
                                  <a:rPr lang="en-US" sz="1800">
                                    <a:latin typeface="Cambria Math"/>
                                  </a:rPr>
                                  <m:t>0</m:t>
                                </m:r>
                              </m:e>
                              <m:e>
                                <m:r>
                                  <a:rPr lang="en-US" sz="1800">
                                    <a:latin typeface="Cambria Math"/>
                                  </a:rPr>
                                  <m:t>1</m:t>
                                </m:r>
                              </m:e>
                            </m:mr>
                          </m:m>
                        </m:e>
                      </m:d>
                      <m:d>
                        <m:dPr>
                          <m:begChr m:val="["/>
                          <m:endChr m:val="]"/>
                          <m:ctrlPr>
                            <a:rPr lang="en-US" sz="1800" i="1">
                              <a:latin typeface="Cambria Math"/>
                            </a:rPr>
                          </m:ctrlPr>
                        </m:dPr>
                        <m:e>
                          <m:m>
                            <m:mPr>
                              <m:mcs>
                                <m:mc>
                                  <m:mcPr>
                                    <m:count m:val="4"/>
                                    <m:mcJc m:val="center"/>
                                  </m:mcPr>
                                </m:mc>
                              </m:mcs>
                              <m:ctrlPr>
                                <a:rPr lang="en-US" sz="1800" i="1">
                                  <a:latin typeface="Cambria Math"/>
                                </a:rPr>
                              </m:ctrlPr>
                            </m:mPr>
                            <m:mr>
                              <m:e>
                                <m:sSub>
                                  <m:sSubPr>
                                    <m:ctrlPr>
                                      <a:rPr lang="en-US" sz="1800" b="0" i="1" smtClean="0">
                                        <a:latin typeface="Cambria Math"/>
                                      </a:rPr>
                                    </m:ctrlPr>
                                  </m:sSubPr>
                                  <m:e>
                                    <m:r>
                                      <m:rPr>
                                        <m:brk m:alnAt="7"/>
                                      </m:rPr>
                                      <a:rPr lang="en-US" sz="1800" b="0" i="1" smtClean="0">
                                        <a:latin typeface="Cambria Math"/>
                                      </a:rPr>
                                      <m:t>𝑢</m:t>
                                    </m:r>
                                  </m:e>
                                  <m:sub>
                                    <m:r>
                                      <m:rPr>
                                        <m:brk m:alnAt="7"/>
                                      </m:rPr>
                                      <a:rPr lang="en-US" sz="1800" b="0" i="1" smtClean="0">
                                        <a:latin typeface="Cambria Math"/>
                                      </a:rPr>
                                      <m:t>𝑥</m:t>
                                    </m:r>
                                  </m:sub>
                                </m:sSub>
                              </m:e>
                              <m:e>
                                <m:sSub>
                                  <m:sSubPr>
                                    <m:ctrlPr>
                                      <a:rPr lang="en-US" sz="1800" b="0" i="1" smtClean="0">
                                        <a:latin typeface="Cambria Math"/>
                                      </a:rPr>
                                    </m:ctrlPr>
                                  </m:sSubPr>
                                  <m:e>
                                    <m:r>
                                      <a:rPr lang="en-US" sz="1800" b="0" i="1" smtClean="0">
                                        <a:latin typeface="Cambria Math"/>
                                      </a:rPr>
                                      <m:t>𝑢</m:t>
                                    </m:r>
                                  </m:e>
                                  <m:sub>
                                    <m:r>
                                      <a:rPr lang="en-US" sz="1800" b="0" i="1" smtClean="0">
                                        <a:latin typeface="Cambria Math"/>
                                      </a:rPr>
                                      <m:t>𝑦</m:t>
                                    </m:r>
                                  </m:sub>
                                </m:sSub>
                              </m:e>
                              <m:e>
                                <m:sSub>
                                  <m:sSubPr>
                                    <m:ctrlPr>
                                      <a:rPr lang="en-US" sz="1800" b="0" i="1" smtClean="0">
                                        <a:latin typeface="Cambria Math"/>
                                      </a:rPr>
                                    </m:ctrlPr>
                                  </m:sSubPr>
                                  <m:e>
                                    <m:r>
                                      <a:rPr lang="en-US" sz="1800" b="0" i="1" smtClean="0">
                                        <a:latin typeface="Cambria Math"/>
                                      </a:rPr>
                                      <m:t>𝑢</m:t>
                                    </m:r>
                                  </m:e>
                                  <m:sub>
                                    <m:r>
                                      <a:rPr lang="en-US" sz="1800" b="0" i="1" smtClean="0">
                                        <a:latin typeface="Cambria Math"/>
                                      </a:rPr>
                                      <m:t>𝑧</m:t>
                                    </m:r>
                                  </m:sub>
                                </m:sSub>
                              </m:e>
                              <m:e>
                                <m:r>
                                  <a:rPr lang="en-US" sz="1800">
                                    <a:latin typeface="Cambria Math"/>
                                  </a:rPr>
                                  <m:t>0</m:t>
                                </m:r>
                              </m:e>
                            </m:mr>
                            <m:mr>
                              <m:e>
                                <m:sSub>
                                  <m:sSubPr>
                                    <m:ctrlPr>
                                      <a:rPr lang="en-US" sz="1800" b="0" i="1" smtClean="0">
                                        <a:latin typeface="Cambria Math"/>
                                      </a:rPr>
                                    </m:ctrlPr>
                                  </m:sSubPr>
                                  <m:e>
                                    <m:r>
                                      <a:rPr lang="en-US" sz="1800" b="0" i="1" smtClean="0">
                                        <a:latin typeface="Cambria Math"/>
                                      </a:rPr>
                                      <m:t>𝑣</m:t>
                                    </m:r>
                                  </m:e>
                                  <m:sub>
                                    <m:r>
                                      <a:rPr lang="en-US" sz="1800" b="0" i="1" smtClean="0">
                                        <a:latin typeface="Cambria Math"/>
                                      </a:rPr>
                                      <m:t>𝑥</m:t>
                                    </m:r>
                                  </m:sub>
                                </m:sSub>
                              </m:e>
                              <m:e>
                                <m:sSub>
                                  <m:sSubPr>
                                    <m:ctrlPr>
                                      <a:rPr lang="en-US" sz="1800" b="0" i="1" smtClean="0">
                                        <a:latin typeface="Cambria Math"/>
                                      </a:rPr>
                                    </m:ctrlPr>
                                  </m:sSubPr>
                                  <m:e>
                                    <m:r>
                                      <a:rPr lang="en-US" sz="1800" b="0" i="1" smtClean="0">
                                        <a:latin typeface="Cambria Math"/>
                                      </a:rPr>
                                      <m:t>𝑣</m:t>
                                    </m:r>
                                  </m:e>
                                  <m:sub>
                                    <m:r>
                                      <a:rPr lang="en-US" sz="1800" b="0" i="1" smtClean="0">
                                        <a:latin typeface="Cambria Math"/>
                                      </a:rPr>
                                      <m:t>𝑦</m:t>
                                    </m:r>
                                  </m:sub>
                                </m:sSub>
                              </m:e>
                              <m:e>
                                <m:sSub>
                                  <m:sSubPr>
                                    <m:ctrlPr>
                                      <a:rPr lang="en-US" sz="1800" b="0" i="1" smtClean="0">
                                        <a:latin typeface="Cambria Math"/>
                                      </a:rPr>
                                    </m:ctrlPr>
                                  </m:sSubPr>
                                  <m:e>
                                    <m:r>
                                      <a:rPr lang="en-US" sz="1800" b="0" i="1" smtClean="0">
                                        <a:latin typeface="Cambria Math"/>
                                      </a:rPr>
                                      <m:t>𝑣</m:t>
                                    </m:r>
                                  </m:e>
                                  <m:sub>
                                    <m:r>
                                      <a:rPr lang="en-US" sz="1800" b="0" i="1" smtClean="0">
                                        <a:latin typeface="Cambria Math"/>
                                      </a:rPr>
                                      <m:t>𝑧</m:t>
                                    </m:r>
                                  </m:sub>
                                </m:sSub>
                              </m:e>
                              <m:e>
                                <m:r>
                                  <a:rPr lang="en-US" sz="1800">
                                    <a:latin typeface="Cambria Math"/>
                                  </a:rPr>
                                  <m:t>0</m:t>
                                </m:r>
                              </m:e>
                            </m:mr>
                            <m:mr>
                              <m:e>
                                <m:sSub>
                                  <m:sSubPr>
                                    <m:ctrlPr>
                                      <a:rPr lang="en-US" sz="1800" b="0" i="1" smtClean="0">
                                        <a:latin typeface="Cambria Math"/>
                                      </a:rPr>
                                    </m:ctrlPr>
                                  </m:sSubPr>
                                  <m:e>
                                    <m:r>
                                      <a:rPr lang="en-US" sz="1800" b="0" i="1" smtClean="0">
                                        <a:latin typeface="Cambria Math"/>
                                      </a:rPr>
                                      <m:t>𝑤</m:t>
                                    </m:r>
                                  </m:e>
                                  <m:sub>
                                    <m:r>
                                      <a:rPr lang="en-US" sz="1800" b="0" i="1" smtClean="0">
                                        <a:latin typeface="Cambria Math"/>
                                      </a:rPr>
                                      <m:t>𝑥</m:t>
                                    </m:r>
                                  </m:sub>
                                </m:sSub>
                              </m:e>
                              <m:e>
                                <m:sSub>
                                  <m:sSubPr>
                                    <m:ctrlPr>
                                      <a:rPr lang="en-US" sz="1800" b="0" i="1" smtClean="0">
                                        <a:latin typeface="Cambria Math"/>
                                      </a:rPr>
                                    </m:ctrlPr>
                                  </m:sSubPr>
                                  <m:e>
                                    <m:r>
                                      <a:rPr lang="en-US" sz="1800" b="0" i="1" smtClean="0">
                                        <a:latin typeface="Cambria Math"/>
                                      </a:rPr>
                                      <m:t>𝑤</m:t>
                                    </m:r>
                                  </m:e>
                                  <m:sub>
                                    <m:r>
                                      <a:rPr lang="en-US" sz="1800" b="0" i="1" smtClean="0">
                                        <a:latin typeface="Cambria Math"/>
                                      </a:rPr>
                                      <m:t>𝑦</m:t>
                                    </m:r>
                                  </m:sub>
                                </m:sSub>
                              </m:e>
                              <m:e>
                                <m:sSub>
                                  <m:sSubPr>
                                    <m:ctrlPr>
                                      <a:rPr lang="en-US" sz="1800" b="0" i="1" smtClean="0">
                                        <a:latin typeface="Cambria Math"/>
                                      </a:rPr>
                                    </m:ctrlPr>
                                  </m:sSubPr>
                                  <m:e>
                                    <m:r>
                                      <a:rPr lang="en-US" sz="1800" b="0" i="1" smtClean="0">
                                        <a:latin typeface="Cambria Math"/>
                                      </a:rPr>
                                      <m:t>𝑤</m:t>
                                    </m:r>
                                  </m:e>
                                  <m:sub>
                                    <m:r>
                                      <a:rPr lang="en-US" sz="1800" b="0" i="1" smtClean="0">
                                        <a:latin typeface="Cambria Math"/>
                                      </a:rPr>
                                      <m:t>𝑧</m:t>
                                    </m:r>
                                  </m:sub>
                                </m:sSub>
                              </m:e>
                              <m:e>
                                <m:r>
                                  <a:rPr lang="en-US" sz="1800">
                                    <a:latin typeface="Cambria Math"/>
                                  </a:rPr>
                                  <m:t>0</m:t>
                                </m:r>
                              </m:e>
                            </m:mr>
                            <m:mr>
                              <m:e>
                                <m:r>
                                  <a:rPr lang="en-US" sz="1800">
                                    <a:latin typeface="Cambria Math"/>
                                  </a:rPr>
                                  <m:t>0</m:t>
                                </m:r>
                              </m:e>
                              <m:e>
                                <m:r>
                                  <a:rPr lang="en-US" sz="1800">
                                    <a:latin typeface="Cambria Math"/>
                                  </a:rPr>
                                  <m:t>0</m:t>
                                </m:r>
                              </m:e>
                              <m:e>
                                <m:r>
                                  <a:rPr lang="en-US" sz="1800">
                                    <a:latin typeface="Cambria Math"/>
                                  </a:rPr>
                                  <m:t>0</m:t>
                                </m:r>
                              </m:e>
                              <m:e>
                                <m:r>
                                  <a:rPr lang="en-US" sz="1800">
                                    <a:latin typeface="Cambria Math"/>
                                  </a:rPr>
                                  <m:t>1</m:t>
                                </m:r>
                              </m:e>
                            </m:mr>
                          </m:m>
                        </m:e>
                      </m:d>
                      <m:d>
                        <m:dPr>
                          <m:begChr m:val="["/>
                          <m:endChr m:val="]"/>
                          <m:ctrlPr>
                            <a:rPr lang="en-US" sz="1800" i="1">
                              <a:latin typeface="Cambria Math"/>
                            </a:rPr>
                          </m:ctrlPr>
                        </m:dPr>
                        <m:e>
                          <m:m>
                            <m:mPr>
                              <m:mcs>
                                <m:mc>
                                  <m:mcPr>
                                    <m:count m:val="4"/>
                                    <m:mcJc m:val="center"/>
                                  </m:mcPr>
                                </m:mc>
                              </m:mcs>
                              <m:ctrlPr>
                                <a:rPr lang="en-US" sz="1800" i="1">
                                  <a:latin typeface="Cambria Math"/>
                                </a:rPr>
                              </m:ctrlPr>
                            </m:mPr>
                            <m:mr>
                              <m:e>
                                <m:r>
                                  <a:rPr lang="en-US" sz="1800" i="1">
                                    <a:latin typeface="Cambria Math"/>
                                  </a:rPr>
                                  <m:t>1</m:t>
                                </m:r>
                              </m:e>
                              <m:e>
                                <m:r>
                                  <a:rPr lang="en-US" sz="1800">
                                    <a:latin typeface="Cambria Math"/>
                                  </a:rPr>
                                  <m:t>0</m:t>
                                </m:r>
                              </m:e>
                              <m:e>
                                <m:r>
                                  <a:rPr lang="en-US" sz="1800">
                                    <a:latin typeface="Cambria Math"/>
                                  </a:rPr>
                                  <m:t>0</m:t>
                                </m:r>
                              </m:e>
                              <m:e>
                                <m:sSub>
                                  <m:sSubPr>
                                    <m:ctrlPr>
                                      <a:rPr lang="en-US" sz="1800" i="1">
                                        <a:latin typeface="Cambria Math"/>
                                      </a:rPr>
                                    </m:ctrlPr>
                                  </m:sSubPr>
                                  <m:e>
                                    <m:sSub>
                                      <m:sSubPr>
                                        <m:ctrlPr>
                                          <a:rPr lang="en-US" sz="1800" i="1">
                                            <a:latin typeface="Cambria Math"/>
                                          </a:rPr>
                                        </m:ctrlPr>
                                      </m:sSubPr>
                                      <m:e>
                                        <m:r>
                                          <a:rPr lang="en-US" sz="1800" i="1">
                                            <a:latin typeface="Cambria Math"/>
                                          </a:rPr>
                                          <m:t>−</m:t>
                                        </m:r>
                                        <m:r>
                                          <a:rPr lang="en-US" sz="1800" i="1">
                                            <a:latin typeface="Cambria Math"/>
                                          </a:rPr>
                                          <m:t>𝑃</m:t>
                                        </m:r>
                                      </m:e>
                                      <m:sub>
                                        <m:r>
                                          <a:rPr lang="en-US" sz="1800" i="1">
                                            <a:latin typeface="Cambria Math"/>
                                          </a:rPr>
                                          <m:t>𝑛</m:t>
                                        </m:r>
                                      </m:sub>
                                    </m:sSub>
                                  </m:e>
                                  <m:sub>
                                    <m:r>
                                      <a:rPr lang="en-US" sz="1800" i="1">
                                        <a:latin typeface="Cambria Math"/>
                                      </a:rPr>
                                      <m:t>𝑥</m:t>
                                    </m:r>
                                  </m:sub>
                                </m:sSub>
                              </m:e>
                            </m:mr>
                            <m:mr>
                              <m:e>
                                <m:r>
                                  <a:rPr lang="en-US" sz="1800">
                                    <a:latin typeface="Cambria Math"/>
                                  </a:rPr>
                                  <m:t>0</m:t>
                                </m:r>
                              </m:e>
                              <m:e>
                                <m:r>
                                  <a:rPr lang="en-US" sz="1800" i="1">
                                    <a:latin typeface="Cambria Math"/>
                                  </a:rPr>
                                  <m:t>1</m:t>
                                </m:r>
                              </m:e>
                              <m:e>
                                <m:r>
                                  <a:rPr lang="en-US" sz="1800">
                                    <a:latin typeface="Cambria Math"/>
                                  </a:rPr>
                                  <m:t>0</m:t>
                                </m:r>
                              </m:e>
                              <m:e>
                                <m:sSub>
                                  <m:sSubPr>
                                    <m:ctrlPr>
                                      <a:rPr lang="en-US" sz="1800" i="1">
                                        <a:latin typeface="Cambria Math"/>
                                      </a:rPr>
                                    </m:ctrlPr>
                                  </m:sSubPr>
                                  <m:e>
                                    <m:sSub>
                                      <m:sSubPr>
                                        <m:ctrlPr>
                                          <a:rPr lang="en-US" sz="1800" i="1">
                                            <a:latin typeface="Cambria Math"/>
                                          </a:rPr>
                                        </m:ctrlPr>
                                      </m:sSubPr>
                                      <m:e>
                                        <m:r>
                                          <a:rPr lang="en-US" sz="1800" i="1">
                                            <a:latin typeface="Cambria Math"/>
                                          </a:rPr>
                                          <m:t>−</m:t>
                                        </m:r>
                                        <m:r>
                                          <a:rPr lang="en-US" sz="1800" i="1">
                                            <a:latin typeface="Cambria Math"/>
                                          </a:rPr>
                                          <m:t>𝑃</m:t>
                                        </m:r>
                                      </m:e>
                                      <m:sub>
                                        <m:r>
                                          <a:rPr lang="en-US" sz="1800" i="1">
                                            <a:latin typeface="Cambria Math"/>
                                          </a:rPr>
                                          <m:t>𝑛</m:t>
                                        </m:r>
                                      </m:sub>
                                    </m:sSub>
                                  </m:e>
                                  <m:sub>
                                    <m:r>
                                      <a:rPr lang="en-US" sz="1800" i="1">
                                        <a:latin typeface="Cambria Math"/>
                                      </a:rPr>
                                      <m:t>𝑦</m:t>
                                    </m:r>
                                  </m:sub>
                                </m:sSub>
                              </m:e>
                            </m:mr>
                            <m:mr>
                              <m:e>
                                <m:r>
                                  <a:rPr lang="en-US" sz="1800">
                                    <a:latin typeface="Cambria Math"/>
                                  </a:rPr>
                                  <m:t>0</m:t>
                                </m:r>
                              </m:e>
                              <m:e>
                                <m:r>
                                  <a:rPr lang="en-US" sz="1800">
                                    <a:latin typeface="Cambria Math"/>
                                  </a:rPr>
                                  <m:t>0</m:t>
                                </m:r>
                              </m:e>
                              <m:e>
                                <m:r>
                                  <a:rPr lang="en-US" sz="1800" i="1">
                                    <a:latin typeface="Cambria Math"/>
                                  </a:rPr>
                                  <m:t>1</m:t>
                                </m:r>
                              </m:e>
                              <m:e>
                                <m:sSub>
                                  <m:sSubPr>
                                    <m:ctrlPr>
                                      <a:rPr lang="en-US" sz="1800" i="1">
                                        <a:latin typeface="Cambria Math"/>
                                      </a:rPr>
                                    </m:ctrlPr>
                                  </m:sSubPr>
                                  <m:e>
                                    <m:sSub>
                                      <m:sSubPr>
                                        <m:ctrlPr>
                                          <a:rPr lang="en-US" sz="1800" i="1">
                                            <a:latin typeface="Cambria Math"/>
                                          </a:rPr>
                                        </m:ctrlPr>
                                      </m:sSubPr>
                                      <m:e>
                                        <m:r>
                                          <a:rPr lang="en-US" sz="1800" i="1">
                                            <a:latin typeface="Cambria Math"/>
                                          </a:rPr>
                                          <m:t>−</m:t>
                                        </m:r>
                                        <m:r>
                                          <a:rPr lang="en-US" sz="1800" i="1">
                                            <a:latin typeface="Cambria Math"/>
                                          </a:rPr>
                                          <m:t>𝑃</m:t>
                                        </m:r>
                                      </m:e>
                                      <m:sub>
                                        <m:r>
                                          <a:rPr lang="en-US" sz="1800" i="1">
                                            <a:latin typeface="Cambria Math"/>
                                          </a:rPr>
                                          <m:t>𝑛</m:t>
                                        </m:r>
                                      </m:sub>
                                    </m:sSub>
                                  </m:e>
                                  <m:sub>
                                    <m:r>
                                      <a:rPr lang="en-US" sz="1800" i="1">
                                        <a:latin typeface="Cambria Math"/>
                                      </a:rPr>
                                      <m:t>𝑧</m:t>
                                    </m:r>
                                  </m:sub>
                                </m:sSub>
                              </m:e>
                            </m:mr>
                            <m:mr>
                              <m:e>
                                <m:r>
                                  <a:rPr lang="en-US" sz="1800">
                                    <a:latin typeface="Cambria Math"/>
                                  </a:rPr>
                                  <m:t>0</m:t>
                                </m:r>
                              </m:e>
                              <m:e>
                                <m:r>
                                  <a:rPr lang="en-US" sz="1800">
                                    <a:latin typeface="Cambria Math"/>
                                  </a:rPr>
                                  <m:t>0</m:t>
                                </m:r>
                              </m:e>
                              <m:e>
                                <m:r>
                                  <a:rPr lang="en-US" sz="1800">
                                    <a:latin typeface="Cambria Math"/>
                                  </a:rPr>
                                  <m:t>0</m:t>
                                </m:r>
                              </m:e>
                              <m:e>
                                <m:r>
                                  <a:rPr lang="en-US" sz="1800">
                                    <a:latin typeface="Cambria Math"/>
                                  </a:rPr>
                                  <m:t>1</m:t>
                                </m:r>
                              </m:e>
                            </m:mr>
                          </m:m>
                        </m:e>
                      </m:d>
                    </m:oMath>
                  </m:oMathPara>
                </a14:m>
                <a:endParaRPr lang="en-US" sz="1800" dirty="0" smtClean="0"/>
              </a:p>
              <a:p>
                <a:pPr marL="0" indent="0">
                  <a:buNone/>
                </a:pPr>
                <a:endParaRPr lang="en-US" sz="1300"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593" t="-2033"/>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smtClean="0"/>
              <a:t>Normalization Transformation - Composite</a:t>
            </a:r>
            <a:endParaRPr lang="en-US" dirty="0"/>
          </a:p>
        </p:txBody>
      </p:sp>
    </p:spTree>
    <p:extLst>
      <p:ext uri="{BB962C8B-B14F-4D97-AF65-F5344CB8AC3E}">
        <p14:creationId xmlns:p14="http://schemas.microsoft.com/office/powerpoint/2010/main" val="35259379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152400" y="1447800"/>
            <a:ext cx="5029200" cy="4800600"/>
          </a:xfrm>
        </p:spPr>
        <p:txBody>
          <a:bodyPr>
            <a:normAutofit fontScale="85000" lnSpcReduction="10000"/>
          </a:bodyPr>
          <a:lstStyle/>
          <a:p>
            <a:r>
              <a:rPr lang="en-US" dirty="0" smtClean="0"/>
              <a:t>Note that although we have a normalized transformation matrix, it does not include clipping</a:t>
            </a:r>
          </a:p>
          <a:p>
            <a:pPr lvl="1"/>
            <a:r>
              <a:rPr lang="en-US" dirty="0" smtClean="0"/>
              <a:t>That is, there is no clear notion of what objects are actually inside the canonical view volume</a:t>
            </a:r>
          </a:p>
          <a:p>
            <a:pPr lvl="2"/>
            <a:r>
              <a:rPr lang="en-US" dirty="0" smtClean="0"/>
              <a:t>Think especially of objects beyond z=-1</a:t>
            </a:r>
          </a:p>
          <a:p>
            <a:pPr lvl="4"/>
            <a:endParaRPr lang="en-US" dirty="0"/>
          </a:p>
          <a:p>
            <a:pPr lvl="1"/>
            <a:r>
              <a:rPr lang="en-US" dirty="0" smtClean="0"/>
              <a:t>You can imagine that the process is not terribly difficult, but the boundary cases are hard </a:t>
            </a:r>
          </a:p>
          <a:p>
            <a:pPr lvl="2"/>
            <a:r>
              <a:rPr lang="en-US" dirty="0" smtClean="0"/>
              <a:t>That is, objects that are partially in the view volume</a:t>
            </a:r>
          </a:p>
          <a:p>
            <a:pPr lvl="4"/>
            <a:endParaRPr lang="en-US" dirty="0"/>
          </a:p>
          <a:p>
            <a:pPr lvl="1"/>
            <a:r>
              <a:rPr lang="en-US" dirty="0" smtClean="0"/>
              <a:t>Modern day graphics libraries will the clipping for you.  If we have time, we’ll cover topics relating to clipping later</a:t>
            </a:r>
            <a:endParaRPr lang="en-US" dirty="0"/>
          </a:p>
        </p:txBody>
      </p:sp>
      <p:sp>
        <p:nvSpPr>
          <p:cNvPr id="3" name="Title 2"/>
          <p:cNvSpPr>
            <a:spLocks noGrp="1"/>
          </p:cNvSpPr>
          <p:nvPr>
            <p:ph type="title"/>
          </p:nvPr>
        </p:nvSpPr>
        <p:spPr/>
        <p:txBody>
          <a:bodyPr/>
          <a:lstStyle/>
          <a:p>
            <a:r>
              <a:rPr lang="en-US" dirty="0" smtClean="0"/>
              <a:t>Clipping</a:t>
            </a:r>
            <a:endParaRPr lang="en-US" dirty="0"/>
          </a:p>
        </p:txBody>
      </p:sp>
      <p:sp>
        <p:nvSpPr>
          <p:cNvPr id="6" name="Oval 5"/>
          <p:cNvSpPr/>
          <p:nvPr/>
        </p:nvSpPr>
        <p:spPr>
          <a:xfrm>
            <a:off x="5486400" y="2743200"/>
            <a:ext cx="514953" cy="4572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848600" y="2410047"/>
            <a:ext cx="514953" cy="4572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690408" y="2759148"/>
            <a:ext cx="514953" cy="457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45"/>
          <p:cNvGrpSpPr>
            <a:grpSpLocks/>
          </p:cNvGrpSpPr>
          <p:nvPr/>
        </p:nvGrpSpPr>
        <p:grpSpPr bwMode="auto">
          <a:xfrm>
            <a:off x="5112604" y="1789744"/>
            <a:ext cx="3876349" cy="3446266"/>
            <a:chOff x="167" y="2756"/>
            <a:chExt cx="1990" cy="1853"/>
          </a:xfrm>
        </p:grpSpPr>
        <p:pic>
          <p:nvPicPr>
            <p:cNvPr id="10" name="Picture 41" descr="cubeIllustration2"/>
            <p:cNvPicPr>
              <a:picLocks noChangeAspect="1" noChangeArrowheads="1"/>
            </p:cNvPicPr>
            <p:nvPr/>
          </p:nvPicPr>
          <p:blipFill>
            <a:blip r:embed="rId3" cstate="print">
              <a:clrChange>
                <a:clrFrom>
                  <a:srgbClr val="C5C5C5"/>
                </a:clrFrom>
                <a:clrTo>
                  <a:srgbClr val="C5C5C5">
                    <a:alpha val="0"/>
                  </a:srgbClr>
                </a:clrTo>
              </a:clrChange>
              <a:extLst>
                <a:ext uri="{28A0092B-C50C-407E-A947-70E740481C1C}">
                  <a14:useLocalDpi xmlns:a14="http://schemas.microsoft.com/office/drawing/2010/main" val="0"/>
                </a:ext>
              </a:extLst>
            </a:blip>
            <a:srcRect l="21031" t="8830" r="6697" b="9483"/>
            <a:stretch>
              <a:fillRect/>
            </a:stretch>
          </p:blipFill>
          <p:spPr bwMode="auto">
            <a:xfrm>
              <a:off x="167" y="2756"/>
              <a:ext cx="1990"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3"/>
            <p:cNvSpPr txBox="1">
              <a:spLocks noChangeArrowheads="1"/>
            </p:cNvSpPr>
            <p:nvPr/>
          </p:nvSpPr>
          <p:spPr bwMode="auto">
            <a:xfrm>
              <a:off x="174" y="3672"/>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dirty="0"/>
                <a:t>z</a:t>
              </a:r>
            </a:p>
          </p:txBody>
        </p:sp>
        <p:sp>
          <p:nvSpPr>
            <p:cNvPr id="12" name="Text Box 44"/>
            <p:cNvSpPr txBox="1">
              <a:spLocks noChangeArrowheads="1"/>
            </p:cNvSpPr>
            <p:nvPr/>
          </p:nvSpPr>
          <p:spPr bwMode="auto">
            <a:xfrm>
              <a:off x="791" y="2789"/>
              <a:ext cx="21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i="1" dirty="0"/>
                <a:t>Up</a:t>
              </a:r>
            </a:p>
          </p:txBody>
        </p:sp>
      </p:grpSp>
    </p:spTree>
    <p:extLst>
      <p:ext uri="{BB962C8B-B14F-4D97-AF65-F5344CB8AC3E}">
        <p14:creationId xmlns:p14="http://schemas.microsoft.com/office/powerpoint/2010/main" val="2720182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572000" cy="4800600"/>
          </a:xfrm>
        </p:spPr>
        <p:txBody>
          <a:bodyPr>
            <a:normAutofit lnSpcReduction="10000"/>
          </a:bodyPr>
          <a:lstStyle/>
          <a:p>
            <a:r>
              <a:rPr lang="en-US" dirty="0" smtClean="0"/>
              <a:t>At this point, we have the world transformed into Canonical View Volume coordinate system, but the points are still in (x, y, z).  How do we get that onto a 2D screen in (x, y)?</a:t>
            </a:r>
          </a:p>
          <a:p>
            <a:endParaRPr lang="en-US" dirty="0"/>
          </a:p>
          <a:p>
            <a:r>
              <a:rPr lang="en-US" dirty="0" smtClean="0"/>
              <a:t>The answer is pretty easy, just drop the z axis!</a:t>
            </a:r>
          </a:p>
          <a:p>
            <a:endParaRPr lang="en-US" dirty="0"/>
          </a:p>
          <a:p>
            <a:r>
              <a:rPr lang="en-US" dirty="0" smtClean="0"/>
              <a:t>How do we do this as a 4x4 matrix?</a:t>
            </a:r>
            <a:endParaRPr lang="en-US" dirty="0"/>
          </a:p>
        </p:txBody>
      </p:sp>
      <p:sp>
        <p:nvSpPr>
          <p:cNvPr id="3" name="Title 2"/>
          <p:cNvSpPr>
            <a:spLocks noGrp="1"/>
          </p:cNvSpPr>
          <p:nvPr>
            <p:ph type="title"/>
          </p:nvPr>
        </p:nvSpPr>
        <p:spPr/>
        <p:txBody>
          <a:bodyPr>
            <a:normAutofit fontScale="90000"/>
          </a:bodyPr>
          <a:lstStyle/>
          <a:p>
            <a:r>
              <a:rPr lang="en-US" dirty="0" smtClean="0"/>
              <a:t>Projecting in the Canonical View Volume</a:t>
            </a:r>
            <a:endParaRPr lang="en-US" dirty="0"/>
          </a:p>
        </p:txBody>
      </p:sp>
      <p:cxnSp>
        <p:nvCxnSpPr>
          <p:cNvPr id="9" name="Straight Connector 8"/>
          <p:cNvCxnSpPr/>
          <p:nvPr/>
        </p:nvCxnSpPr>
        <p:spPr>
          <a:xfrm>
            <a:off x="5926540" y="2136132"/>
            <a:ext cx="685800" cy="1059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926540" y="3962400"/>
            <a:ext cx="685800" cy="10591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12340" y="3124200"/>
            <a:ext cx="0" cy="1897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943600" y="2175525"/>
            <a:ext cx="0" cy="189734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6" name="Group 45"/>
          <p:cNvGrpSpPr>
            <a:grpSpLocks/>
          </p:cNvGrpSpPr>
          <p:nvPr/>
        </p:nvGrpSpPr>
        <p:grpSpPr bwMode="auto">
          <a:xfrm>
            <a:off x="5069399" y="1768255"/>
            <a:ext cx="3876349" cy="3446266"/>
            <a:chOff x="167" y="2756"/>
            <a:chExt cx="1990" cy="1853"/>
          </a:xfrm>
        </p:grpSpPr>
        <p:pic>
          <p:nvPicPr>
            <p:cNvPr id="17" name="Picture 41" descr="cubeIllustration2"/>
            <p:cNvPicPr>
              <a:picLocks noChangeAspect="1" noChangeArrowheads="1"/>
            </p:cNvPicPr>
            <p:nvPr/>
          </p:nvPicPr>
          <p:blipFill>
            <a:blip r:embed="rId2" cstate="print">
              <a:clrChange>
                <a:clrFrom>
                  <a:srgbClr val="C5C5C5"/>
                </a:clrFrom>
                <a:clrTo>
                  <a:srgbClr val="C5C5C5">
                    <a:alpha val="0"/>
                  </a:srgbClr>
                </a:clrTo>
              </a:clrChange>
              <a:extLst>
                <a:ext uri="{28A0092B-C50C-407E-A947-70E740481C1C}">
                  <a14:useLocalDpi xmlns:a14="http://schemas.microsoft.com/office/drawing/2010/main" val="0"/>
                </a:ext>
              </a:extLst>
            </a:blip>
            <a:srcRect l="21031" t="8830" r="6697" b="9483"/>
            <a:stretch>
              <a:fillRect/>
            </a:stretch>
          </p:blipFill>
          <p:spPr bwMode="auto">
            <a:xfrm>
              <a:off x="167" y="2756"/>
              <a:ext cx="1990"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43"/>
            <p:cNvSpPr txBox="1">
              <a:spLocks noChangeArrowheads="1"/>
            </p:cNvSpPr>
            <p:nvPr/>
          </p:nvSpPr>
          <p:spPr bwMode="auto">
            <a:xfrm>
              <a:off x="174" y="3672"/>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dirty="0"/>
                <a:t>z</a:t>
              </a:r>
            </a:p>
          </p:txBody>
        </p:sp>
        <p:sp>
          <p:nvSpPr>
            <p:cNvPr id="19" name="Text Box 44"/>
            <p:cNvSpPr txBox="1">
              <a:spLocks noChangeArrowheads="1"/>
            </p:cNvSpPr>
            <p:nvPr/>
          </p:nvSpPr>
          <p:spPr bwMode="auto">
            <a:xfrm>
              <a:off x="791" y="2789"/>
              <a:ext cx="21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i="1" dirty="0"/>
                <a:t>Up</a:t>
              </a:r>
            </a:p>
          </p:txBody>
        </p:sp>
      </p:grpSp>
    </p:spTree>
    <p:extLst>
      <p:ext uri="{BB962C8B-B14F-4D97-AF65-F5344CB8AC3E}">
        <p14:creationId xmlns:p14="http://schemas.microsoft.com/office/powerpoint/2010/main" val="29397442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5410200" cy="4800600"/>
              </a:xfrm>
            </p:spPr>
            <p:txBody>
              <a:bodyPr>
                <a:normAutofit fontScale="85000" lnSpcReduction="10000"/>
              </a:bodyPr>
              <a:lstStyle/>
              <a:p>
                <a:r>
                  <a:rPr lang="en-US" dirty="0" smtClean="0"/>
                  <a:t>Dropping the z axis using a 4x4 matrix form: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𝑀</m:t>
                          </m:r>
                        </m:e>
                        <m:sub>
                          <m:r>
                            <a:rPr lang="en-US" b="0" i="1" smtClean="0">
                              <a:latin typeface="Cambria Math"/>
                            </a:rPr>
                            <m:t>𝑝𝑟𝑜</m:t>
                          </m:r>
                          <m:sSub>
                            <m:sSubPr>
                              <m:ctrlPr>
                                <a:rPr lang="en-US" b="0" i="1" smtClean="0">
                                  <a:latin typeface="Cambria Math"/>
                                </a:rPr>
                              </m:ctrlPr>
                            </m:sSubPr>
                            <m:e>
                              <m:r>
                                <a:rPr lang="en-US" b="0" i="1" smtClean="0">
                                  <a:latin typeface="Cambria Math"/>
                                </a:rPr>
                                <m:t>𝑗</m:t>
                              </m:r>
                            </m:e>
                            <m:sub>
                              <m:r>
                                <a:rPr lang="en-US" b="0" i="1" smtClean="0">
                                  <a:latin typeface="Cambria Math"/>
                                </a:rPr>
                                <m:t>4</m:t>
                              </m:r>
                              <m:r>
                                <a:rPr lang="en-US" b="0" i="1" smtClean="0">
                                  <a:latin typeface="Cambria Math"/>
                                </a:rPr>
                                <m:t>𝑥</m:t>
                              </m:r>
                              <m:r>
                                <a:rPr lang="en-US" b="0" i="1" smtClean="0">
                                  <a:latin typeface="Cambria Math"/>
                                </a:rPr>
                                <m:t>4</m:t>
                              </m:r>
                            </m:sub>
                          </m:sSub>
                        </m:sub>
                      </m:sSub>
                      <m:r>
                        <a:rPr lang="en-US" b="0" i="1" smtClean="0">
                          <a:latin typeface="Cambria Math"/>
                        </a:rPr>
                        <m:t>=</m:t>
                      </m:r>
                      <m:d>
                        <m:dPr>
                          <m:begChr m:val="["/>
                          <m:endChr m:val="]"/>
                          <m:ctrlPr>
                            <a:rPr lang="en-US" i="1">
                              <a:latin typeface="Cambria Math"/>
                            </a:rPr>
                          </m:ctrlPr>
                        </m:dPr>
                        <m:e>
                          <m:m>
                            <m:mPr>
                              <m:mcs>
                                <m:mc>
                                  <m:mcPr>
                                    <m:count m:val="4"/>
                                    <m:mcJc m:val="center"/>
                                  </m:mcPr>
                                </m:mc>
                              </m:mcs>
                              <m:ctrlPr>
                                <a:rPr lang="en-US" i="1">
                                  <a:latin typeface="Cambria Math"/>
                                </a:rPr>
                              </m:ctrlPr>
                            </m:mPr>
                            <m:m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1</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e>
                                <m:r>
                                  <a:rPr lang="en-US" i="1">
                                    <a:latin typeface="Cambria Math"/>
                                  </a:rPr>
                                  <m:t>1</m:t>
                                </m:r>
                              </m:e>
                            </m:mr>
                          </m:m>
                        </m:e>
                      </m:d>
                    </m:oMath>
                  </m:oMathPara>
                </a14:m>
                <a:endParaRPr lang="en-US" dirty="0" smtClean="0"/>
              </a:p>
              <a:p>
                <a:pPr lvl="2"/>
                <a:r>
                  <a:rPr lang="en-US" dirty="0" smtClean="0"/>
                  <a:t>	</a:t>
                </a:r>
                <a:r>
                  <a:rPr lang="en-US" sz="200" dirty="0" smtClean="0"/>
                  <a:t>	</a:t>
                </a:r>
                <a:endParaRPr lang="en-US" dirty="0" smtClean="0"/>
              </a:p>
              <a:p>
                <a:r>
                  <a:rPr lang="en-US" dirty="0" smtClean="0"/>
                  <a:t>To be more explicit about it, we can further define this as a 4x3 matrix:</a:t>
                </a:r>
              </a:p>
              <a:p>
                <a:pPr lvl="6"/>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a:rPr lang="en-US" i="1">
                              <a:latin typeface="Cambria Math"/>
                            </a:rPr>
                            <m:t>𝑀</m:t>
                          </m:r>
                        </m:e>
                        <m:sub>
                          <m:r>
                            <a:rPr lang="en-US" i="1">
                              <a:latin typeface="Cambria Math"/>
                            </a:rPr>
                            <m:t>𝑝𝑟𝑜𝑗</m:t>
                          </m:r>
                        </m:sub>
                      </m:sSub>
                      <m:r>
                        <a:rPr lang="en-US" i="1">
                          <a:latin typeface="Cambria Math"/>
                        </a:rPr>
                        <m:t>=</m:t>
                      </m:r>
                      <m:d>
                        <m:dPr>
                          <m:begChr m:val="["/>
                          <m:endChr m:val="]"/>
                          <m:ctrlPr>
                            <a:rPr lang="en-US" i="1">
                              <a:latin typeface="Cambria Math"/>
                            </a:rPr>
                          </m:ctrlPr>
                        </m:dPr>
                        <m:e>
                          <m:m>
                            <m:mPr>
                              <m:mcs>
                                <m:mc>
                                  <m:mcPr>
                                    <m:count m:val="3"/>
                                    <m:mcJc m:val="center"/>
                                  </m:mcPr>
                                </m:mc>
                              </m:mcs>
                              <m:ctrlPr>
                                <a:rPr lang="en-US" i="1" smtClean="0">
                                  <a:latin typeface="Cambria Math"/>
                                </a:rPr>
                              </m:ctrlPr>
                            </m:mPr>
                            <m:mr>
                              <m:e>
                                <m:eqArr>
                                  <m:eqArrPr>
                                    <m:ctrlPr>
                                      <a:rPr lang="en-US" b="0" i="1" smtClean="0">
                                        <a:latin typeface="Cambria Math"/>
                                      </a:rPr>
                                    </m:ctrlPr>
                                  </m:eqArrPr>
                                  <m:e>
                                    <m:r>
                                      <m:rPr>
                                        <m:brk m:alnAt="7"/>
                                      </m:rPr>
                                      <a:rPr lang="en-US" b="0" i="1" smtClean="0">
                                        <a:latin typeface="Cambria Math"/>
                                      </a:rPr>
                                      <m:t>1</m:t>
                                    </m:r>
                                  </m:e>
                                  <m:e>
                                    <m:r>
                                      <a:rPr lang="en-US" b="0" i="1" smtClean="0">
                                        <a:latin typeface="Cambria Math"/>
                                      </a:rPr>
                                      <m:t>0</m:t>
                                    </m:r>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1</m:t>
                                    </m:r>
                                  </m:e>
                                  <m:e>
                                    <m:r>
                                      <a:rPr lang="en-US" b="0" i="1" smtClean="0">
                                        <a:latin typeface="Cambria Math"/>
                                      </a:rPr>
                                      <m:t>0</m:t>
                                    </m:r>
                                  </m:e>
                                </m:eqArr>
                              </m:e>
                              <m:e>
                                <m:m>
                                  <m:mPr>
                                    <m:mcs>
                                      <m:mc>
                                        <m:mcPr>
                                          <m:count m:val="2"/>
                                          <m:mcJc m:val="center"/>
                                        </m:mcPr>
                                      </m:mc>
                                    </m:mcs>
                                    <m:ctrlPr>
                                      <a:rPr lang="en-US" i="1" smtClean="0">
                                        <a:latin typeface="Cambria Math"/>
                                      </a:rPr>
                                    </m:ctrlPr>
                                  </m:mPr>
                                  <m:mr>
                                    <m:e>
                                      <m:eqArr>
                                        <m:eqArrPr>
                                          <m:ctrlPr>
                                            <a:rPr lang="en-US" b="0" i="1" smtClean="0">
                                              <a:latin typeface="Cambria Math"/>
                                            </a:rPr>
                                          </m:ctrlPr>
                                        </m:eqArrPr>
                                        <m:e>
                                          <m:r>
                                            <m:rPr>
                                              <m:brk m:alnAt="7"/>
                                            </m:rPr>
                                            <a:rPr lang="en-US" b="0" i="1" smtClean="0">
                                              <a:latin typeface="Cambria Math"/>
                                            </a:rPr>
                                            <m:t>0</m:t>
                                          </m:r>
                                        </m:e>
                                        <m:e>
                                          <m:r>
                                            <a:rPr lang="en-US" b="0" i="1" smtClean="0">
                                              <a:latin typeface="Cambria Math"/>
                                            </a:rPr>
                                            <m:t>0</m:t>
                                          </m:r>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1</m:t>
                                          </m:r>
                                        </m:e>
                                      </m:eqArr>
                                    </m:e>
                                  </m:mr>
                                </m:m>
                              </m:e>
                            </m:mr>
                          </m:m>
                        </m:e>
                      </m:d>
                    </m:oMath>
                  </m:oMathPara>
                </a14:m>
                <a:endParaRPr lang="en-US" dirty="0" smtClean="0"/>
              </a:p>
              <a:p>
                <a:pPr lvl="8"/>
                <a:endParaRPr lang="en-US" dirty="0" smtClean="0"/>
              </a:p>
              <a:p>
                <a:r>
                  <a:rPr lang="en-US" dirty="0" smtClean="0"/>
                  <a:t>Note that this step is taken care of by OpenGL for you as well</a:t>
                </a:r>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5410200" cy="4800600"/>
              </a:xfrm>
              <a:blipFill rotWithShape="1">
                <a:blip r:embed="rId2"/>
                <a:stretch>
                  <a:fillRect l="-450" t="-2160"/>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smtClean="0"/>
              <a:t>Projecting in the Canonical View Volume</a:t>
            </a:r>
            <a:endParaRPr lang="en-US" dirty="0"/>
          </a:p>
        </p:txBody>
      </p:sp>
      <p:cxnSp>
        <p:nvCxnSpPr>
          <p:cNvPr id="19" name="Straight Connector 18"/>
          <p:cNvCxnSpPr/>
          <p:nvPr/>
        </p:nvCxnSpPr>
        <p:spPr>
          <a:xfrm>
            <a:off x="5926540" y="2136132"/>
            <a:ext cx="685800" cy="10591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26540" y="3962400"/>
            <a:ext cx="685800" cy="10591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612340" y="3124200"/>
            <a:ext cx="0" cy="1897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943600" y="2175525"/>
            <a:ext cx="0" cy="1897349"/>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23" name="Group 45"/>
          <p:cNvGrpSpPr>
            <a:grpSpLocks/>
          </p:cNvGrpSpPr>
          <p:nvPr/>
        </p:nvGrpSpPr>
        <p:grpSpPr bwMode="auto">
          <a:xfrm>
            <a:off x="5069399" y="1768255"/>
            <a:ext cx="3876349" cy="3446266"/>
            <a:chOff x="167" y="2756"/>
            <a:chExt cx="1990" cy="1853"/>
          </a:xfrm>
        </p:grpSpPr>
        <p:pic>
          <p:nvPicPr>
            <p:cNvPr id="24" name="Picture 41" descr="cubeIllustration2"/>
            <p:cNvPicPr>
              <a:picLocks noChangeAspect="1" noChangeArrowheads="1"/>
            </p:cNvPicPr>
            <p:nvPr/>
          </p:nvPicPr>
          <p:blipFill>
            <a:blip r:embed="rId3" cstate="print">
              <a:clrChange>
                <a:clrFrom>
                  <a:srgbClr val="C5C5C5"/>
                </a:clrFrom>
                <a:clrTo>
                  <a:srgbClr val="C5C5C5">
                    <a:alpha val="0"/>
                  </a:srgbClr>
                </a:clrTo>
              </a:clrChange>
              <a:extLst>
                <a:ext uri="{28A0092B-C50C-407E-A947-70E740481C1C}">
                  <a14:useLocalDpi xmlns:a14="http://schemas.microsoft.com/office/drawing/2010/main" val="0"/>
                </a:ext>
              </a:extLst>
            </a:blip>
            <a:srcRect l="21031" t="8830" r="6697" b="9483"/>
            <a:stretch>
              <a:fillRect/>
            </a:stretch>
          </p:blipFill>
          <p:spPr bwMode="auto">
            <a:xfrm>
              <a:off x="167" y="2756"/>
              <a:ext cx="1990" cy="1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43"/>
            <p:cNvSpPr txBox="1">
              <a:spLocks noChangeArrowheads="1"/>
            </p:cNvSpPr>
            <p:nvPr/>
          </p:nvSpPr>
          <p:spPr bwMode="auto">
            <a:xfrm>
              <a:off x="174" y="3672"/>
              <a:ext cx="162"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dirty="0"/>
                <a:t>z</a:t>
              </a:r>
            </a:p>
          </p:txBody>
        </p:sp>
        <p:sp>
          <p:nvSpPr>
            <p:cNvPr id="26" name="Text Box 44"/>
            <p:cNvSpPr txBox="1">
              <a:spLocks noChangeArrowheads="1"/>
            </p:cNvSpPr>
            <p:nvPr/>
          </p:nvSpPr>
          <p:spPr bwMode="auto">
            <a:xfrm>
              <a:off x="791" y="2789"/>
              <a:ext cx="216" cy="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800" b="1" i="1" dirty="0"/>
                <a:t>Up</a:t>
              </a:r>
            </a:p>
          </p:txBody>
        </p:sp>
      </p:grpSp>
    </p:spTree>
    <p:extLst>
      <p:ext uri="{BB962C8B-B14F-4D97-AF65-F5344CB8AC3E}">
        <p14:creationId xmlns:p14="http://schemas.microsoft.com/office/powerpoint/2010/main" val="29622123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In OpenGL, you can create a parallel view projection using </a:t>
            </a:r>
            <a:r>
              <a:rPr lang="en-US" dirty="0" err="1" smtClean="0"/>
              <a:t>glOrtho</a:t>
            </a:r>
            <a:endParaRPr lang="en-US" dirty="0" smtClean="0"/>
          </a:p>
          <a:p>
            <a:pPr lvl="3"/>
            <a:endParaRPr lang="en-US" dirty="0"/>
          </a:p>
          <a:p>
            <a:pPr marL="0" indent="0" algn="ctr">
              <a:buNone/>
            </a:pPr>
            <a:r>
              <a:rPr lang="en-US" dirty="0" err="1" smtClean="0"/>
              <a:t>glOrtho</a:t>
            </a:r>
            <a:r>
              <a:rPr lang="en-US" dirty="0" smtClean="0"/>
              <a:t> (</a:t>
            </a:r>
            <a:r>
              <a:rPr lang="en-US" dirty="0" err="1" smtClean="0"/>
              <a:t>xmin</a:t>
            </a:r>
            <a:r>
              <a:rPr lang="en-US" dirty="0" smtClean="0"/>
              <a:t>, </a:t>
            </a:r>
            <a:r>
              <a:rPr lang="en-US" dirty="0" err="1" smtClean="0"/>
              <a:t>xmax</a:t>
            </a:r>
            <a:r>
              <a:rPr lang="en-US" dirty="0" smtClean="0"/>
              <a:t>, </a:t>
            </a:r>
            <a:r>
              <a:rPr lang="en-US" dirty="0" err="1" smtClean="0"/>
              <a:t>ymin</a:t>
            </a:r>
            <a:r>
              <a:rPr lang="en-US" dirty="0" smtClean="0"/>
              <a:t>, </a:t>
            </a:r>
            <a:r>
              <a:rPr lang="en-US" dirty="0" err="1" smtClean="0"/>
              <a:t>ymax</a:t>
            </a:r>
            <a:r>
              <a:rPr lang="en-US" dirty="0" smtClean="0"/>
              <a:t>, near, far)</a:t>
            </a:r>
          </a:p>
          <a:p>
            <a:pPr lvl="6"/>
            <a:endParaRPr lang="en-US" dirty="0"/>
          </a:p>
          <a:p>
            <a:endParaRPr lang="en-US" dirty="0"/>
          </a:p>
        </p:txBody>
      </p:sp>
      <p:sp>
        <p:nvSpPr>
          <p:cNvPr id="3" name="Title 2"/>
          <p:cNvSpPr>
            <a:spLocks noGrp="1"/>
          </p:cNvSpPr>
          <p:nvPr>
            <p:ph type="title"/>
          </p:nvPr>
        </p:nvSpPr>
        <p:spPr/>
        <p:txBody>
          <a:bodyPr/>
          <a:lstStyle/>
          <a:p>
            <a:r>
              <a:rPr lang="en-US" dirty="0" err="1" smtClean="0"/>
              <a:t>glOrtho</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3505200"/>
            <a:ext cx="7215187" cy="270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3446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20733695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1"/>
            <a:ext cx="8229600" cy="976312"/>
          </a:xfrm>
        </p:spPr>
        <p:txBody>
          <a:bodyPr>
            <a:normAutofit/>
          </a:bodyPr>
          <a:lstStyle/>
          <a:p>
            <a:r>
              <a:rPr lang="en-US" dirty="0" smtClean="0"/>
              <a:t>We want to repeat what we did for parallel view volume for perspective view volume</a:t>
            </a:r>
            <a:endParaRPr lang="en-US" dirty="0"/>
          </a:p>
        </p:txBody>
      </p:sp>
      <p:sp>
        <p:nvSpPr>
          <p:cNvPr id="3" name="Title 2"/>
          <p:cNvSpPr>
            <a:spLocks noGrp="1"/>
          </p:cNvSpPr>
          <p:nvPr>
            <p:ph type="title"/>
          </p:nvPr>
        </p:nvSpPr>
        <p:spPr/>
        <p:txBody>
          <a:bodyPr/>
          <a:lstStyle/>
          <a:p>
            <a:r>
              <a:rPr lang="en-US" dirty="0" smtClean="0"/>
              <a:t>Perspective View Volume</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91" y="2424112"/>
            <a:ext cx="18288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9840" y="2424112"/>
            <a:ext cx="26003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837" y="2281237"/>
            <a:ext cx="22098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1"/>
          <p:cNvSpPr txBox="1">
            <a:spLocks/>
          </p:cNvSpPr>
          <p:nvPr/>
        </p:nvSpPr>
        <p:spPr>
          <a:xfrm>
            <a:off x="515202" y="3917156"/>
            <a:ext cx="8229600" cy="97631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Remember:</a:t>
            </a:r>
            <a:endParaRPr lang="en-US" dirty="0"/>
          </a:p>
        </p:txBody>
      </p:sp>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74" y="3917156"/>
            <a:ext cx="3716255" cy="239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56530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Notice:</a:t>
            </a:r>
            <a:endParaRPr lang="en-US" dirty="0"/>
          </a:p>
        </p:txBody>
      </p:sp>
      <p:sp>
        <p:nvSpPr>
          <p:cNvPr id="3" name="Title 2"/>
          <p:cNvSpPr>
            <a:spLocks noGrp="1"/>
          </p:cNvSpPr>
          <p:nvPr>
            <p:ph type="title"/>
          </p:nvPr>
        </p:nvSpPr>
        <p:spPr/>
        <p:txBody>
          <a:bodyPr/>
          <a:lstStyle/>
          <a:p>
            <a:r>
              <a:rPr lang="en-US" dirty="0" smtClean="0"/>
              <a:t>Complications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39754"/>
            <a:ext cx="6172200" cy="4895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22774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5603543" cy="4800600"/>
          </a:xfrm>
        </p:spPr>
        <p:txBody>
          <a:bodyPr/>
          <a:lstStyle/>
          <a:p>
            <a:r>
              <a:rPr lang="en-US" dirty="0"/>
              <a:t>Two sets of steps:</a:t>
            </a:r>
          </a:p>
          <a:p>
            <a:pPr lvl="1"/>
            <a:r>
              <a:rPr lang="en-US" dirty="0"/>
              <a:t>1. Align and center the view </a:t>
            </a:r>
            <a:r>
              <a:rPr lang="en-US" dirty="0" smtClean="0"/>
              <a:t>volume</a:t>
            </a:r>
            <a:endParaRPr lang="en-US" dirty="0"/>
          </a:p>
          <a:p>
            <a:pPr lvl="2"/>
            <a:r>
              <a:rPr lang="en-US" dirty="0"/>
              <a:t>A. Translate to origin</a:t>
            </a:r>
          </a:p>
          <a:p>
            <a:pPr lvl="2"/>
            <a:r>
              <a:rPr lang="en-US" dirty="0"/>
              <a:t>B. Rotate the axes</a:t>
            </a:r>
          </a:p>
          <a:p>
            <a:pPr lvl="6"/>
            <a:endParaRPr lang="en-US" dirty="0"/>
          </a:p>
          <a:p>
            <a:pPr lvl="1"/>
            <a:r>
              <a:rPr lang="en-US" dirty="0"/>
              <a:t>2. Project onto the screen</a:t>
            </a:r>
          </a:p>
          <a:p>
            <a:pPr lvl="2"/>
            <a:r>
              <a:rPr lang="en-US" b="1" dirty="0">
                <a:solidFill>
                  <a:srgbClr val="FF0000"/>
                </a:solidFill>
              </a:rPr>
              <a:t>A. Scale the view </a:t>
            </a:r>
            <a:r>
              <a:rPr lang="en-US" b="1" dirty="0" smtClean="0">
                <a:solidFill>
                  <a:srgbClr val="FF0000"/>
                </a:solidFill>
              </a:rPr>
              <a:t>volume</a:t>
            </a:r>
          </a:p>
          <a:p>
            <a:pPr lvl="2"/>
            <a:r>
              <a:rPr lang="en-US" b="1" dirty="0" smtClean="0">
                <a:solidFill>
                  <a:srgbClr val="FF0000"/>
                </a:solidFill>
              </a:rPr>
              <a:t>B. Unhinge the view volume</a:t>
            </a:r>
            <a:endParaRPr lang="en-US" b="1" dirty="0">
              <a:solidFill>
                <a:srgbClr val="FF0000"/>
              </a:solidFill>
            </a:endParaRPr>
          </a:p>
          <a:p>
            <a:pPr lvl="2"/>
            <a:r>
              <a:rPr lang="en-US" dirty="0" smtClean="0"/>
              <a:t>C. </a:t>
            </a:r>
            <a:r>
              <a:rPr lang="en-US" dirty="0"/>
              <a:t>Drop the Z value of each point</a:t>
            </a:r>
          </a:p>
          <a:p>
            <a:endParaRPr lang="en-US" dirty="0"/>
          </a:p>
        </p:txBody>
      </p:sp>
      <p:sp>
        <p:nvSpPr>
          <p:cNvPr id="3" name="Title 2"/>
          <p:cNvSpPr>
            <a:spLocks noGrp="1"/>
          </p:cNvSpPr>
          <p:nvPr>
            <p:ph type="title"/>
          </p:nvPr>
        </p:nvSpPr>
        <p:spPr/>
        <p:txBody>
          <a:bodyPr/>
          <a:lstStyle/>
          <a:p>
            <a:r>
              <a:rPr lang="en-US" dirty="0" smtClean="0"/>
              <a:t>Perspective Projection</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125" y="2743200"/>
            <a:ext cx="389708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72155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712214"/>
          </a:xfrm>
        </p:spPr>
        <p:txBody>
          <a:bodyPr>
            <a:normAutofit fontScale="77500" lnSpcReduction="20000"/>
          </a:bodyPr>
          <a:lstStyle/>
          <a:p>
            <a:r>
              <a:rPr lang="en-US" dirty="0"/>
              <a:t>Brunelleschi invented systematic method of determining perspective projections (early 1400’s). He created demonstration panels with specific viewing constraints for complete accuracy of reproduction. Note the perspective is accurate only from </a:t>
            </a:r>
            <a:r>
              <a:rPr lang="en-US" dirty="0" smtClean="0"/>
              <a:t>one Point of View (POV)</a:t>
            </a:r>
          </a:p>
          <a:p>
            <a:r>
              <a:rPr lang="en-US" dirty="0"/>
              <a:t>Vermeer created perspective boxes where picture, when viewed through viewing hole, had correct perspective</a:t>
            </a:r>
          </a:p>
          <a:p>
            <a:endParaRPr lang="en-US" dirty="0"/>
          </a:p>
        </p:txBody>
      </p:sp>
      <p:sp>
        <p:nvSpPr>
          <p:cNvPr id="3" name="Title 2"/>
          <p:cNvSpPr>
            <a:spLocks noGrp="1"/>
          </p:cNvSpPr>
          <p:nvPr>
            <p:ph type="title"/>
          </p:nvPr>
        </p:nvSpPr>
        <p:spPr/>
        <p:txBody>
          <a:bodyPr/>
          <a:lstStyle/>
          <a:p>
            <a:r>
              <a:rPr lang="en-US" dirty="0" smtClean="0"/>
              <a:t>Brunelleschi and Vermeer</a:t>
            </a:r>
            <a:endParaRPr lang="en-US" dirty="0"/>
          </a:p>
        </p:txBody>
      </p:sp>
      <p:pic>
        <p:nvPicPr>
          <p:cNvPr id="4" name="Picture 3" descr="C:\Users\Roger\Desktop\pers_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021" y="3148331"/>
            <a:ext cx="1828800" cy="2559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Roger\Downloads\balance_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343" y="3160014"/>
            <a:ext cx="1764260" cy="247878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189021" y="5638799"/>
            <a:ext cx="2057400" cy="646331"/>
          </a:xfrm>
          <a:prstGeom prst="rect">
            <a:avLst/>
          </a:prstGeom>
        </p:spPr>
        <p:txBody>
          <a:bodyPr wrap="square">
            <a:spAutoFit/>
          </a:bodyPr>
          <a:lstStyle/>
          <a:p>
            <a:r>
              <a:rPr lang="en-US" sz="1200" b="1" i="1" dirty="0"/>
              <a:t>Perspective Box</a:t>
            </a:r>
            <a:r>
              <a:rPr lang="en-US" sz="1200" dirty="0"/>
              <a:t/>
            </a:r>
            <a:br>
              <a:rPr lang="en-US" sz="1200" dirty="0"/>
            </a:br>
            <a:r>
              <a:rPr lang="en-US" sz="1200" dirty="0"/>
              <a:t>Samuel van </a:t>
            </a:r>
            <a:r>
              <a:rPr lang="en-US" sz="1200" dirty="0" err="1"/>
              <a:t>Hoogstraten</a:t>
            </a:r>
            <a:r>
              <a:rPr lang="en-US" sz="1200" dirty="0"/>
              <a:t/>
            </a:r>
            <a:br>
              <a:rPr lang="en-US" sz="1200" dirty="0"/>
            </a:br>
            <a:r>
              <a:rPr lang="en-US" sz="1200" dirty="0"/>
              <a:t>National Gallery, London </a:t>
            </a:r>
          </a:p>
        </p:txBody>
      </p:sp>
      <p:sp>
        <p:nvSpPr>
          <p:cNvPr id="7" name="Rectangle 6"/>
          <p:cNvSpPr/>
          <p:nvPr/>
        </p:nvSpPr>
        <p:spPr>
          <a:xfrm>
            <a:off x="6324600" y="5638800"/>
            <a:ext cx="2590800" cy="646331"/>
          </a:xfrm>
          <a:prstGeom prst="rect">
            <a:avLst/>
          </a:prstGeom>
        </p:spPr>
        <p:txBody>
          <a:bodyPr wrap="square">
            <a:spAutoFit/>
          </a:bodyPr>
          <a:lstStyle/>
          <a:p>
            <a:r>
              <a:rPr lang="en-US" sz="1200" b="1" i="1" dirty="0"/>
              <a:t>Perspective Box of a Dutch Interior</a:t>
            </a:r>
            <a:r>
              <a:rPr lang="en-US" sz="1200" dirty="0"/>
              <a:t/>
            </a:r>
            <a:br>
              <a:rPr lang="en-US" sz="1200" dirty="0"/>
            </a:br>
            <a:r>
              <a:rPr lang="en-US" sz="1200" dirty="0"/>
              <a:t>Samuel van </a:t>
            </a:r>
            <a:r>
              <a:rPr lang="en-US" sz="1200" dirty="0" err="1"/>
              <a:t>Hoogstraten</a:t>
            </a:r>
            <a:r>
              <a:rPr lang="en-US" sz="1200" dirty="0"/>
              <a:t/>
            </a:r>
            <a:br>
              <a:rPr lang="en-US" sz="1200" dirty="0"/>
            </a:br>
            <a:r>
              <a:rPr lang="en-US" sz="1200" dirty="0"/>
              <a:t>National Gallery, London </a:t>
            </a:r>
          </a:p>
        </p:txBody>
      </p:sp>
      <p:sp>
        <p:nvSpPr>
          <p:cNvPr id="8" name="Content Placeholder 1"/>
          <p:cNvSpPr txBox="1">
            <a:spLocks/>
          </p:cNvSpPr>
          <p:nvPr/>
        </p:nvSpPr>
        <p:spPr>
          <a:xfrm>
            <a:off x="533400" y="4114801"/>
            <a:ext cx="3505200" cy="2114302"/>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400" dirty="0"/>
              <a:t>Vermeer on the web:</a:t>
            </a:r>
          </a:p>
          <a:p>
            <a:pPr lvl="1"/>
            <a:r>
              <a:rPr lang="en-US" sz="1200" dirty="0"/>
              <a:t>http://www.grand-illusions.com/articles/</a:t>
            </a:r>
            <a:br>
              <a:rPr lang="en-US" sz="1200" dirty="0"/>
            </a:br>
            <a:r>
              <a:rPr lang="en-US" sz="1200" dirty="0" err="1"/>
              <a:t>mystery_in_the_mirror</a:t>
            </a:r>
            <a:r>
              <a:rPr lang="en-US" sz="1200" dirty="0"/>
              <a:t>/</a:t>
            </a:r>
          </a:p>
          <a:p>
            <a:pPr lvl="1"/>
            <a:r>
              <a:rPr lang="en-US" sz="1200" dirty="0"/>
              <a:t>http://essentialvermeer.20m.com/</a:t>
            </a:r>
          </a:p>
          <a:p>
            <a:pPr lvl="1"/>
            <a:r>
              <a:rPr lang="en-US" sz="1200" dirty="0"/>
              <a:t>http://brightbytes.com/cosite/what.html</a:t>
            </a:r>
          </a:p>
        </p:txBody>
      </p:sp>
    </p:spTree>
    <p:extLst>
      <p:ext uri="{BB962C8B-B14F-4D97-AF65-F5344CB8AC3E}">
        <p14:creationId xmlns:p14="http://schemas.microsoft.com/office/powerpoint/2010/main" val="130614751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After translation and the rotation.  Our synthetic camera will be at the origin, looking down –Z axis.</a:t>
            </a:r>
          </a:p>
          <a:p>
            <a:r>
              <a:rPr lang="en-US" dirty="0" smtClean="0"/>
              <a:t>Then:</a:t>
            </a:r>
          </a:p>
          <a:p>
            <a:endParaRPr lang="en-US" dirty="0" smtClean="0"/>
          </a:p>
        </p:txBody>
      </p:sp>
      <p:sp>
        <p:nvSpPr>
          <p:cNvPr id="3" name="Title 2"/>
          <p:cNvSpPr>
            <a:spLocks noGrp="1"/>
          </p:cNvSpPr>
          <p:nvPr>
            <p:ph type="title"/>
          </p:nvPr>
        </p:nvSpPr>
        <p:spPr/>
        <p:txBody>
          <a:bodyPr/>
          <a:lstStyle/>
          <a:p>
            <a:r>
              <a:rPr lang="en-US" dirty="0" smtClean="0"/>
              <a:t>In Concept</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61" y="4164962"/>
            <a:ext cx="2121072" cy="13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4296" y="3566337"/>
            <a:ext cx="427672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a:grpSpLocks/>
          </p:cNvGrpSpPr>
          <p:nvPr/>
        </p:nvGrpSpPr>
        <p:grpSpPr bwMode="auto">
          <a:xfrm>
            <a:off x="2519687" y="3886405"/>
            <a:ext cx="2784513" cy="2034126"/>
            <a:chOff x="576" y="1275"/>
            <a:chExt cx="3367" cy="2324"/>
          </a:xfrm>
        </p:grpSpPr>
        <p:sp>
          <p:nvSpPr>
            <p:cNvPr id="6" name="Line 5"/>
            <p:cNvSpPr>
              <a:spLocks noChangeShapeType="1"/>
            </p:cNvSpPr>
            <p:nvPr/>
          </p:nvSpPr>
          <p:spPr bwMode="auto">
            <a:xfrm flipH="1">
              <a:off x="576" y="2577"/>
              <a:ext cx="336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7" name="Line 6"/>
            <p:cNvSpPr>
              <a:spLocks noChangeShapeType="1"/>
            </p:cNvSpPr>
            <p:nvPr/>
          </p:nvSpPr>
          <p:spPr bwMode="auto">
            <a:xfrm>
              <a:off x="1748" y="2568"/>
              <a:ext cx="852" cy="85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8" name="Line 7"/>
            <p:cNvSpPr>
              <a:spLocks noChangeShapeType="1"/>
            </p:cNvSpPr>
            <p:nvPr/>
          </p:nvSpPr>
          <p:spPr bwMode="auto">
            <a:xfrm flipV="1">
              <a:off x="1748" y="1468"/>
              <a:ext cx="0" cy="1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9" name="Oval 8"/>
            <p:cNvSpPr>
              <a:spLocks noChangeArrowheads="1"/>
            </p:cNvSpPr>
            <p:nvPr/>
          </p:nvSpPr>
          <p:spPr bwMode="auto">
            <a:xfrm>
              <a:off x="1732" y="2556"/>
              <a:ext cx="28" cy="28"/>
            </a:xfrm>
            <a:prstGeom prst="ellipse">
              <a:avLst/>
            </a:prstGeom>
            <a:solidFill>
              <a:schemeClr val="tx2"/>
            </a:solidFill>
            <a:ln w="9525">
              <a:solidFill>
                <a:schemeClr val="tx1"/>
              </a:solidFill>
              <a:round/>
              <a:headEnd/>
              <a:tailEnd/>
            </a:ln>
          </p:spPr>
          <p:txBody>
            <a:bodyPr wrap="none" anchor="ctr"/>
            <a:lstStyle/>
            <a:p>
              <a:endParaRPr lang="en-US">
                <a:latin typeface="Cambria" pitchFamily="18" charset="0"/>
                <a:ea typeface="Cambria Math" pitchFamily="18" charset="0"/>
              </a:endParaRPr>
            </a:p>
          </p:txBody>
        </p:sp>
        <p:sp>
          <p:nvSpPr>
            <p:cNvPr id="10" name="Line 9"/>
            <p:cNvSpPr>
              <a:spLocks noChangeShapeType="1"/>
            </p:cNvSpPr>
            <p:nvPr/>
          </p:nvSpPr>
          <p:spPr bwMode="auto">
            <a:xfrm flipV="1">
              <a:off x="1744" y="1728"/>
              <a:ext cx="424" cy="8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1" name="Line 10"/>
            <p:cNvSpPr>
              <a:spLocks noChangeShapeType="1"/>
            </p:cNvSpPr>
            <p:nvPr/>
          </p:nvSpPr>
          <p:spPr bwMode="auto">
            <a:xfrm flipV="1">
              <a:off x="1744" y="2484"/>
              <a:ext cx="120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2" name="Line 11"/>
            <p:cNvSpPr>
              <a:spLocks noChangeShapeType="1"/>
            </p:cNvSpPr>
            <p:nvPr/>
          </p:nvSpPr>
          <p:spPr bwMode="auto">
            <a:xfrm>
              <a:off x="1744" y="2568"/>
              <a:ext cx="1212" cy="6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3" name="Line 12"/>
            <p:cNvSpPr>
              <a:spLocks noChangeShapeType="1"/>
            </p:cNvSpPr>
            <p:nvPr/>
          </p:nvSpPr>
          <p:spPr bwMode="auto">
            <a:xfrm flipV="1">
              <a:off x="1752" y="2484"/>
              <a:ext cx="41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4" name="Line 13"/>
            <p:cNvSpPr>
              <a:spLocks noChangeShapeType="1"/>
            </p:cNvSpPr>
            <p:nvPr/>
          </p:nvSpPr>
          <p:spPr bwMode="auto">
            <a:xfrm>
              <a:off x="2952" y="2484"/>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5" name="Line 14"/>
            <p:cNvSpPr>
              <a:spLocks noChangeShapeType="1"/>
            </p:cNvSpPr>
            <p:nvPr/>
          </p:nvSpPr>
          <p:spPr bwMode="auto">
            <a:xfrm>
              <a:off x="2168" y="1728"/>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6" name="Line 15"/>
            <p:cNvSpPr>
              <a:spLocks noChangeShapeType="1"/>
            </p:cNvSpPr>
            <p:nvPr/>
          </p:nvSpPr>
          <p:spPr bwMode="auto">
            <a:xfrm>
              <a:off x="2168" y="1728"/>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7" name="Line 16"/>
            <p:cNvSpPr>
              <a:spLocks noChangeShapeType="1"/>
            </p:cNvSpPr>
            <p:nvPr/>
          </p:nvSpPr>
          <p:spPr bwMode="auto">
            <a:xfrm>
              <a:off x="2168" y="2484"/>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grpSp>
          <p:nvGrpSpPr>
            <p:cNvPr id="18" name="Group 17"/>
            <p:cNvGrpSpPr>
              <a:grpSpLocks/>
            </p:cNvGrpSpPr>
            <p:nvPr/>
          </p:nvGrpSpPr>
          <p:grpSpPr bwMode="auto">
            <a:xfrm>
              <a:off x="1868" y="2320"/>
              <a:ext cx="240" cy="462"/>
              <a:chOff x="1868" y="2320"/>
              <a:chExt cx="788" cy="1516"/>
            </a:xfrm>
          </p:grpSpPr>
          <p:sp>
            <p:nvSpPr>
              <p:cNvPr id="25" name="Line 18"/>
              <p:cNvSpPr>
                <a:spLocks noChangeShapeType="1"/>
              </p:cNvSpPr>
              <p:nvPr/>
            </p:nvSpPr>
            <p:spPr bwMode="auto">
              <a:xfrm>
                <a:off x="2652" y="3076"/>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6" name="Line 19"/>
              <p:cNvSpPr>
                <a:spLocks noChangeShapeType="1"/>
              </p:cNvSpPr>
              <p:nvPr/>
            </p:nvSpPr>
            <p:spPr bwMode="auto">
              <a:xfrm>
                <a:off x="1868" y="2320"/>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7" name="Line 20"/>
              <p:cNvSpPr>
                <a:spLocks noChangeShapeType="1"/>
              </p:cNvSpPr>
              <p:nvPr/>
            </p:nvSpPr>
            <p:spPr bwMode="auto">
              <a:xfrm>
                <a:off x="1868" y="2320"/>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8" name="Line 21"/>
              <p:cNvSpPr>
                <a:spLocks noChangeShapeType="1"/>
              </p:cNvSpPr>
              <p:nvPr/>
            </p:nvSpPr>
            <p:spPr bwMode="auto">
              <a:xfrm>
                <a:off x="1868" y="3076"/>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grpSp>
        <p:sp>
          <p:nvSpPr>
            <p:cNvPr id="19" name="Text Box 22"/>
            <p:cNvSpPr txBox="1">
              <a:spLocks noChangeArrowheads="1"/>
            </p:cNvSpPr>
            <p:nvPr/>
          </p:nvSpPr>
          <p:spPr bwMode="auto">
            <a:xfrm>
              <a:off x="576" y="2581"/>
              <a:ext cx="2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Cambria Math" pitchFamily="18" charset="0"/>
                </a:rPr>
                <a:t>z</a:t>
              </a:r>
            </a:p>
          </p:txBody>
        </p:sp>
        <p:sp>
          <p:nvSpPr>
            <p:cNvPr id="20" name="Text Box 23"/>
            <p:cNvSpPr txBox="1">
              <a:spLocks noChangeArrowheads="1"/>
            </p:cNvSpPr>
            <p:nvPr/>
          </p:nvSpPr>
          <p:spPr bwMode="auto">
            <a:xfrm>
              <a:off x="1760" y="1275"/>
              <a:ext cx="24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i="1">
                  <a:latin typeface="Cambria" pitchFamily="18" charset="0"/>
                  <a:ea typeface="Cambria Math" pitchFamily="18" charset="0"/>
                </a:rPr>
                <a:t>y</a:t>
              </a:r>
            </a:p>
          </p:txBody>
        </p:sp>
        <p:sp>
          <p:nvSpPr>
            <p:cNvPr id="21" name="Text Box 24"/>
            <p:cNvSpPr txBox="1">
              <a:spLocks noChangeArrowheads="1"/>
            </p:cNvSpPr>
            <p:nvPr/>
          </p:nvSpPr>
          <p:spPr bwMode="auto">
            <a:xfrm>
              <a:off x="2600" y="3275"/>
              <a:ext cx="2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Cambria Math" pitchFamily="18" charset="0"/>
                </a:rPr>
                <a:t>x</a:t>
              </a:r>
            </a:p>
          </p:txBody>
        </p:sp>
        <p:sp>
          <p:nvSpPr>
            <p:cNvPr id="23" name="Text Box 26"/>
            <p:cNvSpPr txBox="1">
              <a:spLocks noChangeArrowheads="1"/>
            </p:cNvSpPr>
            <p:nvPr/>
          </p:nvSpPr>
          <p:spPr bwMode="auto">
            <a:xfrm>
              <a:off x="2192" y="1541"/>
              <a:ext cx="70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1700" dirty="0">
                  <a:latin typeface="Cambria" pitchFamily="18" charset="0"/>
                  <a:ea typeface="Cambria Math" pitchFamily="18" charset="0"/>
                </a:rPr>
                <a:t>(-1,1,-1)</a:t>
              </a:r>
            </a:p>
          </p:txBody>
        </p:sp>
        <p:sp>
          <p:nvSpPr>
            <p:cNvPr id="24" name="Rectangle 27"/>
            <p:cNvSpPr>
              <a:spLocks noChangeArrowheads="1"/>
            </p:cNvSpPr>
            <p:nvPr/>
          </p:nvSpPr>
          <p:spPr bwMode="auto">
            <a:xfrm>
              <a:off x="2959" y="2730"/>
              <a:ext cx="54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800" i="1">
                  <a:latin typeface="Cambria" pitchFamily="18" charset="0"/>
                  <a:ea typeface="Cambria Math" pitchFamily="18" charset="0"/>
                </a:rPr>
                <a:t>z </a:t>
              </a:r>
              <a:r>
                <a:rPr lang="en-US" altLang="zh-TW" sz="1800">
                  <a:latin typeface="Cambria" pitchFamily="18" charset="0"/>
                  <a:ea typeface="Cambria Math" pitchFamily="18" charset="0"/>
                </a:rPr>
                <a:t>= -1</a:t>
              </a:r>
              <a:endParaRPr lang="zh-TW" altLang="en-US" sz="1800">
                <a:latin typeface="Cambria" pitchFamily="18" charset="0"/>
                <a:ea typeface="新細明體" pitchFamily="18" charset="-120"/>
              </a:endParaRPr>
            </a:p>
          </p:txBody>
        </p:sp>
      </p:grpSp>
      <p:sp>
        <p:nvSpPr>
          <p:cNvPr id="30" name="Circular Arrow 29"/>
          <p:cNvSpPr/>
          <p:nvPr/>
        </p:nvSpPr>
        <p:spPr>
          <a:xfrm>
            <a:off x="1676400" y="2590800"/>
            <a:ext cx="2235543" cy="1692102"/>
          </a:xfrm>
          <a:prstGeom prst="circular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Translation</a:t>
            </a:r>
          </a:p>
          <a:p>
            <a:pPr algn="ctr"/>
            <a:r>
              <a:rPr lang="en-US" dirty="0" smtClean="0">
                <a:solidFill>
                  <a:schemeClr val="tx1"/>
                </a:solidFill>
              </a:rPr>
              <a:t>Rotation</a:t>
            </a:r>
          </a:p>
          <a:p>
            <a:pPr algn="ctr"/>
            <a:r>
              <a:rPr lang="en-US" dirty="0" smtClean="0">
                <a:solidFill>
                  <a:schemeClr val="tx1"/>
                </a:solidFill>
              </a:rPr>
              <a:t>Scaling</a:t>
            </a:r>
            <a:endParaRPr lang="en-US" dirty="0">
              <a:solidFill>
                <a:schemeClr val="tx1"/>
              </a:solidFill>
            </a:endParaRPr>
          </a:p>
        </p:txBody>
      </p:sp>
      <p:sp>
        <p:nvSpPr>
          <p:cNvPr id="31" name="Circular Arrow 30"/>
          <p:cNvSpPr/>
          <p:nvPr/>
        </p:nvSpPr>
        <p:spPr>
          <a:xfrm>
            <a:off x="4477817" y="2748387"/>
            <a:ext cx="1992359" cy="1543692"/>
          </a:xfrm>
          <a:prstGeom prst="circular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Unhinging</a:t>
            </a:r>
            <a:endParaRPr lang="en-US" dirty="0">
              <a:solidFill>
                <a:schemeClr val="tx1"/>
              </a:solidFill>
            </a:endParaRPr>
          </a:p>
        </p:txBody>
      </p:sp>
    </p:spTree>
    <p:extLst>
      <p:ext uri="{BB962C8B-B14F-4D97-AF65-F5344CB8AC3E}">
        <p14:creationId xmlns:p14="http://schemas.microsoft.com/office/powerpoint/2010/main" val="52885459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5181600" cy="4800600"/>
              </a:xfrm>
            </p:spPr>
            <p:txBody>
              <a:bodyPr>
                <a:normAutofit lnSpcReduction="10000"/>
              </a:bodyPr>
              <a:lstStyle/>
              <a:p>
                <a:r>
                  <a:rPr lang="en-US" sz="2400" dirty="0" smtClean="0"/>
                  <a:t>Eye point at (0, 0, 0)</a:t>
                </a:r>
              </a:p>
              <a:p>
                <a:pPr lvl="1"/>
                <a:r>
                  <a:rPr lang="en-US" sz="2000" dirty="0" smtClean="0"/>
                  <a:t>Note that difference from the Parallel View Volume where the film plane was at the plane z=0</a:t>
                </a:r>
                <a:endParaRPr lang="en-US" sz="2400" dirty="0"/>
              </a:p>
              <a:p>
                <a:r>
                  <a:rPr lang="en-US" sz="2400" dirty="0" smtClean="0"/>
                  <a:t>Look </a:t>
                </a:r>
                <a:r>
                  <a:rPr lang="en-US" sz="2400" dirty="0"/>
                  <a:t>Vector = -Z axis (0, 0, -1)</a:t>
                </a:r>
              </a:p>
              <a:p>
                <a:r>
                  <a:rPr lang="en-US" sz="2400" dirty="0"/>
                  <a:t>Up Vector = +Y axis (0, 1, 0)</a:t>
                </a:r>
              </a:p>
              <a:p>
                <a:pPr lvl="4"/>
                <a:endParaRPr lang="en-US" sz="1200" dirty="0"/>
              </a:p>
              <a:p>
                <a:r>
                  <a:rPr lang="en-US" sz="2400" dirty="0" smtClean="0"/>
                  <a:t>Near and Far Clipping</a:t>
                </a:r>
                <a:endParaRPr lang="en-US" sz="2000" dirty="0" smtClean="0"/>
              </a:p>
              <a:p>
                <a:pPr lvl="1"/>
                <a:r>
                  <a:rPr lang="en-US" sz="2000" dirty="0" smtClean="0"/>
                  <a:t>Near at z= </a:t>
                </a:r>
                <a14:m>
                  <m:oMath xmlns:m="http://schemas.openxmlformats.org/officeDocument/2006/math">
                    <m:r>
                      <a:rPr lang="en-US" sz="2000" b="0" i="1" smtClean="0">
                        <a:latin typeface="Cambria Math"/>
                      </a:rPr>
                      <m:t>−</m:t>
                    </m:r>
                    <m:f>
                      <m:fPr>
                        <m:ctrlPr>
                          <a:rPr lang="en-US" sz="2000" b="0" i="1" smtClean="0">
                            <a:latin typeface="Cambria Math"/>
                          </a:rPr>
                        </m:ctrlPr>
                      </m:fPr>
                      <m:num>
                        <m:r>
                          <a:rPr lang="en-US" sz="2000" b="0" i="1" smtClean="0">
                            <a:latin typeface="Cambria Math"/>
                          </a:rPr>
                          <m:t>𝑛𝑒𝑎𝑟</m:t>
                        </m:r>
                      </m:num>
                      <m:den>
                        <m:r>
                          <a:rPr lang="en-US" sz="2000" b="0" i="1" smtClean="0">
                            <a:latin typeface="Cambria Math"/>
                          </a:rPr>
                          <m:t>𝑓𝑎𝑟</m:t>
                        </m:r>
                      </m:den>
                    </m:f>
                  </m:oMath>
                </a14:m>
                <a:endParaRPr lang="en-US" sz="2000" b="0" dirty="0" smtClean="0"/>
              </a:p>
              <a:p>
                <a:pPr lvl="1"/>
                <a:r>
                  <a:rPr lang="en-US" sz="2000" dirty="0"/>
                  <a:t>Far at z=-1</a:t>
                </a:r>
              </a:p>
              <a:p>
                <a:pPr lvl="7"/>
                <a:endParaRPr lang="en-US" b="1" dirty="0"/>
              </a:p>
              <a:p>
                <a:r>
                  <a:rPr lang="en-US" sz="2400" dirty="0"/>
                  <a:t>View bound</a:t>
                </a:r>
                <a:endParaRPr lang="en-US" sz="2400" b="1" dirty="0"/>
              </a:p>
              <a:p>
                <a:pPr lvl="1"/>
                <a:r>
                  <a:rPr lang="en-US" sz="2000" dirty="0"/>
                  <a:t>-1 to 1 in x and y directions</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5181600" cy="4800600"/>
              </a:xfrm>
              <a:blipFill rotWithShape="1">
                <a:blip r:embed="rId2"/>
                <a:stretch>
                  <a:fillRect l="-706" t="-1779" r="-200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Canonical Perspective View Volume</a:t>
            </a:r>
            <a:endParaRPr lang="en-US" dirty="0"/>
          </a:p>
        </p:txBody>
      </p:sp>
      <p:grpSp>
        <p:nvGrpSpPr>
          <p:cNvPr id="4" name="Group 4"/>
          <p:cNvGrpSpPr>
            <a:grpSpLocks/>
          </p:cNvGrpSpPr>
          <p:nvPr/>
        </p:nvGrpSpPr>
        <p:grpSpPr bwMode="auto">
          <a:xfrm>
            <a:off x="5723861" y="2120538"/>
            <a:ext cx="3159865" cy="2871134"/>
            <a:chOff x="1150" y="1275"/>
            <a:chExt cx="2369" cy="2324"/>
          </a:xfrm>
        </p:grpSpPr>
        <p:sp>
          <p:nvSpPr>
            <p:cNvPr id="5" name="Line 5"/>
            <p:cNvSpPr>
              <a:spLocks noChangeShapeType="1"/>
            </p:cNvSpPr>
            <p:nvPr/>
          </p:nvSpPr>
          <p:spPr bwMode="auto">
            <a:xfrm flipH="1">
              <a:off x="1436" y="2577"/>
              <a:ext cx="1969"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6" name="Line 6"/>
            <p:cNvSpPr>
              <a:spLocks noChangeShapeType="1"/>
            </p:cNvSpPr>
            <p:nvPr/>
          </p:nvSpPr>
          <p:spPr bwMode="auto">
            <a:xfrm>
              <a:off x="1748" y="2568"/>
              <a:ext cx="852" cy="85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7" name="Line 7"/>
            <p:cNvSpPr>
              <a:spLocks noChangeShapeType="1"/>
            </p:cNvSpPr>
            <p:nvPr/>
          </p:nvSpPr>
          <p:spPr bwMode="auto">
            <a:xfrm flipV="1">
              <a:off x="1748" y="1468"/>
              <a:ext cx="0" cy="1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8" name="Oval 8"/>
            <p:cNvSpPr>
              <a:spLocks noChangeArrowheads="1"/>
            </p:cNvSpPr>
            <p:nvPr/>
          </p:nvSpPr>
          <p:spPr bwMode="auto">
            <a:xfrm>
              <a:off x="1732" y="2556"/>
              <a:ext cx="28" cy="28"/>
            </a:xfrm>
            <a:prstGeom prst="ellipse">
              <a:avLst/>
            </a:prstGeom>
            <a:solidFill>
              <a:schemeClr val="tx2"/>
            </a:solidFill>
            <a:ln w="9525">
              <a:solidFill>
                <a:schemeClr val="tx1"/>
              </a:solidFill>
              <a:round/>
              <a:headEnd/>
              <a:tailEnd/>
            </a:ln>
          </p:spPr>
          <p:txBody>
            <a:bodyPr wrap="none" anchor="ctr"/>
            <a:lstStyle/>
            <a:p>
              <a:endParaRPr lang="en-US">
                <a:latin typeface="Cambria" pitchFamily="18" charset="0"/>
              </a:endParaRPr>
            </a:p>
          </p:txBody>
        </p:sp>
        <p:sp>
          <p:nvSpPr>
            <p:cNvPr id="9" name="Line 9"/>
            <p:cNvSpPr>
              <a:spLocks noChangeShapeType="1"/>
            </p:cNvSpPr>
            <p:nvPr/>
          </p:nvSpPr>
          <p:spPr bwMode="auto">
            <a:xfrm flipV="1">
              <a:off x="1744" y="1728"/>
              <a:ext cx="424" cy="8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0" name="Line 10"/>
            <p:cNvSpPr>
              <a:spLocks noChangeShapeType="1"/>
            </p:cNvSpPr>
            <p:nvPr/>
          </p:nvSpPr>
          <p:spPr bwMode="auto">
            <a:xfrm flipV="1">
              <a:off x="1744" y="2484"/>
              <a:ext cx="120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1" name="Line 11"/>
            <p:cNvSpPr>
              <a:spLocks noChangeShapeType="1"/>
            </p:cNvSpPr>
            <p:nvPr/>
          </p:nvSpPr>
          <p:spPr bwMode="auto">
            <a:xfrm>
              <a:off x="1744" y="2568"/>
              <a:ext cx="1212" cy="6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2" name="Line 12"/>
            <p:cNvSpPr>
              <a:spLocks noChangeShapeType="1"/>
            </p:cNvSpPr>
            <p:nvPr/>
          </p:nvSpPr>
          <p:spPr bwMode="auto">
            <a:xfrm flipV="1">
              <a:off x="1752" y="2484"/>
              <a:ext cx="41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3" name="Line 13"/>
            <p:cNvSpPr>
              <a:spLocks noChangeShapeType="1"/>
            </p:cNvSpPr>
            <p:nvPr/>
          </p:nvSpPr>
          <p:spPr bwMode="auto">
            <a:xfrm>
              <a:off x="2952" y="2484"/>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4" name="Line 14"/>
            <p:cNvSpPr>
              <a:spLocks noChangeShapeType="1"/>
            </p:cNvSpPr>
            <p:nvPr/>
          </p:nvSpPr>
          <p:spPr bwMode="auto">
            <a:xfrm>
              <a:off x="2168" y="1728"/>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5" name="Line 15"/>
            <p:cNvSpPr>
              <a:spLocks noChangeShapeType="1"/>
            </p:cNvSpPr>
            <p:nvPr/>
          </p:nvSpPr>
          <p:spPr bwMode="auto">
            <a:xfrm>
              <a:off x="2168" y="1728"/>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16" name="Line 16"/>
            <p:cNvSpPr>
              <a:spLocks noChangeShapeType="1"/>
            </p:cNvSpPr>
            <p:nvPr/>
          </p:nvSpPr>
          <p:spPr bwMode="auto">
            <a:xfrm>
              <a:off x="2168" y="2484"/>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grpSp>
          <p:nvGrpSpPr>
            <p:cNvPr id="17" name="Group 17"/>
            <p:cNvGrpSpPr>
              <a:grpSpLocks/>
            </p:cNvGrpSpPr>
            <p:nvPr/>
          </p:nvGrpSpPr>
          <p:grpSpPr bwMode="auto">
            <a:xfrm>
              <a:off x="1868" y="2320"/>
              <a:ext cx="240" cy="462"/>
              <a:chOff x="1868" y="2320"/>
              <a:chExt cx="788" cy="1516"/>
            </a:xfrm>
          </p:grpSpPr>
          <p:sp>
            <p:nvSpPr>
              <p:cNvPr id="24" name="Line 18"/>
              <p:cNvSpPr>
                <a:spLocks noChangeShapeType="1"/>
              </p:cNvSpPr>
              <p:nvPr/>
            </p:nvSpPr>
            <p:spPr bwMode="auto">
              <a:xfrm>
                <a:off x="2652" y="3076"/>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25" name="Line 19"/>
              <p:cNvSpPr>
                <a:spLocks noChangeShapeType="1"/>
              </p:cNvSpPr>
              <p:nvPr/>
            </p:nvSpPr>
            <p:spPr bwMode="auto">
              <a:xfrm>
                <a:off x="1868" y="2320"/>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26" name="Line 20"/>
              <p:cNvSpPr>
                <a:spLocks noChangeShapeType="1"/>
              </p:cNvSpPr>
              <p:nvPr/>
            </p:nvSpPr>
            <p:spPr bwMode="auto">
              <a:xfrm>
                <a:off x="1868" y="2320"/>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sp>
            <p:nvSpPr>
              <p:cNvPr id="27" name="Line 21"/>
              <p:cNvSpPr>
                <a:spLocks noChangeShapeType="1"/>
              </p:cNvSpPr>
              <p:nvPr/>
            </p:nvSpPr>
            <p:spPr bwMode="auto">
              <a:xfrm>
                <a:off x="1868" y="3076"/>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ndParaRPr>
              </a:p>
            </p:txBody>
          </p:sp>
        </p:grpSp>
        <p:sp>
          <p:nvSpPr>
            <p:cNvPr id="18" name="Text Box 22"/>
            <p:cNvSpPr txBox="1">
              <a:spLocks noChangeArrowheads="1"/>
            </p:cNvSpPr>
            <p:nvPr/>
          </p:nvSpPr>
          <p:spPr bwMode="auto">
            <a:xfrm>
              <a:off x="1436" y="2602"/>
              <a:ext cx="2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新細明體" pitchFamily="18" charset="-120"/>
                </a:rPr>
                <a:t>z</a:t>
              </a:r>
            </a:p>
          </p:txBody>
        </p:sp>
        <p:sp>
          <p:nvSpPr>
            <p:cNvPr id="19" name="Text Box 23"/>
            <p:cNvSpPr txBox="1">
              <a:spLocks noChangeArrowheads="1"/>
            </p:cNvSpPr>
            <p:nvPr/>
          </p:nvSpPr>
          <p:spPr bwMode="auto">
            <a:xfrm>
              <a:off x="1760" y="1275"/>
              <a:ext cx="24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i="1">
                  <a:latin typeface="Cambria" pitchFamily="18" charset="0"/>
                  <a:ea typeface="新細明體" pitchFamily="18" charset="-120"/>
                </a:rPr>
                <a:t>y</a:t>
              </a:r>
            </a:p>
          </p:txBody>
        </p:sp>
        <p:sp>
          <p:nvSpPr>
            <p:cNvPr id="20" name="Text Box 24"/>
            <p:cNvSpPr txBox="1">
              <a:spLocks noChangeArrowheads="1"/>
            </p:cNvSpPr>
            <p:nvPr/>
          </p:nvSpPr>
          <p:spPr bwMode="auto">
            <a:xfrm>
              <a:off x="2600" y="3275"/>
              <a:ext cx="231"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新細明體" pitchFamily="18" charset="-120"/>
                </a:rPr>
                <a:t>x</a:t>
              </a:r>
            </a:p>
          </p:txBody>
        </p:sp>
        <p:sp>
          <p:nvSpPr>
            <p:cNvPr id="21" name="Text Box 25"/>
            <p:cNvSpPr txBox="1">
              <a:spLocks noChangeArrowheads="1"/>
            </p:cNvSpPr>
            <p:nvPr/>
          </p:nvSpPr>
          <p:spPr bwMode="auto">
            <a:xfrm>
              <a:off x="1150" y="2264"/>
              <a:ext cx="66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1700" dirty="0" smtClean="0">
                  <a:latin typeface="Cambria" pitchFamily="18" charset="0"/>
                  <a:ea typeface="新細明體" pitchFamily="18" charset="-120"/>
                </a:rPr>
                <a:t>(</a:t>
              </a:r>
              <a:r>
                <a:rPr lang="en-US" altLang="zh-TW" sz="1700" i="1" dirty="0" smtClean="0">
                  <a:latin typeface="Cambria" pitchFamily="18" charset="0"/>
                  <a:ea typeface="新細明體" pitchFamily="18" charset="-120"/>
                </a:rPr>
                <a:t>0, 0, 0</a:t>
              </a:r>
              <a:r>
                <a:rPr lang="en-US" altLang="zh-TW" sz="1700" dirty="0" smtClean="0">
                  <a:latin typeface="Cambria" pitchFamily="18" charset="0"/>
                  <a:ea typeface="新細明體" pitchFamily="18" charset="-120"/>
                </a:rPr>
                <a:t>)</a:t>
              </a:r>
              <a:endParaRPr lang="en-US" altLang="zh-TW" sz="1700" dirty="0">
                <a:latin typeface="Cambria" pitchFamily="18" charset="0"/>
                <a:ea typeface="新細明體" pitchFamily="18" charset="-120"/>
              </a:endParaRPr>
            </a:p>
          </p:txBody>
        </p:sp>
        <p:sp>
          <p:nvSpPr>
            <p:cNvPr id="22" name="Text Box 26"/>
            <p:cNvSpPr txBox="1">
              <a:spLocks noChangeArrowheads="1"/>
            </p:cNvSpPr>
            <p:nvPr/>
          </p:nvSpPr>
          <p:spPr bwMode="auto">
            <a:xfrm>
              <a:off x="2114" y="1553"/>
              <a:ext cx="709"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1700" dirty="0">
                  <a:latin typeface="Cambria" pitchFamily="18" charset="0"/>
                  <a:ea typeface="新細明體" pitchFamily="18" charset="-120"/>
                </a:rPr>
                <a:t>(-1,1,-1)</a:t>
              </a:r>
            </a:p>
          </p:txBody>
        </p:sp>
        <p:sp>
          <p:nvSpPr>
            <p:cNvPr id="23" name="Rectangle 27"/>
            <p:cNvSpPr>
              <a:spLocks noChangeArrowheads="1"/>
            </p:cNvSpPr>
            <p:nvPr/>
          </p:nvSpPr>
          <p:spPr bwMode="auto">
            <a:xfrm>
              <a:off x="2959" y="2730"/>
              <a:ext cx="56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800" i="1">
                  <a:latin typeface="Cambria" pitchFamily="18" charset="0"/>
                  <a:ea typeface="新細明體" pitchFamily="18" charset="-120"/>
                </a:rPr>
                <a:t>z </a:t>
              </a:r>
              <a:r>
                <a:rPr lang="en-US" altLang="zh-TW" sz="1800">
                  <a:latin typeface="Cambria" pitchFamily="18" charset="0"/>
                  <a:ea typeface="新細明體" pitchFamily="18" charset="-120"/>
                </a:rPr>
                <a:t>= -1</a:t>
              </a:r>
              <a:endParaRPr lang="zh-TW" altLang="en-US" sz="1800">
                <a:latin typeface="Cambria" pitchFamily="18" charset="0"/>
                <a:ea typeface="新細明體" pitchFamily="18" charset="-120"/>
              </a:endParaRPr>
            </a:p>
          </p:txBody>
        </p:sp>
      </p:grpSp>
    </p:spTree>
    <p:extLst>
      <p:ext uri="{BB962C8B-B14F-4D97-AF65-F5344CB8AC3E}">
        <p14:creationId xmlns:p14="http://schemas.microsoft.com/office/powerpoint/2010/main" val="6708445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5257800" cy="4800600"/>
              </a:xfrm>
            </p:spPr>
            <p:txBody>
              <a:bodyPr/>
              <a:lstStyle/>
              <a:p>
                <a:r>
                  <a:rPr lang="en-US" dirty="0" smtClean="0"/>
                  <a:t>Same as before:</a:t>
                </a:r>
              </a:p>
              <a:p>
                <a:pPr lvl="1"/>
                <a:r>
                  <a:rPr lang="en-US" dirty="0" smtClean="0"/>
                  <a:t>Translation:</a:t>
                </a:r>
              </a:p>
              <a:p>
                <a:pPr lvl="1"/>
                <a14:m>
                  <m:oMath xmlns:m="http://schemas.openxmlformats.org/officeDocument/2006/math">
                    <m:r>
                      <a:rPr lang="en-US" b="0" i="1" smtClean="0">
                        <a:latin typeface="Cambria Math"/>
                      </a:rPr>
                      <m:t>𝑇</m:t>
                    </m:r>
                    <m:r>
                      <a:rPr lang="en-US" b="0" i="1" smtClean="0">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1</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0</m:t>
                                        </m:r>
                                      </m:e>
                                      <m:e>
                                        <m:r>
                                          <a:rPr lang="en-US" i="1">
                                            <a:latin typeface="Cambria Math"/>
                                          </a:rPr>
                                          <m:t>0</m:t>
                                        </m:r>
                                      </m:e>
                                      <m:e>
                                        <m:r>
                                          <a:rPr lang="en-US" i="1">
                                            <a:latin typeface="Cambria Math"/>
                                          </a:rPr>
                                          <m:t>1</m:t>
                                        </m:r>
                                      </m:e>
                                      <m:e>
                                        <m:r>
                                          <a:rPr lang="en-US" i="1">
                                            <a:latin typeface="Cambria Math"/>
                                          </a:rPr>
                                          <m:t>0</m:t>
                                        </m:r>
                                      </m:e>
                                    </m:eqArr>
                                  </m:e>
                                  <m:e>
                                    <m:eqArr>
                                      <m:eqArrPr>
                                        <m:ctrlPr>
                                          <a:rPr lang="en-US" i="1">
                                            <a:latin typeface="Cambria Math"/>
                                          </a:rPr>
                                        </m:ctrlPr>
                                      </m:eqArrPr>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𝑥</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𝑦</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𝑧</m:t>
                                            </m:r>
                                          </m:sub>
                                        </m:sSub>
                                      </m:e>
                                      <m:e>
                                        <m:r>
                                          <a:rPr lang="en-US" i="1">
                                            <a:latin typeface="Cambria Math"/>
                                          </a:rPr>
                                          <m:t>1</m:t>
                                        </m:r>
                                      </m:e>
                                    </m:eqArr>
                                  </m:e>
                                </m:mr>
                              </m:m>
                            </m:e>
                          </m:mr>
                        </m:m>
                      </m:e>
                    </m:d>
                  </m:oMath>
                </a14:m>
                <a:endParaRPr lang="en-US" dirty="0" smtClean="0"/>
              </a:p>
              <a:p>
                <a:pPr marL="274320" lvl="1" indent="0">
                  <a:buNone/>
                </a:pPr>
                <a:endParaRPr lang="en-US" dirty="0" smtClean="0"/>
              </a:p>
              <a:p>
                <a:pPr lvl="1"/>
                <a:r>
                  <a:rPr lang="en-US" dirty="0" smtClean="0"/>
                  <a:t>Rotation:</a:t>
                </a:r>
              </a:p>
              <a:p>
                <a:pPr lvl="1"/>
                <a14:m>
                  <m:oMath xmlns:m="http://schemas.openxmlformats.org/officeDocument/2006/math">
                    <m:sSub>
                      <m:sSubPr>
                        <m:ctrlPr>
                          <a:rPr lang="en-US" i="1">
                            <a:latin typeface="Cambria Math"/>
                          </a:rPr>
                        </m:ctrlPr>
                      </m:sSubPr>
                      <m:e>
                        <m:r>
                          <a:rPr lang="en-US" i="1">
                            <a:latin typeface="Cambria Math"/>
                          </a:rPr>
                          <m:t>𝑅</m:t>
                        </m:r>
                      </m:e>
                      <m:sub>
                        <m:r>
                          <a:rPr lang="en-US" i="1">
                            <a:latin typeface="Cambria Math"/>
                          </a:rPr>
                          <m:t>𝑢𝑣𝑤</m:t>
                        </m:r>
                        <m:r>
                          <a:rPr lang="en-US" i="1">
                            <a:latin typeface="Cambria Math"/>
                          </a:rPr>
                          <m:t>2</m:t>
                        </m:r>
                        <m:r>
                          <a:rPr lang="en-US" i="1">
                            <a:latin typeface="Cambria Math"/>
                          </a:rPr>
                          <m:t>𝑥𝑦𝑧</m:t>
                        </m:r>
                      </m:sub>
                    </m:sSub>
                    <m:r>
                      <a:rPr lang="en-US" i="1">
                        <a:latin typeface="Cambria Math"/>
                      </a:rPr>
                      <m:t>=</m:t>
                    </m:r>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m:rPr>
                                          <m:brk m:alnAt="7"/>
                                        </m:rPr>
                                        <a:rPr lang="en-US" i="1">
                                          <a:latin typeface="Cambria Math"/>
                                        </a:rPr>
                                        <m:t>𝑢</m:t>
                                      </m:r>
                                    </m:e>
                                    <m:sub>
                                      <m:r>
                                        <m:rPr>
                                          <m:brk m:alnAt="7"/>
                                        </m:rPr>
                                        <a:rPr lang="en-US" i="1">
                                          <a:latin typeface="Cambria Math"/>
                                        </a:rPr>
                                        <m:t>𝑥</m:t>
                                      </m:r>
                                    </m:sub>
                                  </m:sSub>
                                </m:e>
                                <m:e>
                                  <m:sSub>
                                    <m:sSubPr>
                                      <m:ctrlPr>
                                        <a:rPr lang="en-US" i="1">
                                          <a:latin typeface="Cambria Math"/>
                                        </a:rPr>
                                      </m:ctrlPr>
                                    </m:sSubPr>
                                    <m:e>
                                      <m:r>
                                        <a:rPr lang="en-US" i="1">
                                          <a:latin typeface="Cambria Math"/>
                                        </a:rPr>
                                        <m:t>𝑣</m:t>
                                      </m:r>
                                    </m:e>
                                    <m:sub>
                                      <m:r>
                                        <a:rPr lang="en-US" i="1">
                                          <a:latin typeface="Cambria Math"/>
                                        </a:rPr>
                                        <m:t>𝑥</m:t>
                                      </m:r>
                                    </m:sub>
                                  </m:sSub>
                                </m:e>
                                <m:e>
                                  <m:sSub>
                                    <m:sSubPr>
                                      <m:ctrlPr>
                                        <a:rPr lang="en-US" i="1">
                                          <a:latin typeface="Cambria Math"/>
                                        </a:rPr>
                                      </m:ctrlPr>
                                    </m:sSubPr>
                                    <m:e>
                                      <m:r>
                                        <a:rPr lang="en-US" i="1">
                                          <a:latin typeface="Cambria Math"/>
                                        </a:rPr>
                                        <m:t>𝑤</m:t>
                                      </m:r>
                                    </m:e>
                                    <m:sub>
                                      <m:r>
                                        <a:rPr lang="en-US" i="1">
                                          <a:latin typeface="Cambria Math"/>
                                        </a:rPr>
                                        <m:t>𝑥</m:t>
                                      </m:r>
                                    </m:sub>
                                  </m:sSub>
                                </m:e>
                                <m:e>
                                  <m:r>
                                    <a:rPr lang="en-US" i="1">
                                      <a:latin typeface="Cambria Math"/>
                                    </a:rPr>
                                    <m:t>0</m:t>
                                  </m:r>
                                </m:e>
                              </m:eqArr>
                            </m:e>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𝑦</m:t>
                                      </m:r>
                                    </m:sub>
                                  </m:sSub>
                                </m:e>
                                <m:e>
                                  <m:sSub>
                                    <m:sSubPr>
                                      <m:ctrlPr>
                                        <a:rPr lang="en-US" i="1">
                                          <a:latin typeface="Cambria Math"/>
                                        </a:rPr>
                                      </m:ctrlPr>
                                    </m:sSubPr>
                                    <m:e>
                                      <m:r>
                                        <a:rPr lang="en-US" i="1">
                                          <a:latin typeface="Cambria Math"/>
                                        </a:rPr>
                                        <m:t>𝑣</m:t>
                                      </m:r>
                                    </m:e>
                                    <m:sub>
                                      <m:r>
                                        <a:rPr lang="en-US" i="1">
                                          <a:latin typeface="Cambria Math"/>
                                        </a:rPr>
                                        <m:t>𝑦</m:t>
                                      </m:r>
                                    </m:sub>
                                  </m:sSub>
                                </m:e>
                                <m:e>
                                  <m:sSub>
                                    <m:sSubPr>
                                      <m:ctrlPr>
                                        <a:rPr lang="en-US" i="1">
                                          <a:latin typeface="Cambria Math"/>
                                        </a:rPr>
                                      </m:ctrlPr>
                                    </m:sSubPr>
                                    <m:e>
                                      <m:r>
                                        <a:rPr lang="en-US" i="1">
                                          <a:latin typeface="Cambria Math"/>
                                        </a:rPr>
                                        <m:t>𝑤</m:t>
                                      </m:r>
                                    </m:e>
                                    <m:sub>
                                      <m:r>
                                        <a:rPr lang="en-US" i="1">
                                          <a:latin typeface="Cambria Math"/>
                                        </a:rPr>
                                        <m:t>𝑦</m:t>
                                      </m:r>
                                    </m:sub>
                                  </m:sSub>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𝑧</m:t>
                                            </m:r>
                                          </m:sub>
                                        </m:sSub>
                                      </m:e>
                                      <m:e>
                                        <m:sSub>
                                          <m:sSubPr>
                                            <m:ctrlPr>
                                              <a:rPr lang="en-US" i="1">
                                                <a:latin typeface="Cambria Math"/>
                                              </a:rPr>
                                            </m:ctrlPr>
                                          </m:sSubPr>
                                          <m:e>
                                            <m:r>
                                              <a:rPr lang="en-US" i="1">
                                                <a:latin typeface="Cambria Math"/>
                                              </a:rPr>
                                              <m:t>𝑣</m:t>
                                            </m:r>
                                          </m:e>
                                          <m:sub>
                                            <m:r>
                                              <a:rPr lang="en-US" i="1">
                                                <a:latin typeface="Cambria Math"/>
                                              </a:rPr>
                                              <m:t>𝑧</m:t>
                                            </m:r>
                                          </m:sub>
                                        </m:sSub>
                                      </m:e>
                                      <m:e>
                                        <m:sSub>
                                          <m:sSubPr>
                                            <m:ctrlPr>
                                              <a:rPr lang="en-US" i="1">
                                                <a:latin typeface="Cambria Math"/>
                                              </a:rPr>
                                            </m:ctrlPr>
                                          </m:sSubPr>
                                          <m:e>
                                            <m:r>
                                              <a:rPr lang="en-US" i="1">
                                                <a:latin typeface="Cambria Math"/>
                                              </a:rPr>
                                              <m:t>𝑤</m:t>
                                            </m:r>
                                          </m:e>
                                          <m:sub>
                                            <m:r>
                                              <a:rPr lang="en-US" i="1">
                                                <a:latin typeface="Cambria Math"/>
                                              </a:rPr>
                                              <m:t>𝑧</m:t>
                                            </m:r>
                                          </m:sub>
                                        </m:sSub>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0</m:t>
                                        </m:r>
                                      </m:e>
                                      <m:e>
                                        <m:r>
                                          <a:rPr lang="en-US" i="1">
                                            <a:latin typeface="Cambria Math"/>
                                          </a:rPr>
                                          <m:t>1</m:t>
                                        </m:r>
                                      </m:e>
                                    </m:eqArr>
                                  </m:e>
                                </m:mr>
                              </m:m>
                            </m:e>
                          </m:mr>
                        </m:m>
                      </m:e>
                    </m:d>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5257800" cy="4800600"/>
              </a:xfrm>
              <a:blipFill rotWithShape="1">
                <a:blip r:embed="rId2"/>
                <a:stretch>
                  <a:fillRect l="-1159"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Translation and Rotation</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075899"/>
            <a:ext cx="307043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descr="v3-8"/>
          <p:cNvPicPr>
            <a:picLocks noChangeAspect="1" noChangeArrowheads="1"/>
          </p:cNvPicPr>
          <p:nvPr/>
        </p:nvPicPr>
        <p:blipFill>
          <a:blip r:embed="rId4" cstate="print">
            <a:extLst>
              <a:ext uri="{28A0092B-C50C-407E-A947-70E740481C1C}">
                <a14:useLocalDpi xmlns:a14="http://schemas.microsoft.com/office/drawing/2010/main" val="0"/>
              </a:ext>
            </a:extLst>
          </a:blip>
          <a:srcRect l="12146" t="29861" r="12827" b="29692"/>
          <a:stretch>
            <a:fillRect/>
          </a:stretch>
        </p:blipFill>
        <p:spPr>
          <a:xfrm>
            <a:off x="5611915" y="4114800"/>
            <a:ext cx="3429000" cy="1955592"/>
          </a:xfrm>
          <a:prstGeom prst="rect">
            <a:avLst/>
          </a:prstGeom>
        </p:spPr>
      </p:pic>
    </p:spTree>
    <p:extLst>
      <p:ext uri="{BB962C8B-B14F-4D97-AF65-F5344CB8AC3E}">
        <p14:creationId xmlns:p14="http://schemas.microsoft.com/office/powerpoint/2010/main" val="33183106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Scaling</a:t>
            </a:r>
            <a:endParaRPr lang="en-US" dirty="0"/>
          </a:p>
        </p:txBody>
      </p:sp>
      <p:pic>
        <p:nvPicPr>
          <p:cNvPr id="4" name="Picture 3" descr="0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47800" y="1828800"/>
            <a:ext cx="614762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104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92500" lnSpcReduction="10000"/>
              </a:bodyPr>
              <a:lstStyle/>
              <a:p>
                <a:r>
                  <a:rPr lang="en-US" dirty="0" smtClean="0"/>
                  <a:t>It is easy to think about scaling if we know </a:t>
                </a:r>
                <a:r>
                  <a:rPr lang="en-US" b="1" dirty="0" smtClean="0"/>
                  <a:t>width </a:t>
                </a:r>
                <a:r>
                  <a:rPr lang="en-US" dirty="0" smtClean="0"/>
                  <a:t>and </a:t>
                </a:r>
                <a:r>
                  <a:rPr lang="en-US" b="1" dirty="0" smtClean="0"/>
                  <a:t>height</a:t>
                </a:r>
                <a:r>
                  <a:rPr lang="en-US" dirty="0"/>
                  <a:t> </a:t>
                </a:r>
                <a:r>
                  <a:rPr lang="en-US" dirty="0" smtClean="0"/>
                  <a:t>of the view volume, but we don’t.</a:t>
                </a:r>
              </a:p>
              <a:p>
                <a:endParaRPr lang="en-US" b="1" dirty="0"/>
              </a:p>
              <a:p>
                <a:r>
                  <a:rPr lang="en-US" dirty="0" smtClean="0"/>
                  <a:t>So we need to find a scaling transformation S, that:</a:t>
                </a:r>
              </a:p>
              <a:p>
                <a:pPr lvl="1"/>
                <a:r>
                  <a:rPr lang="en-US" dirty="0" smtClean="0"/>
                  <a:t>Finds the width and height of the far clipping plane based on width angle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𝑤</m:t>
                        </m:r>
                      </m:sub>
                    </m:sSub>
                  </m:oMath>
                </a14:m>
                <a:r>
                  <a:rPr lang="en-US" dirty="0" smtClean="0"/>
                  <a:t> and height angle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h</m:t>
                        </m:r>
                      </m:sub>
                    </m:sSub>
                  </m:oMath>
                </a14:m>
                <a:r>
                  <a:rPr lang="en-US" dirty="0" smtClean="0"/>
                  <a:t> and the distance to the far clipping plane, called </a:t>
                </a:r>
                <a14:m>
                  <m:oMath xmlns:m="http://schemas.openxmlformats.org/officeDocument/2006/math">
                    <m:r>
                      <a:rPr lang="en-US" b="0" i="1" smtClean="0">
                        <a:latin typeface="Cambria Math"/>
                      </a:rPr>
                      <m:t>𝑓𝑎𝑟</m:t>
                    </m:r>
                  </m:oMath>
                </a14:m>
                <a:r>
                  <a:rPr lang="en-US" dirty="0" smtClean="0"/>
                  <a:t>.</a:t>
                </a:r>
              </a:p>
              <a:p>
                <a:pPr lvl="1"/>
                <a:r>
                  <a:rPr lang="en-US" dirty="0" smtClean="0"/>
                  <a:t>Scale our view volume based on these dimensions</a:t>
                </a:r>
              </a:p>
              <a:p>
                <a:pPr lvl="1"/>
                <a:endParaRPr lang="en-US" dirty="0"/>
              </a:p>
              <a:p>
                <a:r>
                  <a:rPr lang="en-US" dirty="0" smtClean="0"/>
                  <a:t>Scaling the position of the far clipping plane to z=-1 remains the same as the parallel case because we do know the distance to the far plane (far).</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593" t="-203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Problems…</a:t>
            </a:r>
            <a:endParaRPr lang="en-US" dirty="0"/>
          </a:p>
        </p:txBody>
      </p:sp>
    </p:spTree>
    <p:extLst>
      <p:ext uri="{BB962C8B-B14F-4D97-AF65-F5344CB8AC3E}">
        <p14:creationId xmlns:p14="http://schemas.microsoft.com/office/powerpoint/2010/main" val="41100068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371600"/>
                <a:ext cx="4572000" cy="4876800"/>
              </a:xfrm>
            </p:spPr>
            <p:txBody>
              <a:bodyPr>
                <a:normAutofit lnSpcReduction="10000"/>
              </a:bodyPr>
              <a:lstStyle/>
              <a:p>
                <a:r>
                  <a:rPr lang="en-US" dirty="0" smtClean="0"/>
                  <a:t>We can think about scaling individually in the x, y, z, directions.</a:t>
                </a:r>
              </a:p>
              <a:p>
                <a:r>
                  <a:rPr lang="en-US" dirty="0" smtClean="0"/>
                  <a:t>Let’s start with X:</a:t>
                </a:r>
              </a:p>
              <a:p>
                <a:r>
                  <a:rPr lang="en-US" dirty="0" smtClean="0"/>
                  <a:t>We want:</a:t>
                </a:r>
              </a:p>
              <a:p>
                <a:pPr lvl="1"/>
                <a:r>
                  <a:rPr lang="en-US" dirty="0" smtClean="0"/>
                  <a:t>Far clipping plane to be at -1</a:t>
                </a:r>
              </a:p>
              <a:p>
                <a:pPr lvl="1"/>
                <a:r>
                  <a:rPr lang="en-US" dirty="0" smtClean="0"/>
                  <a:t>SO we need to scale by </a:t>
                </a:r>
                <a14:m>
                  <m:oMath xmlns:m="http://schemas.openxmlformats.org/officeDocument/2006/math">
                    <m:f>
                      <m:fPr>
                        <m:ctrlPr>
                          <a:rPr lang="en-US" b="0" i="1" smtClean="0">
                            <a:latin typeface="Cambria Math"/>
                          </a:rPr>
                        </m:ctrlPr>
                      </m:fPr>
                      <m:num>
                        <m:r>
                          <a:rPr lang="en-US" b="0" i="1" smtClean="0">
                            <a:latin typeface="Cambria Math"/>
                          </a:rPr>
                          <m:t>𝑤𝑖𝑑𝑡h</m:t>
                        </m:r>
                      </m:num>
                      <m:den>
                        <m:r>
                          <a:rPr lang="en-US" b="0" i="1" smtClean="0">
                            <a:latin typeface="Cambria Math"/>
                          </a:rPr>
                          <m:t>2</m:t>
                        </m:r>
                      </m:den>
                    </m:f>
                  </m:oMath>
                </a14:m>
                <a:r>
                  <a:rPr lang="en-US" dirty="0" smtClean="0"/>
                  <a:t> of the far plane</a:t>
                </a:r>
              </a:p>
              <a:p>
                <a:pPr lvl="2"/>
                <a:r>
                  <a:rPr lang="en-US" dirty="0" smtClean="0"/>
                  <a:t>Divide view frustum down the middle with line PQ</a:t>
                </a:r>
              </a:p>
              <a:p>
                <a:pPr lvl="2"/>
                <a:r>
                  <a:rPr lang="en-US" dirty="0" smtClean="0"/>
                  <a:t>The length of PQ is just </a:t>
                </a:r>
                <a:r>
                  <a:rPr lang="en-US" i="1" dirty="0" smtClean="0"/>
                  <a:t>far</a:t>
                </a:r>
                <a:r>
                  <a:rPr lang="en-US" dirty="0" smtClean="0"/>
                  <a:t>, and we know the value for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𝑤</m:t>
                        </m:r>
                      </m:sub>
                    </m:sSub>
                  </m:oMath>
                </a14:m>
                <a:endParaRPr lang="en-US" i="1" dirty="0" smtClean="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371600"/>
                <a:ext cx="4572000" cy="4876800"/>
              </a:xfrm>
              <a:blipFill rotWithShape="1">
                <a:blip r:embed="rId2"/>
                <a:stretch>
                  <a:fillRect l="-1333" t="-2125" r="-2933"/>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smtClean="0"/>
              <a:t>Scaling the Perspective View Volume</a:t>
            </a:r>
            <a:endParaRPr lang="en-US" dirty="0"/>
          </a:p>
        </p:txBody>
      </p:sp>
      <p:pic>
        <p:nvPicPr>
          <p:cNvPr id="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9021" y="1752600"/>
            <a:ext cx="319087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3544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5105400" cy="4800600"/>
              </a:xfrm>
            </p:spPr>
            <p:txBody>
              <a:bodyPr>
                <a:normAutofit fontScale="77500" lnSpcReduction="20000"/>
              </a:bodyPr>
              <a:lstStyle/>
              <a:p>
                <a:r>
                  <a:rPr lang="en-US" dirty="0" smtClean="0"/>
                  <a:t>To find </a:t>
                </a:r>
                <a14:m>
                  <m:oMath xmlns:m="http://schemas.openxmlformats.org/officeDocument/2006/math">
                    <m:f>
                      <m:fPr>
                        <m:ctrlPr>
                          <a:rPr lang="en-US" b="0" i="1" smtClean="0">
                            <a:latin typeface="Cambria Math"/>
                          </a:rPr>
                        </m:ctrlPr>
                      </m:fPr>
                      <m:num>
                        <m:r>
                          <a:rPr lang="en-US" b="0" i="1" smtClean="0">
                            <a:latin typeface="Cambria Math"/>
                          </a:rPr>
                          <m:t>𝑤</m:t>
                        </m:r>
                      </m:num>
                      <m:den>
                        <m:r>
                          <a:rPr lang="en-US" b="0" i="1" smtClean="0">
                            <a:latin typeface="Cambria Math"/>
                          </a:rPr>
                          <m:t>2</m:t>
                        </m:r>
                      </m:den>
                    </m:f>
                  </m:oMath>
                </a14:m>
                <a:r>
                  <a:rPr lang="en-US" dirty="0" smtClean="0"/>
                  <a:t>, we need to use a bit of trig:</a:t>
                </a:r>
              </a:p>
              <a:p>
                <a:pPr lvl="1"/>
                <a14:m>
                  <m:oMath xmlns:m="http://schemas.openxmlformats.org/officeDocument/2006/math">
                    <m:f>
                      <m:fPr>
                        <m:ctrlPr>
                          <a:rPr lang="en-US" sz="3100" b="0" i="1" smtClean="0">
                            <a:latin typeface="Cambria Math"/>
                          </a:rPr>
                        </m:ctrlPr>
                      </m:fPr>
                      <m:num>
                        <m:r>
                          <a:rPr lang="en-US" sz="3100" b="0" i="1" smtClean="0">
                            <a:latin typeface="Cambria Math"/>
                          </a:rPr>
                          <m:t>𝑤</m:t>
                        </m:r>
                      </m:num>
                      <m:den>
                        <m:r>
                          <a:rPr lang="en-US" sz="3100" b="0" i="1" smtClean="0">
                            <a:latin typeface="Cambria Math"/>
                          </a:rPr>
                          <m:t>2</m:t>
                        </m:r>
                      </m:den>
                    </m:f>
                    <m:r>
                      <a:rPr lang="en-US" sz="3100" b="0" i="1" smtClean="0">
                        <a:latin typeface="Cambria Math"/>
                      </a:rPr>
                      <m:t>=</m:t>
                    </m:r>
                    <m:r>
                      <m:rPr>
                        <m:sty m:val="p"/>
                      </m:rPr>
                      <a:rPr lang="en-US" sz="3100" b="0" i="0" smtClean="0">
                        <a:latin typeface="Cambria Math"/>
                      </a:rPr>
                      <m:t>tan</m:t>
                    </m:r>
                    <m:d>
                      <m:dPr>
                        <m:ctrlPr>
                          <a:rPr lang="en-US" sz="3100" b="0" i="1" smtClean="0">
                            <a:latin typeface="Cambria Math"/>
                          </a:rPr>
                        </m:ctrlPr>
                      </m:dPr>
                      <m:e>
                        <m:f>
                          <m:fPr>
                            <m:ctrlPr>
                              <a:rPr lang="en-US" sz="3100" b="0" i="1" smtClean="0">
                                <a:latin typeface="Cambria Math"/>
                              </a:rPr>
                            </m:ctrlPr>
                          </m:fPr>
                          <m:num>
                            <m:sSub>
                              <m:sSubPr>
                                <m:ctrlPr>
                                  <a:rPr lang="en-US" sz="3100" b="0" i="1" smtClean="0">
                                    <a:latin typeface="Cambria Math"/>
                                  </a:rPr>
                                </m:ctrlPr>
                              </m:sSubPr>
                              <m:e>
                                <m:r>
                                  <a:rPr lang="en-US" sz="3100" b="0" i="1" smtClean="0">
                                    <a:latin typeface="Cambria Math"/>
                                  </a:rPr>
                                  <m:t>𝜃</m:t>
                                </m:r>
                              </m:e>
                              <m:sub>
                                <m:r>
                                  <a:rPr lang="en-US" sz="3100" b="0" i="1" smtClean="0">
                                    <a:latin typeface="Cambria Math"/>
                                  </a:rPr>
                                  <m:t>𝑤</m:t>
                                </m:r>
                              </m:sub>
                            </m:sSub>
                          </m:num>
                          <m:den>
                            <m:r>
                              <a:rPr lang="en-US" sz="3100" b="0" i="1" smtClean="0">
                                <a:latin typeface="Cambria Math"/>
                              </a:rPr>
                              <m:t>2</m:t>
                            </m:r>
                          </m:den>
                        </m:f>
                      </m:e>
                    </m:d>
                    <m:r>
                      <a:rPr lang="en-US" sz="3100" b="0" i="1" smtClean="0">
                        <a:latin typeface="Cambria Math"/>
                      </a:rPr>
                      <m:t>∗</m:t>
                    </m:r>
                    <m:r>
                      <a:rPr lang="en-US" sz="3100" b="0" i="1" smtClean="0">
                        <a:latin typeface="Cambria Math"/>
                      </a:rPr>
                      <m:t>𝑓𝑎𝑟</m:t>
                    </m:r>
                  </m:oMath>
                </a14:m>
                <a:endParaRPr lang="en-US" sz="3100" b="0" dirty="0" smtClean="0"/>
              </a:p>
              <a:p>
                <a:pPr lvl="1"/>
                <a:endParaRPr lang="en-US" sz="3100" b="0" dirty="0" smtClean="0"/>
              </a:p>
              <a:p>
                <a:r>
                  <a:rPr lang="en-US" dirty="0" smtClean="0"/>
                  <a:t>Now, scale to send the X-Coordinates of the far plane to [-1, 1]:</a:t>
                </a:r>
              </a:p>
              <a:p>
                <a:pPr lvl="1"/>
                <a14:m>
                  <m:oMath xmlns:m="http://schemas.openxmlformats.org/officeDocument/2006/math">
                    <m:f>
                      <m:fPr>
                        <m:ctrlPr>
                          <a:rPr lang="en-US" sz="3600" b="0" i="1" smtClean="0">
                            <a:latin typeface="Cambria Math"/>
                          </a:rPr>
                        </m:ctrlPr>
                      </m:fPr>
                      <m:num>
                        <m:r>
                          <a:rPr lang="en-US" sz="3600" b="0" i="1" smtClean="0">
                            <a:latin typeface="Cambria Math"/>
                          </a:rPr>
                          <m:t>1</m:t>
                        </m:r>
                      </m:num>
                      <m:den>
                        <m:func>
                          <m:funcPr>
                            <m:ctrlPr>
                              <a:rPr lang="en-US" sz="3600" b="0" i="1" smtClean="0">
                                <a:latin typeface="Cambria Math"/>
                              </a:rPr>
                            </m:ctrlPr>
                          </m:funcPr>
                          <m:fName>
                            <m:r>
                              <m:rPr>
                                <m:sty m:val="p"/>
                              </m:rPr>
                              <a:rPr lang="en-US" sz="3600" b="0" i="0" smtClean="0">
                                <a:latin typeface="Cambria Math"/>
                              </a:rPr>
                              <m:t>tan</m:t>
                            </m:r>
                          </m:fName>
                          <m:e>
                            <m:d>
                              <m:dPr>
                                <m:ctrlPr>
                                  <a:rPr lang="en-US" sz="3600" b="0" i="1" smtClean="0">
                                    <a:latin typeface="Cambria Math"/>
                                  </a:rPr>
                                </m:ctrlPr>
                              </m:dPr>
                              <m:e>
                                <m:f>
                                  <m:fPr>
                                    <m:ctrlPr>
                                      <a:rPr lang="en-US" sz="3600" b="0" i="1" smtClean="0">
                                        <a:latin typeface="Cambria Math"/>
                                      </a:rPr>
                                    </m:ctrlPr>
                                  </m:fPr>
                                  <m:num>
                                    <m:sSub>
                                      <m:sSubPr>
                                        <m:ctrlPr>
                                          <a:rPr lang="en-US" sz="3600" b="0" i="1" smtClean="0">
                                            <a:latin typeface="Cambria Math"/>
                                          </a:rPr>
                                        </m:ctrlPr>
                                      </m:sSubPr>
                                      <m:e>
                                        <m:r>
                                          <a:rPr lang="en-US" sz="3600" b="0" i="1" smtClean="0">
                                            <a:latin typeface="Cambria Math"/>
                                          </a:rPr>
                                          <m:t>𝜃</m:t>
                                        </m:r>
                                      </m:e>
                                      <m:sub>
                                        <m:r>
                                          <a:rPr lang="en-US" sz="3600" b="0" i="1" smtClean="0">
                                            <a:latin typeface="Cambria Math"/>
                                          </a:rPr>
                                          <m:t>𝑤</m:t>
                                        </m:r>
                                      </m:sub>
                                    </m:sSub>
                                  </m:num>
                                  <m:den>
                                    <m:r>
                                      <a:rPr lang="en-US" sz="3600" b="0" i="1" smtClean="0">
                                        <a:latin typeface="Cambria Math"/>
                                      </a:rPr>
                                      <m:t>2</m:t>
                                    </m:r>
                                  </m:den>
                                </m:f>
                              </m:e>
                            </m:d>
                            <m:r>
                              <a:rPr lang="en-US" sz="3600" b="0" i="1" smtClean="0">
                                <a:latin typeface="Cambria Math"/>
                              </a:rPr>
                              <m:t>∗</m:t>
                            </m:r>
                            <m:r>
                              <a:rPr lang="en-US" sz="3600" b="0" i="1" smtClean="0">
                                <a:latin typeface="Cambria Math"/>
                              </a:rPr>
                              <m:t>𝑓𝑎𝑟</m:t>
                            </m:r>
                          </m:e>
                        </m:func>
                      </m:den>
                    </m:f>
                  </m:oMath>
                </a14:m>
                <a:endParaRPr lang="en-US" b="0" dirty="0" smtClean="0"/>
              </a:p>
              <a:p>
                <a:pPr lvl="1"/>
                <a:endParaRPr lang="en-US" b="0" dirty="0" smtClean="0"/>
              </a:p>
              <a:p>
                <a:r>
                  <a:rPr lang="en-US" dirty="0" smtClean="0"/>
                  <a:t>Repeat for the Y-Coordinates, replace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𝑤</m:t>
                        </m:r>
                      </m:sub>
                    </m:sSub>
                  </m:oMath>
                </a14:m>
                <a:r>
                  <a:rPr lang="en-US" dirty="0" smtClean="0"/>
                  <a:t> with </a:t>
                </a:r>
                <a14:m>
                  <m:oMath xmlns:m="http://schemas.openxmlformats.org/officeDocument/2006/math">
                    <m:sSub>
                      <m:sSubPr>
                        <m:ctrlPr>
                          <a:rPr lang="en-US" b="0" i="1" smtClean="0">
                            <a:latin typeface="Cambria Math"/>
                          </a:rPr>
                        </m:ctrlPr>
                      </m:sSubPr>
                      <m:e>
                        <m:r>
                          <a:rPr lang="en-US" b="0" i="1" smtClean="0">
                            <a:latin typeface="Cambria Math"/>
                          </a:rPr>
                          <m:t>𝜃</m:t>
                        </m:r>
                      </m:e>
                      <m:sub>
                        <m:r>
                          <a:rPr lang="en-US" b="0" i="1" smtClean="0">
                            <a:latin typeface="Cambria Math"/>
                          </a:rPr>
                          <m:t>h</m:t>
                        </m:r>
                      </m:sub>
                    </m:sSub>
                  </m:oMath>
                </a14:m>
                <a:r>
                  <a:rPr lang="en-US" dirty="0" smtClean="0"/>
                  <a:t>, and scale in the Y-dimension, and we have:</a:t>
                </a:r>
              </a:p>
              <a:p>
                <a:pPr lvl="1"/>
                <a14:m>
                  <m:oMath xmlns:m="http://schemas.openxmlformats.org/officeDocument/2006/math">
                    <m:f>
                      <m:fPr>
                        <m:ctrlPr>
                          <a:rPr lang="en-US" sz="3600" i="1">
                            <a:latin typeface="Cambria Math"/>
                          </a:rPr>
                        </m:ctrlPr>
                      </m:fPr>
                      <m:num>
                        <m:r>
                          <a:rPr lang="en-US" sz="3600" i="1">
                            <a:latin typeface="Cambria Math"/>
                          </a:rPr>
                          <m:t>1</m:t>
                        </m:r>
                      </m:num>
                      <m:den>
                        <m:func>
                          <m:funcPr>
                            <m:ctrlPr>
                              <a:rPr lang="en-US" sz="3600" i="1">
                                <a:latin typeface="Cambria Math"/>
                              </a:rPr>
                            </m:ctrlPr>
                          </m:funcPr>
                          <m:fName>
                            <m:r>
                              <m:rPr>
                                <m:sty m:val="p"/>
                              </m:rPr>
                              <a:rPr lang="en-US" sz="3600">
                                <a:latin typeface="Cambria Math"/>
                              </a:rPr>
                              <m:t>tan</m:t>
                            </m:r>
                          </m:fName>
                          <m:e>
                            <m:d>
                              <m:dPr>
                                <m:ctrlPr>
                                  <a:rPr lang="en-US" sz="3600" i="1">
                                    <a:latin typeface="Cambria Math"/>
                                  </a:rPr>
                                </m:ctrlPr>
                              </m:dPr>
                              <m:e>
                                <m:f>
                                  <m:fPr>
                                    <m:ctrlPr>
                                      <a:rPr lang="en-US" sz="3600" i="1">
                                        <a:latin typeface="Cambria Math"/>
                                      </a:rPr>
                                    </m:ctrlPr>
                                  </m:fPr>
                                  <m:num>
                                    <m:sSub>
                                      <m:sSubPr>
                                        <m:ctrlPr>
                                          <a:rPr lang="en-US" sz="3600" i="1">
                                            <a:latin typeface="Cambria Math"/>
                                          </a:rPr>
                                        </m:ctrlPr>
                                      </m:sSubPr>
                                      <m:e>
                                        <m:r>
                                          <a:rPr lang="en-US" sz="3600" i="1">
                                            <a:latin typeface="Cambria Math"/>
                                          </a:rPr>
                                          <m:t>𝜃</m:t>
                                        </m:r>
                                      </m:e>
                                      <m:sub>
                                        <m:r>
                                          <a:rPr lang="en-US" sz="3600" b="0" i="1" smtClean="0">
                                            <a:latin typeface="Cambria Math"/>
                                          </a:rPr>
                                          <m:t>h</m:t>
                                        </m:r>
                                      </m:sub>
                                    </m:sSub>
                                  </m:num>
                                  <m:den>
                                    <m:r>
                                      <a:rPr lang="en-US" sz="3600" i="1">
                                        <a:latin typeface="Cambria Math"/>
                                      </a:rPr>
                                      <m:t>2</m:t>
                                    </m:r>
                                  </m:den>
                                </m:f>
                              </m:e>
                            </m:d>
                            <m:r>
                              <a:rPr lang="en-US" sz="3600" i="1">
                                <a:latin typeface="Cambria Math"/>
                              </a:rPr>
                              <m:t>∗</m:t>
                            </m:r>
                            <m:r>
                              <a:rPr lang="en-US" sz="3600" i="1">
                                <a:latin typeface="Cambria Math"/>
                              </a:rPr>
                              <m:t>𝑓𝑎𝑟</m:t>
                            </m:r>
                          </m:e>
                        </m:func>
                      </m:den>
                    </m:f>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5105400" cy="4800600"/>
              </a:xfrm>
              <a:blipFill rotWithShape="1">
                <a:blip r:embed="rId2"/>
                <a:stretch>
                  <a:fillRect l="-358" t="-1398" r="-2148"/>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Scaling the Perspective View Volume</a:t>
            </a:r>
          </a:p>
        </p:txBody>
      </p:sp>
      <p:grpSp>
        <p:nvGrpSpPr>
          <p:cNvPr id="4" name="Group 3"/>
          <p:cNvGrpSpPr/>
          <p:nvPr/>
        </p:nvGrpSpPr>
        <p:grpSpPr>
          <a:xfrm>
            <a:off x="5552588" y="1492572"/>
            <a:ext cx="3106250" cy="1883441"/>
            <a:chOff x="5347678" y="1238212"/>
            <a:chExt cx="3106250" cy="1883441"/>
          </a:xfrm>
        </p:grpSpPr>
        <p:sp>
          <p:nvSpPr>
            <p:cNvPr id="5" name="Right Triangle 4"/>
            <p:cNvSpPr/>
            <p:nvPr/>
          </p:nvSpPr>
          <p:spPr>
            <a:xfrm flipH="1">
              <a:off x="5347678" y="1238212"/>
              <a:ext cx="2642271" cy="1510106"/>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6301492" y="2184143"/>
              <a:ext cx="224673" cy="567559"/>
            </a:xfrm>
            <a:custGeom>
              <a:avLst/>
              <a:gdLst>
                <a:gd name="connsiteX0" fmla="*/ 0 w 224673"/>
                <a:gd name="connsiteY0" fmla="*/ 0 h 567559"/>
                <a:gd name="connsiteX1" fmla="*/ 204952 w 224673"/>
                <a:gd name="connsiteY1" fmla="*/ 236483 h 567559"/>
                <a:gd name="connsiteX2" fmla="*/ 204952 w 224673"/>
                <a:gd name="connsiteY2" fmla="*/ 567559 h 567559"/>
              </a:gdLst>
              <a:ahLst/>
              <a:cxnLst>
                <a:cxn ang="0">
                  <a:pos x="connsiteX0" y="connsiteY0"/>
                </a:cxn>
                <a:cxn ang="0">
                  <a:pos x="connsiteX1" y="connsiteY1"/>
                </a:cxn>
                <a:cxn ang="0">
                  <a:pos x="connsiteX2" y="connsiteY2"/>
                </a:cxn>
              </a:cxnLst>
              <a:rect l="l" t="t" r="r" b="b"/>
              <a:pathLst>
                <a:path w="224673" h="567559">
                  <a:moveTo>
                    <a:pt x="0" y="0"/>
                  </a:moveTo>
                  <a:cubicBezTo>
                    <a:pt x="85396" y="70945"/>
                    <a:pt x="170793" y="141890"/>
                    <a:pt x="204952" y="236483"/>
                  </a:cubicBezTo>
                  <a:cubicBezTo>
                    <a:pt x="239111" y="331076"/>
                    <a:pt x="222031" y="449317"/>
                    <a:pt x="204952" y="56755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6526165" y="2184143"/>
                  <a:ext cx="7476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ea typeface="Cambria Math"/>
                              </a:rPr>
                            </m:ctrlPr>
                          </m:sSubPr>
                          <m:e>
                            <m:r>
                              <a:rPr lang="en-US" i="1" smtClean="0">
                                <a:latin typeface="Cambria Math"/>
                                <a:ea typeface="Cambria Math"/>
                              </a:rPr>
                              <m:t>𝜃</m:t>
                            </m:r>
                          </m:e>
                          <m:sub>
                            <m:r>
                              <a:rPr lang="en-US" b="0" i="1" smtClean="0">
                                <a:latin typeface="Cambria Math"/>
                                <a:ea typeface="Cambria Math"/>
                              </a:rPr>
                              <m:t>𝑤</m:t>
                            </m:r>
                          </m:sub>
                        </m:sSub>
                        <m:r>
                          <a:rPr lang="en-US" b="0" i="1" smtClean="0">
                            <a:latin typeface="Cambria Math"/>
                            <a:ea typeface="Cambria Math"/>
                          </a:rPr>
                          <m:t>/2</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6526165" y="2184143"/>
                  <a:ext cx="747641" cy="369332"/>
                </a:xfrm>
                <a:prstGeom prst="rect">
                  <a:avLst/>
                </a:prstGeom>
                <a:blipFill rotWithShape="1">
                  <a:blip r:embed="rId4" cstate="print"/>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520910" y="2752321"/>
                  <a:ext cx="6065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𝑓𝑎𝑟</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520910" y="2752321"/>
                  <a:ext cx="606513" cy="369332"/>
                </a:xfrm>
                <a:prstGeom prst="rect">
                  <a:avLst/>
                </a:prstGeom>
                <a:blipFill rotWithShape="1">
                  <a:blip r:embed="rId5" cstate="print"/>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039712" y="1711777"/>
                  <a:ext cx="414216" cy="5629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r>
                              <a:rPr lang="en-US" b="0" i="1" smtClean="0">
                                <a:latin typeface="Cambria Math"/>
                              </a:rPr>
                              <m:t>𝑤</m:t>
                            </m:r>
                          </m:num>
                          <m:den>
                            <m:r>
                              <a:rPr lang="en-US" b="0" i="1" smtClean="0">
                                <a:latin typeface="Cambria Math"/>
                              </a:rPr>
                              <m:t>2</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8039712" y="1711777"/>
                  <a:ext cx="414216" cy="562975"/>
                </a:xfrm>
                <a:prstGeom prst="rect">
                  <a:avLst/>
                </a:prstGeom>
                <a:blipFill rotWithShape="1">
                  <a:blip r:embed="rId6" cstate="print"/>
                  <a:stretch>
                    <a:fillRect/>
                  </a:stretch>
                </a:blipFill>
              </p:spPr>
              <p:txBody>
                <a:bodyPr/>
                <a:lstStyle/>
                <a:p>
                  <a:r>
                    <a:rPr lang="en-US">
                      <a:noFill/>
                    </a:rPr>
                    <a:t> </a:t>
                  </a:r>
                </a:p>
              </p:txBody>
            </p:sp>
          </mc:Fallback>
        </mc:AlternateContent>
      </p:grpSp>
      <p:grpSp>
        <p:nvGrpSpPr>
          <p:cNvPr id="10" name="Group 9"/>
          <p:cNvGrpSpPr/>
          <p:nvPr/>
        </p:nvGrpSpPr>
        <p:grpSpPr>
          <a:xfrm>
            <a:off x="5572086" y="3485361"/>
            <a:ext cx="3056272" cy="1879438"/>
            <a:chOff x="5504645" y="3671291"/>
            <a:chExt cx="3056272" cy="1879438"/>
          </a:xfrm>
        </p:grpSpPr>
        <p:sp>
          <p:nvSpPr>
            <p:cNvPr id="11" name="Right Triangle 10"/>
            <p:cNvSpPr/>
            <p:nvPr/>
          </p:nvSpPr>
          <p:spPr>
            <a:xfrm flipH="1">
              <a:off x="5504645" y="3671291"/>
              <a:ext cx="2642271" cy="1510106"/>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6485953" y="4613960"/>
              <a:ext cx="224673" cy="567559"/>
            </a:xfrm>
            <a:custGeom>
              <a:avLst/>
              <a:gdLst>
                <a:gd name="connsiteX0" fmla="*/ 0 w 224673"/>
                <a:gd name="connsiteY0" fmla="*/ 0 h 567559"/>
                <a:gd name="connsiteX1" fmla="*/ 204952 w 224673"/>
                <a:gd name="connsiteY1" fmla="*/ 236483 h 567559"/>
                <a:gd name="connsiteX2" fmla="*/ 204952 w 224673"/>
                <a:gd name="connsiteY2" fmla="*/ 567559 h 567559"/>
              </a:gdLst>
              <a:ahLst/>
              <a:cxnLst>
                <a:cxn ang="0">
                  <a:pos x="connsiteX0" y="connsiteY0"/>
                </a:cxn>
                <a:cxn ang="0">
                  <a:pos x="connsiteX1" y="connsiteY1"/>
                </a:cxn>
                <a:cxn ang="0">
                  <a:pos x="connsiteX2" y="connsiteY2"/>
                </a:cxn>
              </a:cxnLst>
              <a:rect l="l" t="t" r="r" b="b"/>
              <a:pathLst>
                <a:path w="224673" h="567559">
                  <a:moveTo>
                    <a:pt x="0" y="0"/>
                  </a:moveTo>
                  <a:cubicBezTo>
                    <a:pt x="85396" y="70945"/>
                    <a:pt x="170793" y="141890"/>
                    <a:pt x="204952" y="236483"/>
                  </a:cubicBezTo>
                  <a:cubicBezTo>
                    <a:pt x="239111" y="331076"/>
                    <a:pt x="222031" y="449317"/>
                    <a:pt x="204952" y="56755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6683132" y="4605401"/>
                  <a:ext cx="7193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ea typeface="Cambria Math"/>
                              </a:rPr>
                            </m:ctrlPr>
                          </m:sSubPr>
                          <m:e>
                            <m:r>
                              <a:rPr lang="en-US" i="1" smtClean="0">
                                <a:latin typeface="Cambria Math"/>
                                <a:ea typeface="Cambria Math"/>
                              </a:rPr>
                              <m:t>𝜃</m:t>
                            </m:r>
                          </m:e>
                          <m:sub>
                            <m:r>
                              <a:rPr lang="en-US" b="0" i="1" smtClean="0">
                                <a:latin typeface="Cambria Math"/>
                                <a:ea typeface="Cambria Math"/>
                              </a:rPr>
                              <m:t>h</m:t>
                            </m:r>
                          </m:sub>
                        </m:sSub>
                        <m:r>
                          <a:rPr lang="en-US" b="0" i="1" smtClean="0">
                            <a:latin typeface="Cambria Math"/>
                            <a:ea typeface="Cambria Math"/>
                          </a:rPr>
                          <m:t>/2</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683132" y="4605401"/>
                  <a:ext cx="719363" cy="369332"/>
                </a:xfrm>
                <a:prstGeom prst="rect">
                  <a:avLst/>
                </a:prstGeom>
                <a:blipFill rotWithShape="1">
                  <a:blip r:embed="rId7" cstate="print"/>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683132" y="5181397"/>
                  <a:ext cx="6065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𝑓𝑎𝑟</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6683132" y="5181397"/>
                  <a:ext cx="606513" cy="369332"/>
                </a:xfrm>
                <a:prstGeom prst="rect">
                  <a:avLst/>
                </a:prstGeom>
                <a:blipFill rotWithShape="1">
                  <a:blip r:embed="rId8" cstate="print"/>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191136" y="4144857"/>
                  <a:ext cx="369781" cy="6164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a:rPr>
                            </m:ctrlPr>
                          </m:fPr>
                          <m:num>
                            <m:r>
                              <a:rPr lang="en-US" b="0" i="1" smtClean="0">
                                <a:latin typeface="Cambria Math"/>
                              </a:rPr>
                              <m:t>h</m:t>
                            </m:r>
                          </m:num>
                          <m:den>
                            <m:r>
                              <a:rPr lang="en-US" b="0" i="1" smtClean="0">
                                <a:latin typeface="Cambria Math"/>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8191136" y="4144857"/>
                  <a:ext cx="369781" cy="616451"/>
                </a:xfrm>
                <a:prstGeom prst="rect">
                  <a:avLst/>
                </a:prstGeom>
                <a:blipFill rotWithShape="1">
                  <a:blip r:embed="rId9" cstate="print"/>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77569957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85000" lnSpcReduction="10000"/>
              </a:bodyPr>
              <a:lstStyle/>
              <a:p>
                <a:r>
                  <a:rPr lang="en-US" dirty="0" smtClean="0"/>
                  <a:t>In the Z-direction, we just need to bound the far clipping plane to be between 0 and -1, so we scale by </a:t>
                </a:r>
                <a14:m>
                  <m:oMath xmlns:m="http://schemas.openxmlformats.org/officeDocument/2006/math">
                    <m:f>
                      <m:fPr>
                        <m:ctrlPr>
                          <a:rPr lang="en-US" b="0" i="1" smtClean="0">
                            <a:latin typeface="Cambria Math"/>
                          </a:rPr>
                        </m:ctrlPr>
                      </m:fPr>
                      <m:num>
                        <m:r>
                          <a:rPr lang="en-US" b="0" i="1" smtClean="0">
                            <a:latin typeface="Cambria Math"/>
                          </a:rPr>
                          <m:t>1</m:t>
                        </m:r>
                      </m:num>
                      <m:den>
                        <m:r>
                          <a:rPr lang="en-US" b="0" i="1" smtClean="0">
                            <a:latin typeface="Cambria Math"/>
                          </a:rPr>
                          <m:t>𝑓𝑎𝑟</m:t>
                        </m:r>
                      </m:den>
                    </m:f>
                  </m:oMath>
                </a14:m>
                <a:r>
                  <a:rPr lang="en-US" dirty="0" smtClean="0"/>
                  <a:t> as we did in the parallel case.</a:t>
                </a:r>
              </a:p>
              <a:p>
                <a:endParaRPr lang="en-US" dirty="0" smtClean="0"/>
              </a:p>
              <a:p>
                <a:r>
                  <a:rPr lang="en-US" dirty="0" smtClean="0"/>
                  <a:t>Putting it all together, our scaling matrix looks like:</a:t>
                </a:r>
              </a:p>
              <a:p>
                <a:pPr lvl="3"/>
                <a:endParaRPr lang="en-US" dirty="0" smtClean="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a:rPr>
                        <m:t>𝑆</m:t>
                      </m:r>
                      <m:r>
                        <a:rPr lang="en-US" sz="2400" b="0" i="1" smtClean="0">
                          <a:latin typeface="Cambria Math"/>
                        </a:rPr>
                        <m:t>=</m:t>
                      </m:r>
                      <m:d>
                        <m:dPr>
                          <m:begChr m:val="["/>
                          <m:endChr m:val="]"/>
                          <m:ctrlPr>
                            <a:rPr lang="en-US" sz="2400" i="1">
                              <a:latin typeface="Cambria Math"/>
                            </a:rPr>
                          </m:ctrlPr>
                        </m:dPr>
                        <m:e>
                          <m:m>
                            <m:mPr>
                              <m:mcs>
                                <m:mc>
                                  <m:mcPr>
                                    <m:count m:val="4"/>
                                    <m:mcJc m:val="center"/>
                                  </m:mcPr>
                                </m:mc>
                              </m:mcs>
                              <m:ctrlPr>
                                <a:rPr lang="en-US" sz="2400" i="1">
                                  <a:latin typeface="Cambria Math"/>
                                </a:rPr>
                              </m:ctrlPr>
                            </m:mPr>
                            <m:mr>
                              <m:e>
                                <m:f>
                                  <m:fPr>
                                    <m:ctrlPr>
                                      <a:rPr lang="en-US" sz="2400" i="1">
                                        <a:latin typeface="Cambria Math"/>
                                      </a:rPr>
                                    </m:ctrlPr>
                                  </m:fPr>
                                  <m:num>
                                    <m:r>
                                      <m:rPr>
                                        <m:brk m:alnAt="7"/>
                                      </m:rPr>
                                      <a:rPr lang="en-US" sz="2400" i="1">
                                        <a:latin typeface="Cambria Math"/>
                                      </a:rPr>
                                      <m:t>1</m:t>
                                    </m:r>
                                  </m:num>
                                  <m:den>
                                    <m:func>
                                      <m:funcPr>
                                        <m:ctrlPr>
                                          <a:rPr lang="en-US" sz="2400" i="1">
                                            <a:latin typeface="Cambria Math"/>
                                          </a:rPr>
                                        </m:ctrlPr>
                                      </m:funcPr>
                                      <m:fName>
                                        <m:r>
                                          <m:rPr>
                                            <m:sty m:val="p"/>
                                          </m:rPr>
                                          <a:rPr lang="en-US" sz="2400">
                                            <a:latin typeface="Cambria Math"/>
                                          </a:rPr>
                                          <m:t>tan</m:t>
                                        </m:r>
                                      </m:fName>
                                      <m:e>
                                        <m:d>
                                          <m:dPr>
                                            <m:ctrlPr>
                                              <a:rPr lang="en-US" sz="2400" i="1">
                                                <a:latin typeface="Cambria Math"/>
                                              </a:rPr>
                                            </m:ctrlPr>
                                          </m:dPr>
                                          <m:e>
                                            <m:f>
                                              <m:fPr>
                                                <m:ctrlPr>
                                                  <a:rPr lang="en-US" sz="2400" i="1">
                                                    <a:latin typeface="Cambria Math"/>
                                                    <a:ea typeface="Cambria Math"/>
                                                  </a:rPr>
                                                </m:ctrlPr>
                                              </m:fPr>
                                              <m:num>
                                                <m:sSub>
                                                  <m:sSubPr>
                                                    <m:ctrlPr>
                                                      <a:rPr lang="en-US" sz="2400" i="1">
                                                        <a:latin typeface="Cambria Math"/>
                                                        <a:ea typeface="Cambria Math"/>
                                                      </a:rPr>
                                                    </m:ctrlPr>
                                                  </m:sSubPr>
                                                  <m:e>
                                                    <m:r>
                                                      <a:rPr lang="en-US" sz="2400" i="1">
                                                        <a:latin typeface="Cambria Math"/>
                                                        <a:ea typeface="Cambria Math"/>
                                                      </a:rPr>
                                                      <m:t>𝜃</m:t>
                                                    </m:r>
                                                  </m:e>
                                                  <m:sub>
                                                    <m:r>
                                                      <a:rPr lang="en-US" sz="2400" i="1">
                                                        <a:latin typeface="Cambria Math"/>
                                                        <a:ea typeface="Cambria Math"/>
                                                      </a:rPr>
                                                      <m:t>𝑤</m:t>
                                                    </m:r>
                                                  </m:sub>
                                                </m:sSub>
                                              </m:num>
                                              <m:den>
                                                <m:r>
                                                  <a:rPr lang="en-US" sz="2400" i="1">
                                                    <a:latin typeface="Cambria Math"/>
                                                    <a:ea typeface="Cambria Math"/>
                                                  </a:rPr>
                                                  <m:t>2</m:t>
                                                </m:r>
                                              </m:den>
                                            </m:f>
                                          </m:e>
                                        </m:d>
                                      </m:e>
                                    </m:func>
                                    <m:r>
                                      <a:rPr lang="en-US" sz="2400" i="1">
                                        <a:latin typeface="Cambria Math"/>
                                        <a:ea typeface="Cambria Math"/>
                                      </a:rPr>
                                      <m:t>𝑓𝑎𝑟</m:t>
                                    </m:r>
                                  </m:den>
                                </m:f>
                                <m:r>
                                  <m:rPr>
                                    <m:nor/>
                                  </m:rPr>
                                  <a:rPr lang="en-US" sz="2400" dirty="0"/>
                                  <m:t> </m:t>
                                </m:r>
                              </m:e>
                              <m:e>
                                <m:r>
                                  <a:rPr lang="en-US" sz="2400" i="1">
                                    <a:latin typeface="Cambria Math"/>
                                  </a:rPr>
                                  <m:t>0</m:t>
                                </m:r>
                              </m:e>
                              <m:e>
                                <m:r>
                                  <a:rPr lang="en-US" sz="2400" i="1">
                                    <a:latin typeface="Cambria Math"/>
                                  </a:rPr>
                                  <m:t>0</m:t>
                                </m:r>
                              </m:e>
                              <m:e>
                                <m:r>
                                  <a:rPr lang="en-US" sz="2400" i="1">
                                    <a:latin typeface="Cambria Math"/>
                                  </a:rPr>
                                  <m:t>0</m:t>
                                </m:r>
                              </m:e>
                            </m:mr>
                            <m:mr>
                              <m:e>
                                <m:r>
                                  <a:rPr lang="en-US" sz="2400" i="1">
                                    <a:latin typeface="Cambria Math"/>
                                  </a:rPr>
                                  <m:t>0</m:t>
                                </m:r>
                              </m:e>
                              <m:e>
                                <m:f>
                                  <m:fPr>
                                    <m:ctrlPr>
                                      <a:rPr lang="en-US" sz="2400" i="1">
                                        <a:latin typeface="Cambria Math"/>
                                      </a:rPr>
                                    </m:ctrlPr>
                                  </m:fPr>
                                  <m:num>
                                    <m:r>
                                      <a:rPr lang="en-US" sz="2400" i="1">
                                        <a:latin typeface="Cambria Math"/>
                                      </a:rPr>
                                      <m:t>1</m:t>
                                    </m:r>
                                  </m:num>
                                  <m:den>
                                    <m:func>
                                      <m:funcPr>
                                        <m:ctrlPr>
                                          <a:rPr lang="en-US" sz="2400" i="1">
                                            <a:latin typeface="Cambria Math"/>
                                          </a:rPr>
                                        </m:ctrlPr>
                                      </m:funcPr>
                                      <m:fName>
                                        <m:r>
                                          <m:rPr>
                                            <m:sty m:val="p"/>
                                          </m:rPr>
                                          <a:rPr lang="en-US" sz="2400">
                                            <a:latin typeface="Cambria Math"/>
                                          </a:rPr>
                                          <m:t>tan</m:t>
                                        </m:r>
                                      </m:fName>
                                      <m:e>
                                        <m:d>
                                          <m:dPr>
                                            <m:ctrlPr>
                                              <a:rPr lang="en-US" sz="2400" i="1">
                                                <a:latin typeface="Cambria Math"/>
                                              </a:rPr>
                                            </m:ctrlPr>
                                          </m:dPr>
                                          <m:e>
                                            <m:f>
                                              <m:fPr>
                                                <m:ctrlPr>
                                                  <a:rPr lang="en-US" sz="2400" i="1">
                                                    <a:latin typeface="Cambria Math"/>
                                                    <a:ea typeface="Cambria Math"/>
                                                  </a:rPr>
                                                </m:ctrlPr>
                                              </m:fPr>
                                              <m:num>
                                                <m:sSub>
                                                  <m:sSubPr>
                                                    <m:ctrlPr>
                                                      <a:rPr lang="en-US" sz="2400" i="1">
                                                        <a:latin typeface="Cambria Math"/>
                                                        <a:ea typeface="Cambria Math"/>
                                                      </a:rPr>
                                                    </m:ctrlPr>
                                                  </m:sSubPr>
                                                  <m:e>
                                                    <m:r>
                                                      <a:rPr lang="en-US" sz="2400" i="1">
                                                        <a:latin typeface="Cambria Math"/>
                                                        <a:ea typeface="Cambria Math"/>
                                                      </a:rPr>
                                                      <m:t>𝜃</m:t>
                                                    </m:r>
                                                  </m:e>
                                                  <m:sub>
                                                    <m:r>
                                                      <a:rPr lang="en-US" sz="2400" i="1">
                                                        <a:latin typeface="Cambria Math"/>
                                                        <a:ea typeface="Cambria Math"/>
                                                      </a:rPr>
                                                      <m:t>h</m:t>
                                                    </m:r>
                                                  </m:sub>
                                                </m:sSub>
                                              </m:num>
                                              <m:den>
                                                <m:r>
                                                  <a:rPr lang="en-US" sz="2400" i="1">
                                                    <a:latin typeface="Cambria Math"/>
                                                    <a:ea typeface="Cambria Math"/>
                                                  </a:rPr>
                                                  <m:t>2</m:t>
                                                </m:r>
                                              </m:den>
                                            </m:f>
                                          </m:e>
                                        </m:d>
                                      </m:e>
                                    </m:func>
                                    <m:r>
                                      <a:rPr lang="en-US" sz="2400" i="1">
                                        <a:latin typeface="Cambria Math"/>
                                        <a:ea typeface="Cambria Math"/>
                                      </a:rPr>
                                      <m:t>𝑓𝑎𝑟</m:t>
                                    </m:r>
                                    <m:r>
                                      <m:rPr>
                                        <m:nor/>
                                      </m:rPr>
                                      <a:rPr lang="en-US" sz="2400" dirty="0"/>
                                      <m:t> </m:t>
                                    </m:r>
                                  </m:den>
                                </m:f>
                              </m:e>
                              <m:e>
                                <m:r>
                                  <a:rPr lang="en-US" sz="2400" i="1">
                                    <a:latin typeface="Cambria Math"/>
                                  </a:rPr>
                                  <m:t>0</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1/</m:t>
                                </m:r>
                                <m:r>
                                  <a:rPr lang="en-US" sz="2400" i="1">
                                    <a:latin typeface="Cambria Math"/>
                                  </a:rPr>
                                  <m:t>𝑓𝑎𝑟</m:t>
                                </m:r>
                              </m:e>
                              <m:e>
                                <m:r>
                                  <a:rPr lang="en-US" sz="2400" i="1">
                                    <a:latin typeface="Cambria Math"/>
                                  </a:rPr>
                                  <m:t>0</m:t>
                                </m:r>
                              </m:e>
                            </m:mr>
                            <m:mr>
                              <m:e>
                                <m:r>
                                  <a:rPr lang="en-US" sz="2400" i="1">
                                    <a:latin typeface="Cambria Math"/>
                                  </a:rPr>
                                  <m:t>0</m:t>
                                </m:r>
                              </m:e>
                              <m:e>
                                <m:r>
                                  <a:rPr lang="en-US" sz="2400" i="1">
                                    <a:latin typeface="Cambria Math"/>
                                  </a:rPr>
                                  <m:t>0</m:t>
                                </m:r>
                              </m:e>
                              <m:e>
                                <m:r>
                                  <a:rPr lang="en-US" sz="2400" i="1">
                                    <a:latin typeface="Cambria Math"/>
                                  </a:rPr>
                                  <m:t>0</m:t>
                                </m:r>
                              </m:e>
                              <m:e>
                                <m:r>
                                  <a:rPr lang="en-US" sz="2400" i="1">
                                    <a:latin typeface="Cambria Math"/>
                                  </a:rPr>
                                  <m:t>1</m:t>
                                </m:r>
                              </m:e>
                            </m:mr>
                          </m:m>
                        </m:e>
                      </m:d>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444" t="-177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Scaling as a Matrix</a:t>
            </a:r>
            <a:endParaRPr lang="en-US" dirty="0"/>
          </a:p>
        </p:txBody>
      </p:sp>
    </p:spTree>
    <p:extLst>
      <p:ext uri="{BB962C8B-B14F-4D97-AF65-F5344CB8AC3E}">
        <p14:creationId xmlns:p14="http://schemas.microsoft.com/office/powerpoint/2010/main" val="345101313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70000" lnSpcReduction="20000"/>
              </a:bodyPr>
              <a:lstStyle/>
              <a:p>
                <a:r>
                  <a:rPr lang="en-US" sz="4500" dirty="0" smtClean="0"/>
                  <a:t>Our current perspective transform takes on the form of </a:t>
                </a:r>
                <a14:m>
                  <m:oMath xmlns:m="http://schemas.openxmlformats.org/officeDocument/2006/math">
                    <m:sSub>
                      <m:sSubPr>
                        <m:ctrlPr>
                          <a:rPr lang="en-US" sz="4500" b="0" i="1" smtClean="0">
                            <a:latin typeface="Cambria Math"/>
                          </a:rPr>
                        </m:ctrlPr>
                      </m:sSubPr>
                      <m:e>
                        <m:r>
                          <a:rPr lang="en-US" sz="4500" b="0" i="1" smtClean="0">
                            <a:latin typeface="Cambria Math"/>
                          </a:rPr>
                          <m:t>𝑆</m:t>
                        </m:r>
                      </m:e>
                      <m:sub>
                        <m:r>
                          <a:rPr lang="en-US" sz="4500" b="0" i="1" smtClean="0">
                            <a:latin typeface="Cambria Math"/>
                          </a:rPr>
                          <m:t>𝑥𝑦𝑧</m:t>
                        </m:r>
                      </m:sub>
                    </m:sSub>
                    <m:sSub>
                      <m:sSubPr>
                        <m:ctrlPr>
                          <a:rPr lang="en-US" sz="4500" b="0" i="1" smtClean="0">
                            <a:latin typeface="Cambria Math"/>
                          </a:rPr>
                        </m:ctrlPr>
                      </m:sSubPr>
                      <m:e>
                        <m:r>
                          <a:rPr lang="en-US" sz="4500" b="0" i="1" smtClean="0">
                            <a:latin typeface="Cambria Math"/>
                          </a:rPr>
                          <m:t>𝑅</m:t>
                        </m:r>
                      </m:e>
                      <m:sub>
                        <m:r>
                          <a:rPr lang="en-US" sz="4500" b="0" i="1" smtClean="0">
                            <a:latin typeface="Cambria Math"/>
                          </a:rPr>
                          <m:t>𝑢𝑣𝑤</m:t>
                        </m:r>
                        <m:r>
                          <a:rPr lang="en-US" sz="4500" b="0" i="1" smtClean="0">
                            <a:latin typeface="Cambria Math"/>
                          </a:rPr>
                          <m:t>2</m:t>
                        </m:r>
                        <m:r>
                          <a:rPr lang="en-US" sz="4500" b="0" i="1" smtClean="0">
                            <a:latin typeface="Cambria Math"/>
                          </a:rPr>
                          <m:t>𝑥𝑦𝑧</m:t>
                        </m:r>
                      </m:sub>
                    </m:sSub>
                    <m:sSub>
                      <m:sSubPr>
                        <m:ctrlPr>
                          <a:rPr lang="en-US" sz="4500" b="0" i="1" smtClean="0">
                            <a:latin typeface="Cambria Math"/>
                          </a:rPr>
                        </m:ctrlPr>
                      </m:sSubPr>
                      <m:e>
                        <m:r>
                          <a:rPr lang="en-US" sz="4500" b="0" i="1" smtClean="0">
                            <a:latin typeface="Cambria Math"/>
                          </a:rPr>
                          <m:t>𝑇</m:t>
                        </m:r>
                      </m:e>
                      <m:sub>
                        <m:r>
                          <a:rPr lang="en-US" sz="4500" b="0" i="1" smtClean="0">
                            <a:latin typeface="Cambria Math"/>
                          </a:rPr>
                          <m:t>𝑢𝑣𝑤</m:t>
                        </m:r>
                      </m:sub>
                    </m:sSub>
                  </m:oMath>
                </a14:m>
                <a:r>
                  <a:rPr lang="en-US" sz="4500" dirty="0" smtClean="0"/>
                  <a:t>:</a:t>
                </a:r>
              </a:p>
              <a:p>
                <a:pPr marL="0" indent="0">
                  <a:buNone/>
                </a:pPr>
                <a:endParaRPr lang="en-US"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4"/>
                                    <m:mcJc m:val="center"/>
                                  </m:mcPr>
                                </m:mc>
                              </m:mcs>
                              <m:ctrlPr>
                                <a:rPr lang="en-US" i="1">
                                  <a:latin typeface="Cambria Math"/>
                                </a:rPr>
                              </m:ctrlPr>
                            </m:mPr>
                            <m:mr>
                              <m:e>
                                <m:f>
                                  <m:fPr>
                                    <m:ctrlPr>
                                      <a:rPr lang="en-US" i="1">
                                        <a:latin typeface="Cambria Math"/>
                                      </a:rPr>
                                    </m:ctrlPr>
                                  </m:fPr>
                                  <m:num>
                                    <m:r>
                                      <m:rPr>
                                        <m:brk m:alnAt="7"/>
                                      </m:rPr>
                                      <a:rPr lang="en-US" i="1">
                                        <a:latin typeface="Cambria Math"/>
                                      </a:rPr>
                                      <m:t>1</m:t>
                                    </m:r>
                                  </m:num>
                                  <m:den>
                                    <m:func>
                                      <m:funcPr>
                                        <m:ctrlPr>
                                          <a:rPr lang="en-US" i="1">
                                            <a:latin typeface="Cambria Math"/>
                                          </a:rPr>
                                        </m:ctrlPr>
                                      </m:funcPr>
                                      <m:fName>
                                        <m:r>
                                          <m:rPr>
                                            <m:sty m:val="p"/>
                                          </m:rPr>
                                          <a:rPr lang="en-US">
                                            <a:latin typeface="Cambria Math"/>
                                          </a:rPr>
                                          <m:t>tan</m:t>
                                        </m:r>
                                      </m:fName>
                                      <m:e>
                                        <m:d>
                                          <m:dPr>
                                            <m:ctrlPr>
                                              <a:rPr lang="en-US" i="1">
                                                <a:latin typeface="Cambria Math"/>
                                              </a:rPr>
                                            </m:ctrlPr>
                                          </m:dPr>
                                          <m:e>
                                            <m:f>
                                              <m:fPr>
                                                <m:ctrlPr>
                                                  <a:rPr lang="en-US" i="1">
                                                    <a:latin typeface="Cambria Math"/>
                                                    <a:ea typeface="Cambria Math"/>
                                                  </a:rPr>
                                                </m:ctrlPr>
                                              </m:fPr>
                                              <m:num>
                                                <m:sSub>
                                                  <m:sSubPr>
                                                    <m:ctrlPr>
                                                      <a:rPr lang="en-US" i="1">
                                                        <a:latin typeface="Cambria Math"/>
                                                        <a:ea typeface="Cambria Math"/>
                                                      </a:rPr>
                                                    </m:ctrlPr>
                                                  </m:sSubPr>
                                                  <m:e>
                                                    <m:r>
                                                      <a:rPr lang="en-US" i="1">
                                                        <a:latin typeface="Cambria Math"/>
                                                        <a:ea typeface="Cambria Math"/>
                                                      </a:rPr>
                                                      <m:t>𝜃</m:t>
                                                    </m:r>
                                                  </m:e>
                                                  <m:sub>
                                                    <m:r>
                                                      <a:rPr lang="en-US" i="1">
                                                        <a:latin typeface="Cambria Math"/>
                                                        <a:ea typeface="Cambria Math"/>
                                                      </a:rPr>
                                                      <m:t>𝑤</m:t>
                                                    </m:r>
                                                  </m:sub>
                                                </m:sSub>
                                              </m:num>
                                              <m:den>
                                                <m:r>
                                                  <a:rPr lang="en-US" i="1">
                                                    <a:latin typeface="Cambria Math"/>
                                                    <a:ea typeface="Cambria Math"/>
                                                  </a:rPr>
                                                  <m:t>2</m:t>
                                                </m:r>
                                              </m:den>
                                            </m:f>
                                          </m:e>
                                        </m:d>
                                      </m:e>
                                    </m:func>
                                    <m:r>
                                      <a:rPr lang="en-US" i="1">
                                        <a:latin typeface="Cambria Math"/>
                                        <a:ea typeface="Cambria Math"/>
                                      </a:rPr>
                                      <m:t>𝑓𝑎𝑟</m:t>
                                    </m:r>
                                  </m:den>
                                </m:f>
                                <m:r>
                                  <m:rPr>
                                    <m:nor/>
                                  </m:rPr>
                                  <a:rPr lang="en-US" dirty="0"/>
                                  <m:t> </m:t>
                                </m:r>
                              </m:e>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f>
                                  <m:fPr>
                                    <m:ctrlPr>
                                      <a:rPr lang="en-US" i="1">
                                        <a:latin typeface="Cambria Math"/>
                                      </a:rPr>
                                    </m:ctrlPr>
                                  </m:fPr>
                                  <m:num>
                                    <m:r>
                                      <a:rPr lang="en-US" i="1">
                                        <a:latin typeface="Cambria Math"/>
                                      </a:rPr>
                                      <m:t>1</m:t>
                                    </m:r>
                                  </m:num>
                                  <m:den>
                                    <m:func>
                                      <m:funcPr>
                                        <m:ctrlPr>
                                          <a:rPr lang="en-US" i="1">
                                            <a:latin typeface="Cambria Math"/>
                                          </a:rPr>
                                        </m:ctrlPr>
                                      </m:funcPr>
                                      <m:fName>
                                        <m:r>
                                          <m:rPr>
                                            <m:sty m:val="p"/>
                                          </m:rPr>
                                          <a:rPr lang="en-US">
                                            <a:latin typeface="Cambria Math"/>
                                          </a:rPr>
                                          <m:t>tan</m:t>
                                        </m:r>
                                      </m:fName>
                                      <m:e>
                                        <m:d>
                                          <m:dPr>
                                            <m:ctrlPr>
                                              <a:rPr lang="en-US" i="1">
                                                <a:latin typeface="Cambria Math"/>
                                              </a:rPr>
                                            </m:ctrlPr>
                                          </m:dPr>
                                          <m:e>
                                            <m:f>
                                              <m:fPr>
                                                <m:ctrlPr>
                                                  <a:rPr lang="en-US" i="1">
                                                    <a:latin typeface="Cambria Math"/>
                                                    <a:ea typeface="Cambria Math"/>
                                                  </a:rPr>
                                                </m:ctrlPr>
                                              </m:fPr>
                                              <m:num>
                                                <m:sSub>
                                                  <m:sSubPr>
                                                    <m:ctrlPr>
                                                      <a:rPr lang="en-US" i="1">
                                                        <a:latin typeface="Cambria Math"/>
                                                        <a:ea typeface="Cambria Math"/>
                                                      </a:rPr>
                                                    </m:ctrlPr>
                                                  </m:sSubPr>
                                                  <m:e>
                                                    <m:r>
                                                      <a:rPr lang="en-US" i="1">
                                                        <a:latin typeface="Cambria Math"/>
                                                        <a:ea typeface="Cambria Math"/>
                                                      </a:rPr>
                                                      <m:t>𝜃</m:t>
                                                    </m:r>
                                                  </m:e>
                                                  <m:sub>
                                                    <m:r>
                                                      <a:rPr lang="en-US" i="1">
                                                        <a:latin typeface="Cambria Math"/>
                                                        <a:ea typeface="Cambria Math"/>
                                                      </a:rPr>
                                                      <m:t>h</m:t>
                                                    </m:r>
                                                  </m:sub>
                                                </m:sSub>
                                              </m:num>
                                              <m:den>
                                                <m:r>
                                                  <a:rPr lang="en-US" i="1">
                                                    <a:latin typeface="Cambria Math"/>
                                                    <a:ea typeface="Cambria Math"/>
                                                  </a:rPr>
                                                  <m:t>2</m:t>
                                                </m:r>
                                              </m:den>
                                            </m:f>
                                          </m:e>
                                        </m:d>
                                      </m:e>
                                    </m:func>
                                    <m:r>
                                      <a:rPr lang="en-US" i="1">
                                        <a:latin typeface="Cambria Math"/>
                                        <a:ea typeface="Cambria Math"/>
                                      </a:rPr>
                                      <m:t>𝑓𝑎𝑟</m:t>
                                    </m:r>
                                    <m:r>
                                      <m:rPr>
                                        <m:nor/>
                                      </m:rPr>
                                      <a:rPr lang="en-US" dirty="0"/>
                                      <m:t> </m:t>
                                    </m:r>
                                  </m:den>
                                </m:f>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r>
                                  <a:rPr lang="en-US" i="1">
                                    <a:latin typeface="Cambria Math"/>
                                  </a:rPr>
                                  <m:t>1/</m:t>
                                </m:r>
                                <m:r>
                                  <a:rPr lang="en-US" i="1">
                                    <a:latin typeface="Cambria Math"/>
                                  </a:rPr>
                                  <m:t>𝑓𝑎𝑟</m:t>
                                </m:r>
                              </m:e>
                              <m:e>
                                <m:r>
                                  <a:rPr lang="en-US" i="1">
                                    <a:latin typeface="Cambria Math"/>
                                  </a:rPr>
                                  <m:t>0</m:t>
                                </m:r>
                              </m:e>
                            </m:mr>
                            <m:mr>
                              <m:e>
                                <m:r>
                                  <a:rPr lang="en-US" i="1">
                                    <a:latin typeface="Cambria Math"/>
                                  </a:rPr>
                                  <m:t>0</m:t>
                                </m:r>
                              </m:e>
                              <m:e>
                                <m:r>
                                  <a:rPr lang="en-US" i="1">
                                    <a:latin typeface="Cambria Math"/>
                                  </a:rPr>
                                  <m:t>0</m:t>
                                </m:r>
                              </m:e>
                              <m:e>
                                <m:r>
                                  <a:rPr lang="en-US" i="1">
                                    <a:latin typeface="Cambria Math"/>
                                  </a:rPr>
                                  <m:t>0</m:t>
                                </m:r>
                              </m:e>
                              <m:e>
                                <m:r>
                                  <a:rPr lang="en-US" i="1">
                                    <a:latin typeface="Cambria Math"/>
                                  </a:rPr>
                                  <m:t>1</m:t>
                                </m:r>
                              </m:e>
                            </m:mr>
                          </m:m>
                        </m:e>
                      </m:d>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m:rPr>
                                            <m:brk m:alnAt="7"/>
                                          </m:rPr>
                                          <a:rPr lang="en-US" i="1">
                                            <a:latin typeface="Cambria Math"/>
                                          </a:rPr>
                                          <m:t>𝑢</m:t>
                                        </m:r>
                                      </m:e>
                                      <m:sub>
                                        <m:r>
                                          <m:rPr>
                                            <m:brk m:alnAt="7"/>
                                          </m:rPr>
                                          <a:rPr lang="en-US" i="1">
                                            <a:latin typeface="Cambria Math"/>
                                          </a:rPr>
                                          <m:t>𝑥</m:t>
                                        </m:r>
                                      </m:sub>
                                    </m:sSub>
                                  </m:e>
                                  <m:e>
                                    <m:sSub>
                                      <m:sSubPr>
                                        <m:ctrlPr>
                                          <a:rPr lang="en-US" i="1">
                                            <a:latin typeface="Cambria Math"/>
                                          </a:rPr>
                                        </m:ctrlPr>
                                      </m:sSubPr>
                                      <m:e>
                                        <m:r>
                                          <a:rPr lang="en-US" i="1">
                                            <a:latin typeface="Cambria Math"/>
                                          </a:rPr>
                                          <m:t>𝑣</m:t>
                                        </m:r>
                                      </m:e>
                                      <m:sub>
                                        <m:r>
                                          <a:rPr lang="en-US" i="1">
                                            <a:latin typeface="Cambria Math"/>
                                          </a:rPr>
                                          <m:t>𝑥</m:t>
                                        </m:r>
                                      </m:sub>
                                    </m:sSub>
                                  </m:e>
                                  <m:e>
                                    <m:sSub>
                                      <m:sSubPr>
                                        <m:ctrlPr>
                                          <a:rPr lang="en-US" i="1">
                                            <a:latin typeface="Cambria Math"/>
                                          </a:rPr>
                                        </m:ctrlPr>
                                      </m:sSubPr>
                                      <m:e>
                                        <m:r>
                                          <a:rPr lang="en-US" i="1">
                                            <a:latin typeface="Cambria Math"/>
                                          </a:rPr>
                                          <m:t>𝑤</m:t>
                                        </m:r>
                                      </m:e>
                                      <m:sub>
                                        <m:r>
                                          <a:rPr lang="en-US" i="1">
                                            <a:latin typeface="Cambria Math"/>
                                          </a:rPr>
                                          <m:t>𝑥</m:t>
                                        </m:r>
                                      </m:sub>
                                    </m:sSub>
                                  </m:e>
                                  <m:e>
                                    <m:r>
                                      <a:rPr lang="en-US" i="1">
                                        <a:latin typeface="Cambria Math"/>
                                      </a:rPr>
                                      <m:t>0</m:t>
                                    </m:r>
                                  </m:e>
                                </m:eqArr>
                              </m:e>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𝑦</m:t>
                                        </m:r>
                                      </m:sub>
                                    </m:sSub>
                                  </m:e>
                                  <m:e>
                                    <m:sSub>
                                      <m:sSubPr>
                                        <m:ctrlPr>
                                          <a:rPr lang="en-US" i="1">
                                            <a:latin typeface="Cambria Math"/>
                                          </a:rPr>
                                        </m:ctrlPr>
                                      </m:sSubPr>
                                      <m:e>
                                        <m:r>
                                          <a:rPr lang="en-US" i="1">
                                            <a:latin typeface="Cambria Math"/>
                                          </a:rPr>
                                          <m:t>𝑣</m:t>
                                        </m:r>
                                      </m:e>
                                      <m:sub>
                                        <m:r>
                                          <a:rPr lang="en-US" i="1">
                                            <a:latin typeface="Cambria Math"/>
                                          </a:rPr>
                                          <m:t>𝑦</m:t>
                                        </m:r>
                                      </m:sub>
                                    </m:sSub>
                                  </m:e>
                                  <m:e>
                                    <m:sSub>
                                      <m:sSubPr>
                                        <m:ctrlPr>
                                          <a:rPr lang="en-US" i="1">
                                            <a:latin typeface="Cambria Math"/>
                                          </a:rPr>
                                        </m:ctrlPr>
                                      </m:sSubPr>
                                      <m:e>
                                        <m:r>
                                          <a:rPr lang="en-US" i="1">
                                            <a:latin typeface="Cambria Math"/>
                                          </a:rPr>
                                          <m:t>𝑤</m:t>
                                        </m:r>
                                      </m:e>
                                      <m:sub>
                                        <m:r>
                                          <a:rPr lang="en-US" i="1">
                                            <a:latin typeface="Cambria Math"/>
                                          </a:rPr>
                                          <m:t>𝑦</m:t>
                                        </m:r>
                                      </m:sub>
                                    </m:sSub>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𝑧</m:t>
                                              </m:r>
                                            </m:sub>
                                          </m:sSub>
                                        </m:e>
                                        <m:e>
                                          <m:sSub>
                                            <m:sSubPr>
                                              <m:ctrlPr>
                                                <a:rPr lang="en-US" i="1">
                                                  <a:latin typeface="Cambria Math"/>
                                                </a:rPr>
                                              </m:ctrlPr>
                                            </m:sSubPr>
                                            <m:e>
                                              <m:r>
                                                <a:rPr lang="en-US" i="1">
                                                  <a:latin typeface="Cambria Math"/>
                                                </a:rPr>
                                                <m:t>𝑣</m:t>
                                              </m:r>
                                            </m:e>
                                            <m:sub>
                                              <m:r>
                                                <a:rPr lang="en-US" i="1">
                                                  <a:latin typeface="Cambria Math"/>
                                                </a:rPr>
                                                <m:t>𝑧</m:t>
                                              </m:r>
                                            </m:sub>
                                          </m:sSub>
                                        </m:e>
                                        <m:e>
                                          <m:sSub>
                                            <m:sSubPr>
                                              <m:ctrlPr>
                                                <a:rPr lang="en-US" i="1">
                                                  <a:latin typeface="Cambria Math"/>
                                                </a:rPr>
                                              </m:ctrlPr>
                                            </m:sSubPr>
                                            <m:e>
                                              <m:r>
                                                <a:rPr lang="en-US" i="1">
                                                  <a:latin typeface="Cambria Math"/>
                                                </a:rPr>
                                                <m:t>𝑤</m:t>
                                              </m:r>
                                            </m:e>
                                            <m:sub>
                                              <m:r>
                                                <a:rPr lang="en-US" i="1">
                                                  <a:latin typeface="Cambria Math"/>
                                                </a:rPr>
                                                <m:t>𝑧</m:t>
                                              </m:r>
                                            </m:sub>
                                          </m:sSub>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0</m:t>
                                          </m:r>
                                        </m:e>
                                        <m:e>
                                          <m:r>
                                            <a:rPr lang="en-US" i="1">
                                              <a:latin typeface="Cambria Math"/>
                                            </a:rPr>
                                            <m:t>1</m:t>
                                          </m:r>
                                        </m:e>
                                      </m:eqArr>
                                    </m:e>
                                  </m:mr>
                                </m:m>
                              </m:e>
                            </m:mr>
                          </m:m>
                        </m:e>
                      </m:d>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1</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0</m:t>
                                          </m:r>
                                        </m:e>
                                        <m:e>
                                          <m:r>
                                            <a:rPr lang="en-US" i="1">
                                              <a:latin typeface="Cambria Math"/>
                                            </a:rPr>
                                            <m:t>0</m:t>
                                          </m:r>
                                        </m:e>
                                        <m:e>
                                          <m:r>
                                            <a:rPr lang="en-US" i="1">
                                              <a:latin typeface="Cambria Math"/>
                                            </a:rPr>
                                            <m:t>1</m:t>
                                          </m:r>
                                        </m:e>
                                        <m:e>
                                          <m:r>
                                            <a:rPr lang="en-US" i="1">
                                              <a:latin typeface="Cambria Math"/>
                                            </a:rPr>
                                            <m:t>0</m:t>
                                          </m:r>
                                        </m:e>
                                      </m:eqArr>
                                    </m:e>
                                    <m:e>
                                      <m:eqArr>
                                        <m:eqArrPr>
                                          <m:ctrlPr>
                                            <a:rPr lang="en-US" i="1">
                                              <a:latin typeface="Cambria Math"/>
                                            </a:rPr>
                                          </m:ctrlPr>
                                        </m:eqArrPr>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𝑥</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𝑦</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𝑧</m:t>
                                              </m:r>
                                            </m:sub>
                                          </m:sSub>
                                        </m:e>
                                        <m:e>
                                          <m:r>
                                            <a:rPr lang="en-US" i="1">
                                              <a:latin typeface="Cambria Math"/>
                                            </a:rPr>
                                            <m:t>1</m:t>
                                          </m:r>
                                        </m:e>
                                      </m:eqArr>
                                    </m:e>
                                  </m:mr>
                                </m:m>
                              </m:e>
                            </m:mr>
                          </m:m>
                        </m:e>
                      </m:d>
                    </m:oMath>
                  </m:oMathPara>
                </a14:m>
                <a:endParaRPr lang="en-US" dirty="0" smtClean="0"/>
              </a:p>
              <a:p>
                <a:pPr marL="0" indent="0">
                  <a:buNone/>
                </a:pPr>
                <a:endParaRPr lang="en-US" dirty="0"/>
              </a:p>
              <a:p>
                <a:endParaRPr lang="en-US" sz="4500" dirty="0" smtClean="0"/>
              </a:p>
              <a:p>
                <a:r>
                  <a:rPr lang="en-US" sz="4500" dirty="0" smtClean="0"/>
                  <a:t>So here’s where we are: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305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So Far, We have:</a:t>
            </a:r>
            <a:endParaRPr lang="en-US" dirty="0"/>
          </a:p>
        </p:txBody>
      </p:sp>
      <p:grpSp>
        <p:nvGrpSpPr>
          <p:cNvPr id="4" name="Group 3"/>
          <p:cNvGrpSpPr>
            <a:grpSpLocks/>
          </p:cNvGrpSpPr>
          <p:nvPr/>
        </p:nvGrpSpPr>
        <p:grpSpPr bwMode="auto">
          <a:xfrm>
            <a:off x="5483315" y="4620402"/>
            <a:ext cx="2594303" cy="1870451"/>
            <a:chOff x="576" y="1275"/>
            <a:chExt cx="3367" cy="2324"/>
          </a:xfrm>
        </p:grpSpPr>
        <p:sp>
          <p:nvSpPr>
            <p:cNvPr id="5" name="Line 5"/>
            <p:cNvSpPr>
              <a:spLocks noChangeShapeType="1"/>
            </p:cNvSpPr>
            <p:nvPr/>
          </p:nvSpPr>
          <p:spPr bwMode="auto">
            <a:xfrm flipH="1">
              <a:off x="576" y="2577"/>
              <a:ext cx="336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6" name="Line 6"/>
            <p:cNvSpPr>
              <a:spLocks noChangeShapeType="1"/>
            </p:cNvSpPr>
            <p:nvPr/>
          </p:nvSpPr>
          <p:spPr bwMode="auto">
            <a:xfrm>
              <a:off x="1748" y="2568"/>
              <a:ext cx="852" cy="85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7" name="Line 7"/>
            <p:cNvSpPr>
              <a:spLocks noChangeShapeType="1"/>
            </p:cNvSpPr>
            <p:nvPr/>
          </p:nvSpPr>
          <p:spPr bwMode="auto">
            <a:xfrm flipV="1">
              <a:off x="1748" y="1468"/>
              <a:ext cx="0" cy="1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8" name="Oval 7"/>
            <p:cNvSpPr>
              <a:spLocks noChangeArrowheads="1"/>
            </p:cNvSpPr>
            <p:nvPr/>
          </p:nvSpPr>
          <p:spPr bwMode="auto">
            <a:xfrm>
              <a:off x="1732" y="2556"/>
              <a:ext cx="28" cy="28"/>
            </a:xfrm>
            <a:prstGeom prst="ellipse">
              <a:avLst/>
            </a:prstGeom>
            <a:solidFill>
              <a:schemeClr val="tx2"/>
            </a:solidFill>
            <a:ln w="9525">
              <a:solidFill>
                <a:schemeClr val="tx1"/>
              </a:solidFill>
              <a:round/>
              <a:headEnd/>
              <a:tailEnd/>
            </a:ln>
          </p:spPr>
          <p:txBody>
            <a:bodyPr wrap="none" anchor="ctr"/>
            <a:lstStyle/>
            <a:p>
              <a:endParaRPr lang="en-US">
                <a:latin typeface="Cambria" pitchFamily="18" charset="0"/>
                <a:ea typeface="Cambria Math" pitchFamily="18" charset="0"/>
              </a:endParaRPr>
            </a:p>
          </p:txBody>
        </p:sp>
        <p:sp>
          <p:nvSpPr>
            <p:cNvPr id="9" name="Line 9"/>
            <p:cNvSpPr>
              <a:spLocks noChangeShapeType="1"/>
            </p:cNvSpPr>
            <p:nvPr/>
          </p:nvSpPr>
          <p:spPr bwMode="auto">
            <a:xfrm flipV="1">
              <a:off x="1744" y="1728"/>
              <a:ext cx="424" cy="8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0" name="Line 10"/>
            <p:cNvSpPr>
              <a:spLocks noChangeShapeType="1"/>
            </p:cNvSpPr>
            <p:nvPr/>
          </p:nvSpPr>
          <p:spPr bwMode="auto">
            <a:xfrm flipV="1">
              <a:off x="1744" y="2484"/>
              <a:ext cx="120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1" name="Line 11"/>
            <p:cNvSpPr>
              <a:spLocks noChangeShapeType="1"/>
            </p:cNvSpPr>
            <p:nvPr/>
          </p:nvSpPr>
          <p:spPr bwMode="auto">
            <a:xfrm>
              <a:off x="1744" y="2568"/>
              <a:ext cx="1212" cy="67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2" name="Line 12"/>
            <p:cNvSpPr>
              <a:spLocks noChangeShapeType="1"/>
            </p:cNvSpPr>
            <p:nvPr/>
          </p:nvSpPr>
          <p:spPr bwMode="auto">
            <a:xfrm flipV="1">
              <a:off x="1752" y="2484"/>
              <a:ext cx="41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3" name="Line 13"/>
            <p:cNvSpPr>
              <a:spLocks noChangeShapeType="1"/>
            </p:cNvSpPr>
            <p:nvPr/>
          </p:nvSpPr>
          <p:spPr bwMode="auto">
            <a:xfrm>
              <a:off x="2952" y="2484"/>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4" name="Line 14"/>
            <p:cNvSpPr>
              <a:spLocks noChangeShapeType="1"/>
            </p:cNvSpPr>
            <p:nvPr/>
          </p:nvSpPr>
          <p:spPr bwMode="auto">
            <a:xfrm>
              <a:off x="2168" y="1728"/>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5" name="Line 15"/>
            <p:cNvSpPr>
              <a:spLocks noChangeShapeType="1"/>
            </p:cNvSpPr>
            <p:nvPr/>
          </p:nvSpPr>
          <p:spPr bwMode="auto">
            <a:xfrm>
              <a:off x="2168" y="1728"/>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16" name="Line 16"/>
            <p:cNvSpPr>
              <a:spLocks noChangeShapeType="1"/>
            </p:cNvSpPr>
            <p:nvPr/>
          </p:nvSpPr>
          <p:spPr bwMode="auto">
            <a:xfrm>
              <a:off x="2168" y="2484"/>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grpSp>
          <p:nvGrpSpPr>
            <p:cNvPr id="17" name="Group 16"/>
            <p:cNvGrpSpPr>
              <a:grpSpLocks/>
            </p:cNvGrpSpPr>
            <p:nvPr/>
          </p:nvGrpSpPr>
          <p:grpSpPr bwMode="auto">
            <a:xfrm>
              <a:off x="1868" y="2320"/>
              <a:ext cx="240" cy="462"/>
              <a:chOff x="1868" y="2320"/>
              <a:chExt cx="788" cy="1516"/>
            </a:xfrm>
          </p:grpSpPr>
          <p:sp>
            <p:nvSpPr>
              <p:cNvPr id="23" name="Line 18"/>
              <p:cNvSpPr>
                <a:spLocks noChangeShapeType="1"/>
              </p:cNvSpPr>
              <p:nvPr/>
            </p:nvSpPr>
            <p:spPr bwMode="auto">
              <a:xfrm>
                <a:off x="2652" y="3076"/>
                <a:ext cx="0"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4" name="Line 19"/>
              <p:cNvSpPr>
                <a:spLocks noChangeShapeType="1"/>
              </p:cNvSpPr>
              <p:nvPr/>
            </p:nvSpPr>
            <p:spPr bwMode="auto">
              <a:xfrm>
                <a:off x="1868" y="2320"/>
                <a:ext cx="0"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5" name="Line 20"/>
              <p:cNvSpPr>
                <a:spLocks noChangeShapeType="1"/>
              </p:cNvSpPr>
              <p:nvPr/>
            </p:nvSpPr>
            <p:spPr bwMode="auto">
              <a:xfrm>
                <a:off x="1868" y="2320"/>
                <a:ext cx="788" cy="7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sp>
            <p:nvSpPr>
              <p:cNvPr id="26" name="Line 21"/>
              <p:cNvSpPr>
                <a:spLocks noChangeShapeType="1"/>
              </p:cNvSpPr>
              <p:nvPr/>
            </p:nvSpPr>
            <p:spPr bwMode="auto">
              <a:xfrm>
                <a:off x="1868" y="3076"/>
                <a:ext cx="788" cy="7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Cambria" pitchFamily="18" charset="0"/>
                  <a:ea typeface="Cambria Math" pitchFamily="18" charset="0"/>
                </a:endParaRPr>
              </a:p>
            </p:txBody>
          </p:sp>
        </p:grpSp>
        <p:sp>
          <p:nvSpPr>
            <p:cNvPr id="18" name="Text Box 22"/>
            <p:cNvSpPr txBox="1">
              <a:spLocks noChangeArrowheads="1"/>
            </p:cNvSpPr>
            <p:nvPr/>
          </p:nvSpPr>
          <p:spPr bwMode="auto">
            <a:xfrm>
              <a:off x="576" y="2581"/>
              <a:ext cx="2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Cambria Math" pitchFamily="18" charset="0"/>
                </a:rPr>
                <a:t>z</a:t>
              </a:r>
            </a:p>
          </p:txBody>
        </p:sp>
        <p:sp>
          <p:nvSpPr>
            <p:cNvPr id="19" name="Text Box 23"/>
            <p:cNvSpPr txBox="1">
              <a:spLocks noChangeArrowheads="1"/>
            </p:cNvSpPr>
            <p:nvPr/>
          </p:nvSpPr>
          <p:spPr bwMode="auto">
            <a:xfrm>
              <a:off x="1760" y="1275"/>
              <a:ext cx="244"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i="1">
                  <a:latin typeface="Cambria" pitchFamily="18" charset="0"/>
                  <a:ea typeface="Cambria Math" pitchFamily="18" charset="0"/>
                </a:rPr>
                <a:t>y</a:t>
              </a:r>
            </a:p>
          </p:txBody>
        </p:sp>
        <p:sp>
          <p:nvSpPr>
            <p:cNvPr id="20" name="Text Box 24"/>
            <p:cNvSpPr txBox="1">
              <a:spLocks noChangeArrowheads="1"/>
            </p:cNvSpPr>
            <p:nvPr/>
          </p:nvSpPr>
          <p:spPr bwMode="auto">
            <a:xfrm>
              <a:off x="2600" y="3275"/>
              <a:ext cx="230"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altLang="zh-TW" sz="2000" i="1">
                  <a:latin typeface="Cambria" pitchFamily="18" charset="0"/>
                  <a:ea typeface="Cambria Math" pitchFamily="18" charset="0"/>
                </a:rPr>
                <a:t>x</a:t>
              </a:r>
            </a:p>
          </p:txBody>
        </p:sp>
        <p:sp>
          <p:nvSpPr>
            <p:cNvPr id="22" name="Rectangle 27"/>
            <p:cNvSpPr>
              <a:spLocks noChangeArrowheads="1"/>
            </p:cNvSpPr>
            <p:nvPr/>
          </p:nvSpPr>
          <p:spPr bwMode="auto">
            <a:xfrm>
              <a:off x="2959" y="2730"/>
              <a:ext cx="54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sz="1800" i="1">
                  <a:latin typeface="Cambria" pitchFamily="18" charset="0"/>
                  <a:ea typeface="Cambria Math" pitchFamily="18" charset="0"/>
                </a:rPr>
                <a:t>z </a:t>
              </a:r>
              <a:r>
                <a:rPr lang="en-US" altLang="zh-TW" sz="1800">
                  <a:latin typeface="Cambria" pitchFamily="18" charset="0"/>
                  <a:ea typeface="Cambria Math" pitchFamily="18" charset="0"/>
                </a:rPr>
                <a:t>= -1</a:t>
              </a:r>
              <a:endParaRPr lang="zh-TW" altLang="en-US" sz="1800">
                <a:latin typeface="Cambria" pitchFamily="18" charset="0"/>
                <a:ea typeface="新細明體" pitchFamily="18" charset="-120"/>
              </a:endParaRPr>
            </a:p>
          </p:txBody>
        </p:sp>
      </p:grpSp>
    </p:spTree>
    <p:extLst>
      <p:ext uri="{BB962C8B-B14F-4D97-AF65-F5344CB8AC3E}">
        <p14:creationId xmlns:p14="http://schemas.microsoft.com/office/powerpoint/2010/main" val="128500035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524000"/>
                <a:ext cx="4267200" cy="4724400"/>
              </a:xfrm>
            </p:spPr>
            <p:txBody>
              <a:bodyPr>
                <a:normAutofit/>
              </a:bodyPr>
              <a:lstStyle/>
              <a:p>
                <a:r>
                  <a:rPr lang="en-US" sz="2000" dirty="0" smtClean="0"/>
                  <a:t>Projecting directly from a perspective view volume onto a plane is difficult (or expensive)</a:t>
                </a:r>
              </a:p>
              <a:p>
                <a:pPr lvl="1"/>
                <a:endParaRPr lang="en-US" sz="1800" dirty="0"/>
              </a:p>
              <a:p>
                <a:r>
                  <a:rPr lang="en-US" sz="2000" dirty="0" smtClean="0"/>
                  <a:t>Easier to transform the perspective view volume into the canonical view volume</a:t>
                </a:r>
              </a:p>
              <a:p>
                <a:pPr lvl="2"/>
                <a:endParaRPr lang="en-US" sz="1600" dirty="0"/>
              </a:p>
              <a:p>
                <a:r>
                  <a:rPr lang="en-US" sz="2000" dirty="0" smtClean="0"/>
                  <a:t>We need this transformation to retain the perspective property (shown on the right).  This step is called the “</a:t>
                </a:r>
                <a:r>
                  <a:rPr lang="en-US" sz="2000" b="1" dirty="0" smtClean="0"/>
                  <a:t>unhinging transformation</a:t>
                </a:r>
                <a:r>
                  <a:rPr lang="en-US" sz="2000" dirty="0" smtClean="0"/>
                  <a:t>”: </a:t>
                </a:r>
                <a14:m>
                  <m:oMath xmlns:m="http://schemas.openxmlformats.org/officeDocument/2006/math">
                    <m:sSub>
                      <m:sSubPr>
                        <m:ctrlPr>
                          <a:rPr lang="en-US" sz="2000" b="0" i="1" smtClean="0">
                            <a:latin typeface="Cambria Math"/>
                          </a:rPr>
                        </m:ctrlPr>
                      </m:sSubPr>
                      <m:e>
                        <m:r>
                          <a:rPr lang="en-US" sz="2000" b="0" i="1" smtClean="0">
                            <a:latin typeface="Cambria Math"/>
                          </a:rPr>
                          <m:t>𝑀</m:t>
                        </m:r>
                      </m:e>
                      <m:sub>
                        <m:r>
                          <a:rPr lang="en-US" sz="2000" b="0" i="1" smtClean="0">
                            <a:latin typeface="Cambria Math"/>
                          </a:rPr>
                          <m:t>𝑝𝑝</m:t>
                        </m:r>
                      </m:sub>
                    </m:sSub>
                  </m:oMath>
                </a14:m>
                <a:endParaRPr lang="en-US" sz="2000"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524000"/>
                <a:ext cx="4267200" cy="4724400"/>
              </a:xfrm>
              <a:blipFill rotWithShape="1">
                <a:blip r:embed="rId2"/>
                <a:stretch>
                  <a:fillRect l="-429" t="-645" r="-271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Perspective Projection</a:t>
            </a:r>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1353" y="1054290"/>
            <a:ext cx="427672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descr="edit"/>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81004" y="4175078"/>
            <a:ext cx="454025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3405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57082"/>
            <a:ext cx="2859144"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descr="http://www.grand-illusions.com/images/articles/articles/mystery_in_the_mirror/article0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361" y="1258116"/>
            <a:ext cx="4092039" cy="2475684"/>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http://www.grand-illusions.com/images/articles/articles/mystery_in_the_mirror/article0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4181" y="3638675"/>
            <a:ext cx="5298425" cy="25680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Vermeer, “The Music Lesson”</a:t>
            </a:r>
            <a:endParaRPr lang="en-US" dirty="0"/>
          </a:p>
        </p:txBody>
      </p:sp>
    </p:spTree>
    <p:extLst>
      <p:ext uri="{BB962C8B-B14F-4D97-AF65-F5344CB8AC3E}">
        <p14:creationId xmlns:p14="http://schemas.microsoft.com/office/powerpoint/2010/main" val="97743303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lnSpcReduction="10000"/>
              </a:bodyPr>
              <a:lstStyle/>
              <a:p>
                <a:r>
                  <a:rPr lang="en-US" dirty="0" smtClean="0"/>
                  <a:t>Consider a point on the original near clipping plane that is lying on the look vector:</a:t>
                </a:r>
              </a:p>
              <a:p>
                <a:r>
                  <a:rPr lang="en-US" dirty="0" smtClean="0"/>
                  <a:t>p = position + near * </a:t>
                </a:r>
                <a:r>
                  <a:rPr lang="en-US" dirty="0" err="1" smtClean="0"/>
                  <a:t>lookV</a:t>
                </a:r>
                <a:endParaRPr lang="en-US" dirty="0" smtClean="0"/>
              </a:p>
              <a:p>
                <a:endParaRPr lang="en-US" dirty="0" smtClean="0"/>
              </a:p>
              <a:p>
                <a:endParaRPr lang="en-US" dirty="0"/>
              </a:p>
              <a:p>
                <a:r>
                  <a:rPr lang="en-US" dirty="0" smtClean="0"/>
                  <a:t>After applying our composite transform matrix:</a:t>
                </a:r>
              </a:p>
              <a:p>
                <a:pPr lvl="1"/>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r>
                      <a:rPr lang="en-US" b="0" i="1" smtClean="0">
                        <a:latin typeface="Cambria Math"/>
                      </a:rPr>
                      <m:t>=</m:t>
                    </m:r>
                    <m:sSub>
                      <m:sSubPr>
                        <m:ctrlPr>
                          <a:rPr lang="en-US" b="0" i="1" smtClean="0">
                            <a:latin typeface="Cambria Math"/>
                          </a:rPr>
                        </m:ctrlPr>
                      </m:sSubPr>
                      <m:e>
                        <m:r>
                          <a:rPr lang="en-US" b="0" i="1" smtClean="0">
                            <a:latin typeface="Cambria Math"/>
                          </a:rPr>
                          <m:t>𝑆</m:t>
                        </m:r>
                      </m:e>
                      <m:sub>
                        <m:r>
                          <a:rPr lang="en-US" b="0" i="1" smtClean="0">
                            <a:latin typeface="Cambria Math"/>
                          </a:rPr>
                          <m:t>𝑥𝑦𝑧</m:t>
                        </m:r>
                      </m:sub>
                    </m:sSub>
                    <m:sSub>
                      <m:sSubPr>
                        <m:ctrlPr>
                          <a:rPr lang="en-US" b="0" i="1" smtClean="0">
                            <a:latin typeface="Cambria Math"/>
                          </a:rPr>
                        </m:ctrlPr>
                      </m:sSubPr>
                      <m:e>
                        <m:r>
                          <a:rPr lang="en-US" b="0" i="1" smtClean="0">
                            <a:latin typeface="Cambria Math"/>
                          </a:rPr>
                          <m:t>𝑅</m:t>
                        </m:r>
                      </m:e>
                      <m:sub>
                        <m:r>
                          <a:rPr lang="en-US" b="0" i="1" smtClean="0">
                            <a:latin typeface="Cambria Math"/>
                          </a:rPr>
                          <m:t>𝑢𝑣𝑤</m:t>
                        </m:r>
                        <m:r>
                          <a:rPr lang="en-US" b="0" i="1" smtClean="0">
                            <a:latin typeface="Cambria Math"/>
                          </a:rPr>
                          <m:t>2</m:t>
                        </m:r>
                        <m:r>
                          <a:rPr lang="en-US" b="0" i="1" smtClean="0">
                            <a:latin typeface="Cambria Math"/>
                          </a:rPr>
                          <m:t>𝑥𝑦𝑧</m:t>
                        </m:r>
                      </m:sub>
                    </m:sSub>
                    <m:sSub>
                      <m:sSubPr>
                        <m:ctrlPr>
                          <a:rPr lang="en-US" b="0" i="1" smtClean="0">
                            <a:latin typeface="Cambria Math"/>
                          </a:rPr>
                        </m:ctrlPr>
                      </m:sSubPr>
                      <m:e>
                        <m:r>
                          <a:rPr lang="en-US" b="0" i="1" smtClean="0">
                            <a:latin typeface="Cambria Math"/>
                          </a:rPr>
                          <m:t>𝑇</m:t>
                        </m:r>
                      </m:e>
                      <m:sub>
                        <m:r>
                          <a:rPr lang="en-US" b="0" i="1" smtClean="0">
                            <a:latin typeface="Cambria Math"/>
                          </a:rPr>
                          <m:t>𝑢𝑣𝑧</m:t>
                        </m:r>
                      </m:sub>
                    </m:sSub>
                    <m:r>
                      <a:rPr lang="en-US" b="0" i="1" smtClean="0">
                        <a:latin typeface="Cambria Math"/>
                      </a:rPr>
                      <m:t> </m:t>
                    </m:r>
                    <m:r>
                      <a:rPr lang="en-US" b="0" i="1" smtClean="0">
                        <a:latin typeface="Cambria Math"/>
                      </a:rPr>
                      <m:t>𝑝</m:t>
                    </m:r>
                  </m:oMath>
                </a14:m>
                <a:endParaRPr lang="en-US" dirty="0" smtClean="0"/>
              </a:p>
              <a:p>
                <a:pPr lvl="1"/>
                <a:endParaRPr lang="en-US" dirty="0"/>
              </a:p>
              <a:p>
                <a:r>
                  <a:rPr lang="en-US" dirty="0" smtClean="0"/>
                  <a:t>This point will lie on the –Z axis, so will have the new position of:</a:t>
                </a:r>
              </a:p>
              <a:p>
                <a:pPr lvl="1"/>
                <a14:m>
                  <m:oMath xmlns:m="http://schemas.openxmlformats.org/officeDocument/2006/math">
                    <m:sSup>
                      <m:sSupPr>
                        <m:ctrlPr>
                          <a:rPr lang="en-US" b="0" i="1" smtClean="0">
                            <a:latin typeface="Cambria Math"/>
                          </a:rPr>
                        </m:ctrlPr>
                      </m:sSupPr>
                      <m:e>
                        <m:r>
                          <a:rPr lang="en-US" b="0" i="1" smtClean="0">
                            <a:latin typeface="Cambria Math"/>
                          </a:rPr>
                          <m:t>𝑝</m:t>
                        </m:r>
                      </m:e>
                      <m:sup>
                        <m:r>
                          <a:rPr lang="en-US" b="0" i="1" smtClean="0">
                            <a:latin typeface="Cambria Math"/>
                          </a:rPr>
                          <m:t>′</m:t>
                        </m:r>
                      </m:sup>
                    </m:sSup>
                    <m:r>
                      <a:rPr lang="en-US" b="0" i="1" smtClean="0">
                        <a:latin typeface="Cambria Math"/>
                      </a:rPr>
                      <m:t>=(0, 0, </m:t>
                    </m:r>
                    <m:r>
                      <a:rPr lang="en-US" b="0" i="1" smtClean="0">
                        <a:latin typeface="Cambria Math"/>
                      </a:rPr>
                      <m:t>𝑐</m:t>
                    </m:r>
                    <m:r>
                      <a:rPr lang="en-US" b="0" i="1" smtClean="0">
                        <a:latin typeface="Cambria Math"/>
                      </a:rPr>
                      <m:t>)</m:t>
                    </m:r>
                  </m:oMath>
                </a14:m>
                <a:r>
                  <a:rPr lang="en-US" dirty="0" smtClean="0"/>
                  <a:t>, where c will be a negative value</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593" t="-203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Unhinging Transform</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981200"/>
            <a:ext cx="2882404" cy="185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20373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The general form for the unhinging transform will look like:</a:t>
                </a:r>
              </a:p>
              <a:p>
                <a:pPr lvl="1"/>
                <a14:m>
                  <m:oMath xmlns:m="http://schemas.openxmlformats.org/officeDocument/2006/math">
                    <m:sSub>
                      <m:sSubPr>
                        <m:ctrlPr>
                          <a:rPr lang="en-US" b="0" i="1" smtClean="0">
                            <a:latin typeface="Cambria Math"/>
                          </a:rPr>
                        </m:ctrlPr>
                      </m:sSubPr>
                      <m:e>
                        <m:r>
                          <a:rPr lang="en-US" b="0" i="1" smtClean="0">
                            <a:latin typeface="Cambria Math"/>
                          </a:rPr>
                          <m:t>𝑀</m:t>
                        </m:r>
                      </m:e>
                      <m:sub>
                        <m:r>
                          <a:rPr lang="en-US" b="0" i="1" smtClean="0">
                            <a:latin typeface="Cambria Math"/>
                          </a:rPr>
                          <m:t>𝑝𝑝</m:t>
                        </m:r>
                      </m:sub>
                    </m:sSub>
                    <m:r>
                      <a:rPr lang="en-US" b="0" i="1" smtClean="0">
                        <a:latin typeface="Cambria Math"/>
                      </a:rPr>
                      <m:t>=</m:t>
                    </m:r>
                    <m:d>
                      <m:dPr>
                        <m:begChr m:val="["/>
                        <m:endChr m:val="]"/>
                        <m:ctrlPr>
                          <a:rPr lang="en-US" i="1">
                            <a:latin typeface="Cambria Math"/>
                          </a:rPr>
                        </m:ctrlPr>
                      </m:dPr>
                      <m:e>
                        <m:m>
                          <m:mPr>
                            <m:mcs>
                              <m:mc>
                                <m:mcPr>
                                  <m:count m:val="4"/>
                                  <m:mcJc m:val="center"/>
                                </m:mcPr>
                              </m:mc>
                            </m:mcs>
                            <m:ctrlPr>
                              <a:rPr lang="en-US" i="1">
                                <a:latin typeface="Cambria Math"/>
                              </a:rPr>
                            </m:ctrlPr>
                          </m:mPr>
                          <m:m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mr>
                          <m:mr>
                            <m:e>
                              <m:r>
                                <a:rPr lang="en-US" i="1">
                                  <a:latin typeface="Cambria Math"/>
                                </a:rPr>
                                <m:t>0</m:t>
                              </m:r>
                            </m:e>
                            <m:e>
                              <m:r>
                                <a:rPr lang="en-US" i="1">
                                  <a:latin typeface="Cambria Math"/>
                                </a:rPr>
                                <m:t>1</m:t>
                              </m:r>
                            </m:e>
                            <m:e>
                              <m:r>
                                <a:rPr lang="en-US" i="1">
                                  <a:latin typeface="Cambria Math"/>
                                </a:rPr>
                                <m:t>0</m:t>
                              </m:r>
                            </m:e>
                            <m:e>
                              <m:r>
                                <a:rPr lang="en-US" i="1">
                                  <a:latin typeface="Cambria Math"/>
                                </a:rPr>
                                <m:t>0</m:t>
                              </m:r>
                            </m:e>
                          </m:mr>
                          <m:mr>
                            <m:e>
                              <m:r>
                                <a:rPr lang="en-US" i="1">
                                  <a:latin typeface="Cambria Math"/>
                                </a:rPr>
                                <m:t>0</m:t>
                              </m:r>
                            </m:e>
                            <m:e>
                              <m:r>
                                <a:rPr lang="en-US" i="1">
                                  <a:latin typeface="Cambria Math"/>
                                </a:rPr>
                                <m:t>0</m:t>
                              </m:r>
                            </m:e>
                            <m:e>
                              <m:f>
                                <m:fPr>
                                  <m:ctrlPr>
                                    <a:rPr lang="en-US" i="1">
                                      <a:latin typeface="Cambria Math"/>
                                    </a:rPr>
                                  </m:ctrlPr>
                                </m:fPr>
                                <m:num>
                                  <m:r>
                                    <a:rPr lang="en-US" i="1">
                                      <a:latin typeface="Cambria Math"/>
                                    </a:rPr>
                                    <m:t>1</m:t>
                                  </m:r>
                                </m:num>
                                <m:den>
                                  <m:r>
                                    <a:rPr lang="en-US" i="1">
                                      <a:latin typeface="Cambria Math"/>
                                    </a:rPr>
                                    <m:t>𝑐</m:t>
                                  </m:r>
                                  <m:r>
                                    <a:rPr lang="en-US" i="1">
                                      <a:latin typeface="Cambria Math"/>
                                    </a:rPr>
                                    <m:t>+1</m:t>
                                  </m:r>
                                </m:den>
                              </m:f>
                            </m:e>
                            <m:e>
                              <m:f>
                                <m:fPr>
                                  <m:ctrlPr>
                                    <a:rPr lang="en-US" i="1">
                                      <a:latin typeface="Cambria Math"/>
                                    </a:rPr>
                                  </m:ctrlPr>
                                </m:fPr>
                                <m:num>
                                  <m:r>
                                    <a:rPr lang="en-US" i="1">
                                      <a:latin typeface="Cambria Math"/>
                                    </a:rPr>
                                    <m:t>−</m:t>
                                  </m:r>
                                  <m:r>
                                    <a:rPr lang="en-US" i="1">
                                      <a:latin typeface="Cambria Math"/>
                                    </a:rPr>
                                    <m:t>𝑐</m:t>
                                  </m:r>
                                </m:num>
                                <m:den>
                                  <m:r>
                                    <a:rPr lang="en-US" i="1">
                                      <a:latin typeface="Cambria Math"/>
                                    </a:rPr>
                                    <m:t>𝑐</m:t>
                                  </m:r>
                                  <m:r>
                                    <a:rPr lang="en-US" i="1">
                                      <a:latin typeface="Cambria Math"/>
                                    </a:rPr>
                                    <m:t>+1</m:t>
                                  </m:r>
                                </m:den>
                              </m:f>
                            </m:e>
                          </m:mr>
                          <m:mr>
                            <m:e>
                              <m:r>
                                <a:rPr lang="en-US" i="1">
                                  <a:latin typeface="Cambria Math"/>
                                </a:rPr>
                                <m:t>0</m:t>
                              </m:r>
                            </m:e>
                            <m:e>
                              <m:r>
                                <a:rPr lang="en-US" i="1">
                                  <a:latin typeface="Cambria Math"/>
                                </a:rPr>
                                <m:t>0</m:t>
                              </m:r>
                            </m:e>
                            <m:e>
                              <m:r>
                                <a:rPr lang="en-US" i="1">
                                  <a:latin typeface="Cambria Math"/>
                                </a:rPr>
                                <m:t>−1</m:t>
                              </m:r>
                            </m:e>
                            <m:e>
                              <m:r>
                                <a:rPr lang="en-US" i="1">
                                  <a:latin typeface="Cambria Math"/>
                                </a:rPr>
                                <m:t>0</m:t>
                              </m:r>
                            </m:e>
                          </m:mr>
                        </m:m>
                      </m:e>
                    </m:d>
                  </m:oMath>
                </a14:m>
                <a:endParaRPr lang="en-US" dirty="0" smtClean="0"/>
              </a:p>
              <a:p>
                <a:pPr lvl="1"/>
                <a:endParaRPr lang="en-US" dirty="0" smtClean="0"/>
              </a:p>
              <a:p>
                <a:pPr lvl="1"/>
                <a:r>
                  <a:rPr lang="en-US" dirty="0" smtClean="0"/>
                  <a:t>where c is the distance to the near plane in the world coordinate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Unhinging Transform</a:t>
            </a:r>
          </a:p>
        </p:txBody>
      </p:sp>
    </p:spTree>
    <p:extLst>
      <p:ext uri="{BB962C8B-B14F-4D97-AF65-F5344CB8AC3E}">
        <p14:creationId xmlns:p14="http://schemas.microsoft.com/office/powerpoint/2010/main" val="258128294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4358043"/>
                <a:ext cx="8229600" cy="1890356"/>
              </a:xfrm>
            </p:spPr>
            <p:txBody>
              <a:bodyPr/>
              <a:lstStyle/>
              <a:p>
                <a14:m>
                  <m:oMath xmlns:m="http://schemas.openxmlformats.org/officeDocument/2006/math">
                    <m:f>
                      <m:fPr>
                        <m:ctrlPr>
                          <a:rPr lang="en-US" b="0" i="1" smtClean="0">
                            <a:latin typeface="Cambria Math"/>
                          </a:rPr>
                        </m:ctrlPr>
                      </m:fPr>
                      <m:num>
                        <m:sSup>
                          <m:sSupPr>
                            <m:ctrlPr>
                              <a:rPr lang="en-US" b="0" i="1" smtClean="0">
                                <a:latin typeface="Cambria Math"/>
                              </a:rPr>
                            </m:ctrlPr>
                          </m:sSupPr>
                          <m:e>
                            <m:r>
                              <a:rPr lang="en-US" b="0" i="1" smtClean="0">
                                <a:latin typeface="Cambria Math"/>
                              </a:rPr>
                              <m:t>𝑦</m:t>
                            </m:r>
                          </m:e>
                          <m:sup>
                            <m:r>
                              <a:rPr lang="en-US" b="0" i="1" smtClean="0">
                                <a:latin typeface="Cambria Math"/>
                              </a:rPr>
                              <m:t>∗</m:t>
                            </m:r>
                          </m:sup>
                        </m:sSup>
                      </m:num>
                      <m:den>
                        <m:sSub>
                          <m:sSubPr>
                            <m:ctrlPr>
                              <a:rPr lang="en-US" b="0" i="1" smtClean="0">
                                <a:latin typeface="Cambria Math"/>
                              </a:rPr>
                            </m:ctrlPr>
                          </m:sSubPr>
                          <m:e>
                            <m:r>
                              <a:rPr lang="en-US" b="0" i="1" smtClean="0">
                                <a:latin typeface="Cambria Math"/>
                              </a:rPr>
                              <m:t>𝑃</m:t>
                            </m:r>
                          </m:e>
                          <m:sub>
                            <m:r>
                              <a:rPr lang="en-US" b="0" i="1" smtClean="0">
                                <a:latin typeface="Cambria Math"/>
                              </a:rPr>
                              <m:t>𝑦</m:t>
                            </m:r>
                          </m:sub>
                        </m:sSub>
                      </m:den>
                    </m:f>
                    <m:r>
                      <a:rPr lang="en-US" b="0" i="1" smtClean="0">
                        <a:latin typeface="Cambria Math"/>
                      </a:rPr>
                      <m:t>=</m:t>
                    </m:r>
                    <m:f>
                      <m:fPr>
                        <m:ctrlPr>
                          <a:rPr lang="en-US" b="0" i="1" smtClean="0">
                            <a:latin typeface="Cambria Math"/>
                          </a:rPr>
                        </m:ctrlPr>
                      </m:fPr>
                      <m:num>
                        <m:r>
                          <a:rPr lang="en-US" b="0" i="1" smtClean="0">
                            <a:latin typeface="Cambria Math"/>
                          </a:rPr>
                          <m:t>𝑁</m:t>
                        </m:r>
                      </m:num>
                      <m:den>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den>
                    </m:f>
                  </m:oMath>
                </a14:m>
                <a:r>
                  <a:rPr lang="en-US" dirty="0" smtClean="0"/>
                  <a:t>, or </a:t>
                </a:r>
                <a14:m>
                  <m:oMath xmlns:m="http://schemas.openxmlformats.org/officeDocument/2006/math">
                    <m:sSup>
                      <m:sSupPr>
                        <m:ctrlPr>
                          <a:rPr lang="en-US" b="0" i="1" smtClean="0">
                            <a:latin typeface="Cambria Math"/>
                          </a:rPr>
                        </m:ctrlPr>
                      </m:sSupPr>
                      <m:e>
                        <m:r>
                          <a:rPr lang="en-US" b="0" i="1" smtClean="0">
                            <a:latin typeface="Cambria Math"/>
                          </a:rPr>
                          <m:t>𝑦</m:t>
                        </m:r>
                      </m:e>
                      <m:sup>
                        <m:r>
                          <a:rPr lang="en-US" b="0" i="1" smtClean="0">
                            <a:latin typeface="Cambria Math"/>
                          </a:rPr>
                          <m:t>∗</m:t>
                        </m:r>
                      </m:sup>
                    </m:sSup>
                    <m:r>
                      <a:rPr lang="en-US" b="0" i="1" smtClean="0">
                        <a:latin typeface="Cambria Math"/>
                      </a:rPr>
                      <m:t>=</m:t>
                    </m:r>
                    <m:f>
                      <m:fPr>
                        <m:ctrlPr>
                          <a:rPr lang="en-US" b="0" i="1" smtClean="0">
                            <a:latin typeface="Cambria Math"/>
                          </a:rPr>
                        </m:ctrlPr>
                      </m:fPr>
                      <m:num>
                        <m:r>
                          <a:rPr lang="en-US" b="0" i="1" smtClean="0">
                            <a:latin typeface="Cambria Math"/>
                          </a:rPr>
                          <m:t>𝑁</m:t>
                        </m:r>
                        <m:sSub>
                          <m:sSubPr>
                            <m:ctrlPr>
                              <a:rPr lang="en-US" b="0" i="1" smtClean="0">
                                <a:latin typeface="Cambria Math"/>
                              </a:rPr>
                            </m:ctrlPr>
                          </m:sSubPr>
                          <m:e>
                            <m:r>
                              <a:rPr lang="en-US" b="0" i="1" smtClean="0">
                                <a:latin typeface="Cambria Math"/>
                              </a:rPr>
                              <m:t>𝑃</m:t>
                            </m:r>
                          </m:e>
                          <m:sub>
                            <m:r>
                              <a:rPr lang="en-US" b="0" i="1" smtClean="0">
                                <a:latin typeface="Cambria Math"/>
                              </a:rPr>
                              <m:t>𝑦</m:t>
                            </m:r>
                          </m:sub>
                        </m:sSub>
                      </m:num>
                      <m:den>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den>
                    </m:f>
                  </m:oMath>
                </a14:m>
                <a:r>
                  <a:rPr lang="en-US" dirty="0" smtClean="0"/>
                  <a:t>, repeat the same for x</a:t>
                </a:r>
              </a:p>
              <a:p>
                <a14:m>
                  <m:oMath xmlns:m="http://schemas.openxmlformats.org/officeDocument/2006/math">
                    <m:d>
                      <m:dPr>
                        <m:ctrlPr>
                          <a:rPr lang="en-US" b="0" i="1" smtClean="0">
                            <a:latin typeface="Cambria Math"/>
                          </a:rPr>
                        </m:ctrlPr>
                      </m:dPr>
                      <m:e>
                        <m:sSup>
                          <m:sSupPr>
                            <m:ctrlPr>
                              <a:rPr lang="en-US" b="0" i="1" smtClean="0">
                                <a:latin typeface="Cambria Math"/>
                              </a:rPr>
                            </m:ctrlPr>
                          </m:sSupPr>
                          <m:e>
                            <m:r>
                              <a:rPr lang="en-US" b="0" i="1" smtClean="0">
                                <a:latin typeface="Cambria Math"/>
                              </a:rPr>
                              <m:t>𝑥</m:t>
                            </m:r>
                          </m:e>
                          <m:sup>
                            <m:r>
                              <a:rPr lang="en-US" b="0" i="1" smtClean="0">
                                <a:latin typeface="Cambria Math"/>
                              </a:rPr>
                              <m:t>∗</m:t>
                            </m:r>
                          </m:sup>
                        </m:sSup>
                        <m:r>
                          <a:rPr lang="en-US" b="0" i="1" smtClean="0">
                            <a:latin typeface="Cambria Math"/>
                          </a:rPr>
                          <m:t>, </m:t>
                        </m:r>
                        <m:sSup>
                          <m:sSupPr>
                            <m:ctrlPr>
                              <a:rPr lang="en-US" b="0" i="1" smtClean="0">
                                <a:latin typeface="Cambria Math"/>
                              </a:rPr>
                            </m:ctrlPr>
                          </m:sSupPr>
                          <m:e>
                            <m:r>
                              <a:rPr lang="en-US" b="0" i="1" smtClean="0">
                                <a:latin typeface="Cambria Math"/>
                              </a:rPr>
                              <m:t>𝑦</m:t>
                            </m:r>
                          </m:e>
                          <m:sup>
                            <m:r>
                              <a:rPr lang="en-US" b="0" i="1" smtClean="0">
                                <a:latin typeface="Cambria Math"/>
                              </a:rPr>
                              <m:t>∗</m:t>
                            </m:r>
                          </m:sup>
                        </m:sSup>
                      </m:e>
                    </m:d>
                    <m:r>
                      <a:rPr lang="en-US" b="0" i="1" smtClean="0">
                        <a:latin typeface="Cambria Math"/>
                      </a:rPr>
                      <m:t>=(</m:t>
                    </m:r>
                    <m:f>
                      <m:fPr>
                        <m:ctrlPr>
                          <a:rPr lang="en-US" b="0" i="1" smtClean="0">
                            <a:latin typeface="Cambria Math"/>
                          </a:rPr>
                        </m:ctrlPr>
                      </m:fPr>
                      <m:num>
                        <m:r>
                          <a:rPr lang="en-US" b="0" i="1" smtClean="0">
                            <a:latin typeface="Cambria Math"/>
                          </a:rPr>
                          <m:t>𝑁</m:t>
                        </m:r>
                        <m:sSub>
                          <m:sSubPr>
                            <m:ctrlPr>
                              <a:rPr lang="en-US" b="0" i="1" smtClean="0">
                                <a:latin typeface="Cambria Math"/>
                              </a:rPr>
                            </m:ctrlPr>
                          </m:sSubPr>
                          <m:e>
                            <m:r>
                              <a:rPr lang="en-US" b="0" i="1" smtClean="0">
                                <a:latin typeface="Cambria Math"/>
                              </a:rPr>
                              <m:t>𝑃</m:t>
                            </m:r>
                          </m:e>
                          <m:sub>
                            <m:r>
                              <a:rPr lang="en-US" b="0" i="1" smtClean="0">
                                <a:latin typeface="Cambria Math"/>
                              </a:rPr>
                              <m:t>𝑥</m:t>
                            </m:r>
                          </m:sub>
                        </m:sSub>
                      </m:num>
                      <m:den>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den>
                    </m:f>
                    <m:r>
                      <a:rPr lang="en-US" b="0" i="1" smtClean="0">
                        <a:latin typeface="Cambria Math"/>
                      </a:rPr>
                      <m:t>,</m:t>
                    </m:r>
                    <m:f>
                      <m:fPr>
                        <m:ctrlPr>
                          <a:rPr lang="en-US" b="0" i="1" smtClean="0">
                            <a:latin typeface="Cambria Math"/>
                          </a:rPr>
                        </m:ctrlPr>
                      </m:fPr>
                      <m:num>
                        <m:r>
                          <a:rPr lang="en-US" b="0" i="1" smtClean="0">
                            <a:latin typeface="Cambria Math"/>
                          </a:rPr>
                          <m:t>𝑁</m:t>
                        </m:r>
                        <m:sSub>
                          <m:sSubPr>
                            <m:ctrlPr>
                              <a:rPr lang="en-US" b="0" i="1" smtClean="0">
                                <a:latin typeface="Cambria Math"/>
                              </a:rPr>
                            </m:ctrlPr>
                          </m:sSubPr>
                          <m:e>
                            <m:r>
                              <a:rPr lang="en-US" b="0" i="1" smtClean="0">
                                <a:latin typeface="Cambria Math"/>
                              </a:rPr>
                              <m:t>𝑃</m:t>
                            </m:r>
                          </m:e>
                          <m:sub>
                            <m:r>
                              <a:rPr lang="en-US" b="0" i="1" smtClean="0">
                                <a:latin typeface="Cambria Math"/>
                              </a:rPr>
                              <m:t>𝑦</m:t>
                            </m:r>
                          </m:sub>
                        </m:sSub>
                      </m:num>
                      <m:den>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den>
                    </m:f>
                    <m:r>
                      <a:rPr lang="en-US" b="0" i="1" smtClean="0">
                        <a:latin typeface="Cambria Math"/>
                      </a:rPr>
                      <m:t>)</m:t>
                    </m:r>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4358043"/>
                <a:ext cx="8229600" cy="1890356"/>
              </a:xfrm>
              <a:blipFill rotWithShape="1">
                <a:blip r:embed="rId2"/>
                <a:stretch>
                  <a:fillRect/>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Perspective Projection of a Point</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228725"/>
            <a:ext cx="34099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67218"/>
            <a:ext cx="447675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61357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85000" lnSpcReduction="20000"/>
              </a:bodyPr>
              <a:lstStyle/>
              <a:p>
                <a:r>
                  <a:rPr lang="en-US" dirty="0" smtClean="0"/>
                  <a:t>The Z value can be computed with:</a:t>
                </a:r>
              </a:p>
              <a:p>
                <a:pPr lvl="1"/>
                <a14:m>
                  <m:oMath xmlns:m="http://schemas.openxmlformats.org/officeDocument/2006/math">
                    <m:r>
                      <a:rPr lang="en-US" b="0" i="1" smtClean="0">
                        <a:latin typeface="Cambria Math"/>
                      </a:rPr>
                      <m:t>𝑑</m:t>
                    </m:r>
                    <m:r>
                      <a:rPr lang="en-US" b="0" i="1" smtClean="0">
                        <a:latin typeface="Cambria Math"/>
                      </a:rPr>
                      <m:t>=</m:t>
                    </m:r>
                    <m:rad>
                      <m:radPr>
                        <m:degHide m:val="on"/>
                        <m:ctrlPr>
                          <a:rPr lang="en-US" b="0" i="1" smtClean="0">
                            <a:latin typeface="Cambria Math"/>
                          </a:rPr>
                        </m:ctrlPr>
                      </m:radPr>
                      <m:deg/>
                      <m:e>
                        <m:d>
                          <m:dPr>
                            <m:ctrlPr>
                              <a:rPr lang="en-US" b="0" i="1" smtClean="0">
                                <a:latin typeface="Cambria Math"/>
                              </a:rPr>
                            </m:ctrlPr>
                          </m:dPr>
                          <m:e>
                            <m:sSubSup>
                              <m:sSubSupPr>
                                <m:ctrlPr>
                                  <a:rPr lang="en-US" b="0" i="1" smtClean="0">
                                    <a:latin typeface="Cambria Math"/>
                                  </a:rPr>
                                </m:ctrlPr>
                              </m:sSubSupPr>
                              <m:e>
                                <m:r>
                                  <a:rPr lang="en-US" b="0" i="1" smtClean="0">
                                    <a:latin typeface="Cambria Math"/>
                                  </a:rPr>
                                  <m:t>𝑃</m:t>
                                </m:r>
                              </m:e>
                              <m:sub>
                                <m:r>
                                  <a:rPr lang="en-US" b="0" i="1" smtClean="0">
                                    <a:latin typeface="Cambria Math"/>
                                  </a:rPr>
                                  <m:t>𝑥</m:t>
                                </m:r>
                              </m:sub>
                              <m:sup>
                                <m:r>
                                  <a:rPr lang="en-US" b="0" i="1" smtClean="0">
                                    <a:latin typeface="Cambria Math"/>
                                  </a:rPr>
                                  <m:t>2</m:t>
                                </m:r>
                              </m:sup>
                            </m:sSubSup>
                          </m:e>
                        </m:d>
                        <m:r>
                          <a:rPr lang="en-US" b="0" i="1" smtClean="0">
                            <a:latin typeface="Cambria Math"/>
                          </a:rPr>
                          <m:t>+</m:t>
                        </m:r>
                        <m:d>
                          <m:dPr>
                            <m:ctrlPr>
                              <a:rPr lang="en-US" b="0" i="1" smtClean="0">
                                <a:latin typeface="Cambria Math"/>
                              </a:rPr>
                            </m:ctrlPr>
                          </m:dPr>
                          <m:e>
                            <m:sSubSup>
                              <m:sSubSupPr>
                                <m:ctrlPr>
                                  <a:rPr lang="en-US" b="0" i="1" smtClean="0">
                                    <a:latin typeface="Cambria Math"/>
                                  </a:rPr>
                                </m:ctrlPr>
                              </m:sSubSupPr>
                              <m:e>
                                <m:r>
                                  <a:rPr lang="en-US" b="0" i="1" smtClean="0">
                                    <a:latin typeface="Cambria Math"/>
                                  </a:rPr>
                                  <m:t>𝑃</m:t>
                                </m:r>
                              </m:e>
                              <m:sub>
                                <m:r>
                                  <a:rPr lang="en-US" b="0" i="1" smtClean="0">
                                    <a:latin typeface="Cambria Math"/>
                                  </a:rPr>
                                  <m:t>𝑦</m:t>
                                </m:r>
                              </m:sub>
                              <m:sup>
                                <m:r>
                                  <a:rPr lang="en-US" b="0" i="1" smtClean="0">
                                    <a:latin typeface="Cambria Math"/>
                                  </a:rPr>
                                  <m:t>2</m:t>
                                </m:r>
                              </m:sup>
                            </m:sSubSup>
                          </m:e>
                        </m:d>
                        <m:r>
                          <a:rPr lang="en-US" b="0" i="1" smtClean="0">
                            <a:latin typeface="Cambria Math"/>
                          </a:rPr>
                          <m:t>+(</m:t>
                        </m:r>
                        <m:sSubSup>
                          <m:sSubSupPr>
                            <m:ctrlPr>
                              <a:rPr lang="en-US" b="0" i="1" smtClean="0">
                                <a:latin typeface="Cambria Math"/>
                              </a:rPr>
                            </m:ctrlPr>
                          </m:sSubSupPr>
                          <m:e>
                            <m:r>
                              <a:rPr lang="en-US" b="0" i="1" smtClean="0">
                                <a:latin typeface="Cambria Math"/>
                              </a:rPr>
                              <m:t>𝑃</m:t>
                            </m:r>
                          </m:e>
                          <m:sub>
                            <m:r>
                              <a:rPr lang="en-US" b="0" i="1" smtClean="0">
                                <a:latin typeface="Cambria Math"/>
                              </a:rPr>
                              <m:t>𝑧</m:t>
                            </m:r>
                          </m:sub>
                          <m:sup>
                            <m:r>
                              <a:rPr lang="en-US" b="0" i="1" smtClean="0">
                                <a:latin typeface="Cambria Math"/>
                              </a:rPr>
                              <m:t>2</m:t>
                            </m:r>
                          </m:sup>
                        </m:sSubSup>
                        <m:r>
                          <a:rPr lang="en-US" b="0" i="1" smtClean="0">
                            <a:latin typeface="Cambria Math"/>
                          </a:rPr>
                          <m:t>)</m:t>
                        </m:r>
                      </m:e>
                    </m:rad>
                  </m:oMath>
                </a14:m>
                <a:endParaRPr lang="en-US" dirty="0" smtClean="0"/>
              </a:p>
              <a:p>
                <a:pPr lvl="4"/>
                <a:endParaRPr lang="en-US" dirty="0" smtClean="0"/>
              </a:p>
              <a:p>
                <a:r>
                  <a:rPr lang="en-US" dirty="0" smtClean="0"/>
                  <a:t>But this is expensive to compute for each point.  Since we don’t need exact depth (things are just going to be projected onto 2D anyway), we just need </a:t>
                </a:r>
                <a:r>
                  <a:rPr lang="en-US" b="1" i="1" dirty="0" smtClean="0"/>
                  <a:t>relative depth </a:t>
                </a:r>
                <a:r>
                  <a:rPr lang="en-US" dirty="0" smtClean="0"/>
                  <a:t>(to know which object is in front).  So we approximate the depth using a pseudo depth:</a:t>
                </a:r>
              </a:p>
              <a:p>
                <a:pPr lvl="7"/>
                <a:endParaRPr lang="en-US" dirty="0" smtClean="0"/>
              </a:p>
              <a:p>
                <a:pPr lvl="1"/>
                <a14:m>
                  <m:oMath xmlns:m="http://schemas.openxmlformats.org/officeDocument/2006/math">
                    <m:d>
                      <m:dPr>
                        <m:ctrlPr>
                          <a:rPr lang="en-US" sz="3500" i="1">
                            <a:latin typeface="Cambria Math"/>
                          </a:rPr>
                        </m:ctrlPr>
                      </m:dPr>
                      <m:e>
                        <m:sSup>
                          <m:sSupPr>
                            <m:ctrlPr>
                              <a:rPr lang="en-US" sz="3500" i="1">
                                <a:latin typeface="Cambria Math"/>
                              </a:rPr>
                            </m:ctrlPr>
                          </m:sSupPr>
                          <m:e>
                            <m:r>
                              <a:rPr lang="en-US" sz="3500" i="1">
                                <a:latin typeface="Cambria Math"/>
                              </a:rPr>
                              <m:t>𝑥</m:t>
                            </m:r>
                          </m:e>
                          <m:sup>
                            <m:r>
                              <a:rPr lang="en-US" sz="3500" i="1">
                                <a:latin typeface="Cambria Math"/>
                              </a:rPr>
                              <m:t>∗</m:t>
                            </m:r>
                          </m:sup>
                        </m:sSup>
                        <m:r>
                          <a:rPr lang="en-US" sz="3500" i="1">
                            <a:latin typeface="Cambria Math"/>
                          </a:rPr>
                          <m:t>, </m:t>
                        </m:r>
                        <m:sSup>
                          <m:sSupPr>
                            <m:ctrlPr>
                              <a:rPr lang="en-US" sz="3500" i="1">
                                <a:latin typeface="Cambria Math"/>
                              </a:rPr>
                            </m:ctrlPr>
                          </m:sSupPr>
                          <m:e>
                            <m:r>
                              <a:rPr lang="en-US" sz="3500" i="1">
                                <a:latin typeface="Cambria Math"/>
                              </a:rPr>
                              <m:t>𝑦</m:t>
                            </m:r>
                          </m:e>
                          <m:sup>
                            <m:r>
                              <a:rPr lang="en-US" sz="3500" i="1">
                                <a:latin typeface="Cambria Math"/>
                              </a:rPr>
                              <m:t>∗</m:t>
                            </m:r>
                          </m:sup>
                        </m:sSup>
                        <m:r>
                          <a:rPr lang="en-US" sz="3500" b="0" i="1" smtClean="0">
                            <a:latin typeface="Cambria Math"/>
                          </a:rPr>
                          <m:t>, </m:t>
                        </m:r>
                        <m:sSup>
                          <m:sSupPr>
                            <m:ctrlPr>
                              <a:rPr lang="en-US" sz="3500" b="0" i="1" smtClean="0">
                                <a:latin typeface="Cambria Math"/>
                              </a:rPr>
                            </m:ctrlPr>
                          </m:sSupPr>
                          <m:e>
                            <m:r>
                              <a:rPr lang="en-US" sz="3500" b="0" i="1" smtClean="0">
                                <a:latin typeface="Cambria Math"/>
                              </a:rPr>
                              <m:t>𝑧</m:t>
                            </m:r>
                          </m:e>
                          <m:sup>
                            <m:r>
                              <a:rPr lang="en-US" sz="3500" b="0" i="1" smtClean="0">
                                <a:latin typeface="Cambria Math"/>
                              </a:rPr>
                              <m:t>∗</m:t>
                            </m:r>
                          </m:sup>
                        </m:sSup>
                      </m:e>
                    </m:d>
                    <m:r>
                      <a:rPr lang="en-US" sz="3500" i="1">
                        <a:latin typeface="Cambria Math"/>
                      </a:rPr>
                      <m:t>=(</m:t>
                    </m:r>
                    <m:f>
                      <m:fPr>
                        <m:ctrlPr>
                          <a:rPr lang="en-US" sz="3500" i="1">
                            <a:latin typeface="Cambria Math"/>
                          </a:rPr>
                        </m:ctrlPr>
                      </m:fPr>
                      <m:num>
                        <m:r>
                          <a:rPr lang="en-US" sz="3500" i="1">
                            <a:latin typeface="Cambria Math"/>
                          </a:rPr>
                          <m:t>𝑁</m:t>
                        </m:r>
                        <m:sSub>
                          <m:sSubPr>
                            <m:ctrlPr>
                              <a:rPr lang="en-US" sz="3500" i="1">
                                <a:latin typeface="Cambria Math"/>
                              </a:rPr>
                            </m:ctrlPr>
                          </m:sSubPr>
                          <m:e>
                            <m:r>
                              <a:rPr lang="en-US" sz="3500" i="1">
                                <a:latin typeface="Cambria Math"/>
                              </a:rPr>
                              <m:t>𝑃</m:t>
                            </m:r>
                          </m:e>
                          <m:sub>
                            <m:r>
                              <a:rPr lang="en-US" sz="3500" i="1">
                                <a:latin typeface="Cambria Math"/>
                              </a:rPr>
                              <m:t>𝑥</m:t>
                            </m:r>
                          </m:sub>
                        </m:sSub>
                      </m:num>
                      <m:den>
                        <m:r>
                          <a:rPr lang="en-US" sz="3500" i="1">
                            <a:latin typeface="Cambria Math"/>
                          </a:rPr>
                          <m:t>−</m:t>
                        </m:r>
                        <m:sSub>
                          <m:sSubPr>
                            <m:ctrlPr>
                              <a:rPr lang="en-US" sz="3500" i="1">
                                <a:latin typeface="Cambria Math"/>
                              </a:rPr>
                            </m:ctrlPr>
                          </m:sSubPr>
                          <m:e>
                            <m:r>
                              <a:rPr lang="en-US" sz="3500" i="1">
                                <a:latin typeface="Cambria Math"/>
                              </a:rPr>
                              <m:t>𝑃</m:t>
                            </m:r>
                          </m:e>
                          <m:sub>
                            <m:r>
                              <a:rPr lang="en-US" sz="3500" i="1">
                                <a:latin typeface="Cambria Math"/>
                              </a:rPr>
                              <m:t>𝑧</m:t>
                            </m:r>
                          </m:sub>
                        </m:sSub>
                      </m:den>
                    </m:f>
                    <m:r>
                      <a:rPr lang="en-US" sz="3500" i="1">
                        <a:latin typeface="Cambria Math"/>
                      </a:rPr>
                      <m:t>,</m:t>
                    </m:r>
                    <m:f>
                      <m:fPr>
                        <m:ctrlPr>
                          <a:rPr lang="en-US" sz="3500" i="1">
                            <a:latin typeface="Cambria Math"/>
                          </a:rPr>
                        </m:ctrlPr>
                      </m:fPr>
                      <m:num>
                        <m:r>
                          <a:rPr lang="en-US" sz="3500" i="1">
                            <a:latin typeface="Cambria Math"/>
                          </a:rPr>
                          <m:t>𝑁</m:t>
                        </m:r>
                        <m:sSub>
                          <m:sSubPr>
                            <m:ctrlPr>
                              <a:rPr lang="en-US" sz="3500" i="1">
                                <a:latin typeface="Cambria Math"/>
                              </a:rPr>
                            </m:ctrlPr>
                          </m:sSubPr>
                          <m:e>
                            <m:r>
                              <a:rPr lang="en-US" sz="3500" i="1">
                                <a:latin typeface="Cambria Math"/>
                              </a:rPr>
                              <m:t>𝑃</m:t>
                            </m:r>
                          </m:e>
                          <m:sub>
                            <m:r>
                              <a:rPr lang="en-US" sz="3500" i="1">
                                <a:latin typeface="Cambria Math"/>
                              </a:rPr>
                              <m:t>𝑦</m:t>
                            </m:r>
                          </m:sub>
                        </m:sSub>
                      </m:num>
                      <m:den>
                        <m:r>
                          <a:rPr lang="en-US" sz="3500" i="1">
                            <a:latin typeface="Cambria Math"/>
                          </a:rPr>
                          <m:t>−</m:t>
                        </m:r>
                        <m:sSub>
                          <m:sSubPr>
                            <m:ctrlPr>
                              <a:rPr lang="en-US" sz="3500" i="1">
                                <a:latin typeface="Cambria Math"/>
                              </a:rPr>
                            </m:ctrlPr>
                          </m:sSubPr>
                          <m:e>
                            <m:r>
                              <a:rPr lang="en-US" sz="3500" i="1">
                                <a:latin typeface="Cambria Math"/>
                              </a:rPr>
                              <m:t>𝑃</m:t>
                            </m:r>
                          </m:e>
                          <m:sub>
                            <m:r>
                              <a:rPr lang="en-US" sz="3500" i="1">
                                <a:latin typeface="Cambria Math"/>
                              </a:rPr>
                              <m:t>𝑧</m:t>
                            </m:r>
                          </m:sub>
                        </m:sSub>
                      </m:den>
                    </m:f>
                    <m:r>
                      <a:rPr lang="en-US" sz="3500" b="0" i="1" smtClean="0">
                        <a:latin typeface="Cambria Math"/>
                      </a:rPr>
                      <m:t>,</m:t>
                    </m:r>
                    <m:f>
                      <m:fPr>
                        <m:ctrlPr>
                          <a:rPr lang="en-US" sz="3500" b="0" i="1" smtClean="0">
                            <a:latin typeface="Cambria Math"/>
                          </a:rPr>
                        </m:ctrlPr>
                      </m:fPr>
                      <m:num>
                        <m:r>
                          <a:rPr lang="en-US" sz="3500" b="0" i="1" smtClean="0">
                            <a:latin typeface="Cambria Math"/>
                          </a:rPr>
                          <m:t>𝑎</m:t>
                        </m:r>
                        <m:sSub>
                          <m:sSubPr>
                            <m:ctrlPr>
                              <a:rPr lang="en-US" sz="3500" b="0" i="1" smtClean="0">
                                <a:latin typeface="Cambria Math"/>
                              </a:rPr>
                            </m:ctrlPr>
                          </m:sSubPr>
                          <m:e>
                            <m:r>
                              <a:rPr lang="en-US" sz="3500" b="0" i="1" smtClean="0">
                                <a:latin typeface="Cambria Math"/>
                              </a:rPr>
                              <m:t>𝑃</m:t>
                            </m:r>
                          </m:e>
                          <m:sub>
                            <m:r>
                              <a:rPr lang="en-US" sz="3500" b="0" i="1" smtClean="0">
                                <a:latin typeface="Cambria Math"/>
                              </a:rPr>
                              <m:t>𝑧</m:t>
                            </m:r>
                          </m:sub>
                        </m:sSub>
                        <m:r>
                          <a:rPr lang="en-US" sz="3500" b="0" i="1" smtClean="0">
                            <a:latin typeface="Cambria Math"/>
                          </a:rPr>
                          <m:t>+</m:t>
                        </m:r>
                        <m:r>
                          <a:rPr lang="en-US" sz="3500" b="0" i="1" smtClean="0">
                            <a:latin typeface="Cambria Math"/>
                          </a:rPr>
                          <m:t>𝑏</m:t>
                        </m:r>
                      </m:num>
                      <m:den>
                        <m:r>
                          <a:rPr lang="en-US" sz="3500" b="0" i="1" smtClean="0">
                            <a:latin typeface="Cambria Math"/>
                          </a:rPr>
                          <m:t>−</m:t>
                        </m:r>
                        <m:sSub>
                          <m:sSubPr>
                            <m:ctrlPr>
                              <a:rPr lang="en-US" sz="3500" b="0" i="1" smtClean="0">
                                <a:latin typeface="Cambria Math"/>
                              </a:rPr>
                            </m:ctrlPr>
                          </m:sSubPr>
                          <m:e>
                            <m:r>
                              <a:rPr lang="en-US" sz="3500" b="0" i="1" smtClean="0">
                                <a:latin typeface="Cambria Math"/>
                              </a:rPr>
                              <m:t>𝑃</m:t>
                            </m:r>
                          </m:e>
                          <m:sub>
                            <m:r>
                              <a:rPr lang="en-US" sz="3500" b="0" i="1" smtClean="0">
                                <a:latin typeface="Cambria Math"/>
                              </a:rPr>
                              <m:t>𝑧</m:t>
                            </m:r>
                          </m:sub>
                        </m:sSub>
                      </m:den>
                    </m:f>
                    <m:r>
                      <a:rPr lang="en-US" sz="3500" i="1">
                        <a:latin typeface="Cambria Math"/>
                      </a:rPr>
                      <m:t>)</m:t>
                    </m:r>
                  </m:oMath>
                </a14:m>
                <a:endParaRPr lang="en-US" sz="3500" dirty="0" smtClean="0"/>
              </a:p>
              <a:p>
                <a:pPr lvl="7"/>
                <a:endParaRPr lang="en-US" sz="1600" dirty="0" smtClean="0"/>
              </a:p>
              <a:p>
                <a:r>
                  <a:rPr lang="en-US" dirty="0" smtClean="0"/>
                  <a:t>We then need to choose a and b correctly such that </a:t>
                </a:r>
                <a14:m>
                  <m:oMath xmlns:m="http://schemas.openxmlformats.org/officeDocument/2006/math">
                    <m:sSup>
                      <m:sSupPr>
                        <m:ctrlPr>
                          <a:rPr lang="en-US" b="0" i="1" smtClean="0">
                            <a:latin typeface="Cambria Math"/>
                          </a:rPr>
                        </m:ctrlPr>
                      </m:sSupPr>
                      <m:e>
                        <m:r>
                          <a:rPr lang="en-US" b="0" i="1" smtClean="0">
                            <a:latin typeface="Cambria Math"/>
                          </a:rPr>
                          <m:t>𝑧</m:t>
                        </m:r>
                      </m:e>
                      <m:sup>
                        <m:r>
                          <a:rPr lang="en-US" b="0" i="1" smtClean="0">
                            <a:latin typeface="Cambria Math"/>
                          </a:rPr>
                          <m:t>∗</m:t>
                        </m:r>
                      </m:sup>
                    </m:sSup>
                  </m:oMath>
                </a14:m>
                <a:r>
                  <a:rPr lang="en-US" dirty="0" smtClean="0"/>
                  <a:t> would range from [-1, 1]</a:t>
                </a:r>
              </a:p>
              <a:p>
                <a:endParaRPr lang="en-US" sz="2400" dirty="0"/>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444" t="-2541" r="-1852"/>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Approximating Z</a:t>
            </a:r>
            <a:endParaRPr lang="en-US" dirty="0"/>
          </a:p>
        </p:txBody>
      </p:sp>
    </p:spTree>
    <p:extLst>
      <p:ext uri="{BB962C8B-B14F-4D97-AF65-F5344CB8AC3E}">
        <p14:creationId xmlns:p14="http://schemas.microsoft.com/office/powerpoint/2010/main" val="42198364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Roger\Downloads\picth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399" y="1066800"/>
            <a:ext cx="2684813" cy="19200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5486400" cy="1676400"/>
              </a:xfrm>
            </p:spPr>
            <p:txBody>
              <a:bodyPr/>
              <a:lstStyle/>
              <a:p>
                <a:r>
                  <a:rPr lang="en-US" dirty="0" smtClean="0"/>
                  <a:t>A 3D point </a:t>
                </a:r>
                <a14:m>
                  <m:oMath xmlns:m="http://schemas.openxmlformats.org/officeDocument/2006/math">
                    <m:r>
                      <a:rPr lang="en-US" i="1" dirty="0" smtClean="0">
                        <a:latin typeface="Cambria Math"/>
                      </a:rPr>
                      <m:t>(</m:t>
                    </m:r>
                    <m:r>
                      <a:rPr lang="en-US" i="1" dirty="0" smtClean="0">
                        <a:latin typeface="Cambria Math"/>
                      </a:rPr>
                      <m:t>𝑥</m:t>
                    </m:r>
                    <m:r>
                      <a:rPr lang="en-US" i="1" dirty="0" smtClean="0">
                        <a:latin typeface="Cambria Math"/>
                      </a:rPr>
                      <m:t>, </m:t>
                    </m:r>
                    <m:r>
                      <a:rPr lang="en-US" i="1" dirty="0" smtClean="0">
                        <a:latin typeface="Cambria Math"/>
                      </a:rPr>
                      <m:t>𝑦</m:t>
                    </m:r>
                    <m:r>
                      <a:rPr lang="en-US" i="1" dirty="0" smtClean="0">
                        <a:latin typeface="Cambria Math"/>
                      </a:rPr>
                      <m:t>, </m:t>
                    </m:r>
                    <m:r>
                      <a:rPr lang="en-US" i="1" dirty="0" smtClean="0">
                        <a:latin typeface="Cambria Math"/>
                      </a:rPr>
                      <m:t>𝑧</m:t>
                    </m:r>
                    <m:r>
                      <a:rPr lang="en-US" i="1" dirty="0" smtClean="0">
                        <a:latin typeface="Cambria Math"/>
                      </a:rPr>
                      <m:t>) </m:t>
                    </m:r>
                  </m:oMath>
                </a14:m>
                <a:r>
                  <a:rPr lang="en-US" dirty="0" smtClean="0"/>
                  <a:t>becomes </a:t>
                </a:r>
                <a14:m>
                  <m:oMath xmlns:m="http://schemas.openxmlformats.org/officeDocument/2006/math">
                    <m:r>
                      <a:rPr lang="en-US" i="1" dirty="0" smtClean="0">
                        <a:latin typeface="Cambria Math"/>
                      </a:rPr>
                      <m:t>(</m:t>
                    </m:r>
                    <m:r>
                      <a:rPr lang="en-US" i="1" dirty="0" smtClean="0">
                        <a:latin typeface="Cambria Math"/>
                      </a:rPr>
                      <m:t>𝑥</m:t>
                    </m:r>
                    <m:r>
                      <a:rPr lang="en-US" i="1" dirty="0" smtClean="0">
                        <a:latin typeface="Cambria Math"/>
                      </a:rPr>
                      <m:t>, </m:t>
                    </m:r>
                    <m:r>
                      <a:rPr lang="en-US" i="1" dirty="0" smtClean="0">
                        <a:latin typeface="Cambria Math"/>
                      </a:rPr>
                      <m:t>𝑦</m:t>
                    </m:r>
                    <m:r>
                      <a:rPr lang="en-US" i="1" dirty="0" smtClean="0">
                        <a:latin typeface="Cambria Math"/>
                      </a:rPr>
                      <m:t>, </m:t>
                    </m:r>
                    <m:r>
                      <a:rPr lang="en-US" i="1" dirty="0" smtClean="0">
                        <a:latin typeface="Cambria Math"/>
                      </a:rPr>
                      <m:t>𝑧</m:t>
                    </m:r>
                    <m:r>
                      <a:rPr lang="en-US" i="1" dirty="0" smtClean="0">
                        <a:latin typeface="Cambria Math"/>
                      </a:rPr>
                      <m:t>, </m:t>
                    </m:r>
                    <m:r>
                      <a:rPr lang="en-US" i="1" dirty="0" smtClean="0">
                        <a:latin typeface="Cambria Math"/>
                      </a:rPr>
                      <m:t>𝑤</m:t>
                    </m:r>
                    <m:r>
                      <a:rPr lang="en-US" i="1" dirty="0" smtClean="0">
                        <a:latin typeface="Cambria Math"/>
                      </a:rPr>
                      <m:t>)</m:t>
                    </m:r>
                  </m:oMath>
                </a14:m>
                <a:r>
                  <a:rPr lang="en-US" dirty="0" smtClean="0"/>
                  <a:t>, which is the equivalent of </a:t>
                </a:r>
                <a14:m>
                  <m:oMath xmlns:m="http://schemas.openxmlformats.org/officeDocument/2006/math">
                    <m:r>
                      <a:rPr lang="en-US" i="1" dirty="0" smtClean="0">
                        <a:latin typeface="Cambria Math"/>
                      </a:rPr>
                      <m:t>(</m:t>
                    </m:r>
                    <m:f>
                      <m:fPr>
                        <m:ctrlPr>
                          <a:rPr lang="en-US" b="0" i="1" dirty="0" smtClean="0">
                            <a:latin typeface="Cambria Math"/>
                          </a:rPr>
                        </m:ctrlPr>
                      </m:fPr>
                      <m:num>
                        <m:r>
                          <a:rPr lang="en-US" i="1" dirty="0" smtClean="0">
                            <a:latin typeface="Cambria Math"/>
                          </a:rPr>
                          <m:t>𝑥</m:t>
                        </m:r>
                      </m:num>
                      <m:den>
                        <m:r>
                          <a:rPr lang="en-US" b="0" i="1" dirty="0" smtClean="0">
                            <a:latin typeface="Cambria Math"/>
                          </a:rPr>
                          <m:t>𝑤</m:t>
                        </m:r>
                      </m:den>
                    </m:f>
                    <m:r>
                      <a:rPr lang="en-US" i="1" dirty="0" smtClean="0">
                        <a:latin typeface="Cambria Math"/>
                      </a:rPr>
                      <m:t>,</m:t>
                    </m:r>
                    <m:f>
                      <m:fPr>
                        <m:ctrlPr>
                          <a:rPr lang="en-US" i="1" dirty="0" smtClean="0">
                            <a:latin typeface="Cambria Math"/>
                          </a:rPr>
                        </m:ctrlPr>
                      </m:fPr>
                      <m:num>
                        <m:r>
                          <a:rPr lang="en-US" i="1" dirty="0" smtClean="0">
                            <a:latin typeface="Cambria Math"/>
                          </a:rPr>
                          <m:t>𝑦</m:t>
                        </m:r>
                      </m:num>
                      <m:den>
                        <m:r>
                          <a:rPr lang="en-US" b="0" i="1" dirty="0" smtClean="0">
                            <a:latin typeface="Cambria Math"/>
                          </a:rPr>
                          <m:t>𝑤</m:t>
                        </m:r>
                      </m:den>
                    </m:f>
                    <m:r>
                      <a:rPr lang="en-US" i="1" dirty="0" smtClean="0">
                        <a:latin typeface="Cambria Math"/>
                      </a:rPr>
                      <m:t>,</m:t>
                    </m:r>
                    <m:f>
                      <m:fPr>
                        <m:ctrlPr>
                          <a:rPr lang="en-US" i="1" dirty="0" smtClean="0">
                            <a:latin typeface="Cambria Math"/>
                          </a:rPr>
                        </m:ctrlPr>
                      </m:fPr>
                      <m:num>
                        <m:r>
                          <a:rPr lang="en-US" i="1" dirty="0" smtClean="0">
                            <a:latin typeface="Cambria Math"/>
                          </a:rPr>
                          <m:t>𝑧</m:t>
                        </m:r>
                      </m:num>
                      <m:den>
                        <m:r>
                          <a:rPr lang="en-US" b="0" i="1" dirty="0" smtClean="0">
                            <a:latin typeface="Cambria Math"/>
                          </a:rPr>
                          <m:t>𝑤</m:t>
                        </m:r>
                      </m:den>
                    </m:f>
                    <m:r>
                      <a:rPr lang="en-US" i="1" dirty="0" smtClean="0">
                        <a:latin typeface="Cambria Math"/>
                      </a:rPr>
                      <m:t>, 1)</m:t>
                    </m:r>
                  </m:oMath>
                </a14:m>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5486400" cy="1676400"/>
              </a:xfrm>
              <a:blipFill rotWithShape="1">
                <a:blip r:embed="rId3"/>
                <a:stretch>
                  <a:fillRect l="-1111" t="-3636"/>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Recall Homogeneous Coordinates</a:t>
            </a:r>
            <a:endParaRPr lang="en-US" dirty="0"/>
          </a:p>
        </p:txBody>
      </p:sp>
      <mc:AlternateContent xmlns:mc="http://schemas.openxmlformats.org/markup-compatibility/2006" xmlns:a14="http://schemas.microsoft.com/office/drawing/2010/main">
        <mc:Choice Requires="a14">
          <p:sp>
            <p:nvSpPr>
              <p:cNvPr id="6" name="Content Placeholder 1"/>
              <p:cNvSpPr txBox="1">
                <a:spLocks/>
              </p:cNvSpPr>
              <p:nvPr/>
            </p:nvSpPr>
            <p:spPr>
              <a:xfrm>
                <a:off x="588818" y="3297382"/>
                <a:ext cx="8021782" cy="2951018"/>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Imagine a transform matrix:</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3"/>
                                    <m:mcJc m:val="center"/>
                                  </m:mcPr>
                                </m:mc>
                              </m:mcs>
                              <m:ctrlPr>
                                <a:rPr lang="en-US" i="1" smtClean="0">
                                  <a:latin typeface="Cambria Math"/>
                                </a:rPr>
                              </m:ctrlPr>
                            </m:mPr>
                            <m:mr>
                              <m:e>
                                <m:eqArr>
                                  <m:eqArrPr>
                                    <m:ctrlPr>
                                      <a:rPr lang="en-US" b="0" i="1" smtClean="0">
                                        <a:latin typeface="Cambria Math"/>
                                      </a:rPr>
                                    </m:ctrlPr>
                                  </m:eqArrPr>
                                  <m:e>
                                    <m:r>
                                      <m:rPr>
                                        <m:brk m:alnAt="7"/>
                                      </m:rPr>
                                      <a:rPr lang="en-US" b="0" i="1" smtClean="0">
                                        <a:latin typeface="Cambria Math"/>
                                      </a:rPr>
                                      <m:t>𝑎</m:t>
                                    </m:r>
                                  </m:e>
                                  <m:e>
                                    <m:r>
                                      <a:rPr lang="en-US" b="0" i="1" smtClean="0">
                                        <a:latin typeface="Cambria Math"/>
                                      </a:rPr>
                                      <m:t>𝑏</m:t>
                                    </m:r>
                                  </m:e>
                                  <m:e>
                                    <m:r>
                                      <a:rPr lang="en-US" b="0" i="1" smtClean="0">
                                        <a:latin typeface="Cambria Math"/>
                                      </a:rPr>
                                      <m:t>𝑐</m:t>
                                    </m:r>
                                  </m:e>
                                  <m:e>
                                    <m:r>
                                      <a:rPr lang="en-US" b="0" i="1" smtClean="0">
                                        <a:latin typeface="Cambria Math"/>
                                      </a:rPr>
                                      <m:t>0</m:t>
                                    </m:r>
                                  </m:e>
                                </m:eqArr>
                              </m:e>
                              <m:e>
                                <m:eqArr>
                                  <m:eqArrPr>
                                    <m:ctrlPr>
                                      <a:rPr lang="en-US" b="0" i="1" smtClean="0">
                                        <a:latin typeface="Cambria Math"/>
                                      </a:rPr>
                                    </m:ctrlPr>
                                  </m:eqArrPr>
                                  <m:e>
                                    <m:r>
                                      <a:rPr lang="en-US" b="0" i="1" smtClean="0">
                                        <a:latin typeface="Cambria Math"/>
                                      </a:rPr>
                                      <m:t>𝑑</m:t>
                                    </m:r>
                                  </m:e>
                                  <m:e>
                                    <m:r>
                                      <a:rPr lang="en-US" b="0" i="1" smtClean="0">
                                        <a:latin typeface="Cambria Math"/>
                                      </a:rPr>
                                      <m:t>𝑒</m:t>
                                    </m:r>
                                  </m:e>
                                  <m:e>
                                    <m:r>
                                      <a:rPr lang="en-US" b="0" i="1" smtClean="0">
                                        <a:latin typeface="Cambria Math"/>
                                      </a:rPr>
                                      <m:t>𝑓</m:t>
                                    </m:r>
                                  </m:e>
                                  <m:e>
                                    <m:r>
                                      <a:rPr lang="en-US" b="0" i="1" smtClean="0">
                                        <a:latin typeface="Cambria Math"/>
                                      </a:rPr>
                                      <m:t>0</m:t>
                                    </m:r>
                                  </m:e>
                                </m:eqArr>
                              </m:e>
                              <m:e>
                                <m:m>
                                  <m:mPr>
                                    <m:mcs>
                                      <m:mc>
                                        <m:mcPr>
                                          <m:count m:val="2"/>
                                          <m:mcJc m:val="center"/>
                                        </m:mcPr>
                                      </m:mc>
                                    </m:mcs>
                                    <m:ctrlPr>
                                      <a:rPr lang="en-US" i="1" smtClean="0">
                                        <a:latin typeface="Cambria Math"/>
                                      </a:rPr>
                                    </m:ctrlPr>
                                  </m:mPr>
                                  <m:mr>
                                    <m:e>
                                      <m:eqArr>
                                        <m:eqArrPr>
                                          <m:ctrlPr>
                                            <a:rPr lang="en-US" b="0" i="1" smtClean="0">
                                              <a:latin typeface="Cambria Math"/>
                                            </a:rPr>
                                          </m:ctrlPr>
                                        </m:eqArrPr>
                                        <m:e>
                                          <m:r>
                                            <m:rPr>
                                              <m:brk m:alnAt="7"/>
                                            </m:rPr>
                                            <a:rPr lang="en-US" b="0" i="1" smtClean="0">
                                              <a:latin typeface="Cambria Math"/>
                                            </a:rPr>
                                            <m:t>𝑔</m:t>
                                          </m:r>
                                        </m:e>
                                        <m:e>
                                          <m:r>
                                            <a:rPr lang="en-US" b="0" i="1" smtClean="0">
                                              <a:latin typeface="Cambria Math"/>
                                            </a:rPr>
                                            <m:t>h</m:t>
                                          </m:r>
                                        </m:e>
                                        <m:e>
                                          <m:r>
                                            <a:rPr lang="en-US" b="0" i="1" smtClean="0">
                                              <a:latin typeface="Cambria Math"/>
                                            </a:rPr>
                                            <m:t>𝑖</m:t>
                                          </m:r>
                                        </m:e>
                                        <m:e>
                                          <m:r>
                                            <a:rPr lang="en-US" b="0" i="1" smtClean="0">
                                              <a:latin typeface="Cambria Math"/>
                                            </a:rPr>
                                            <m:t>0</m:t>
                                          </m:r>
                                        </m:e>
                                      </m:eqArr>
                                    </m:e>
                                    <m:e>
                                      <m:eqArr>
                                        <m:eqArrPr>
                                          <m:ctrlPr>
                                            <a:rPr lang="en-US" b="0" i="1" smtClean="0">
                                              <a:latin typeface="Cambria Math"/>
                                            </a:rPr>
                                          </m:ctrlPr>
                                        </m:eqArrPr>
                                        <m:e>
                                          <m:r>
                                            <a:rPr lang="en-US" b="0" i="1" smtClean="0">
                                              <a:latin typeface="Cambria Math"/>
                                            </a:rPr>
                                            <m:t>𝑗</m:t>
                                          </m:r>
                                        </m:e>
                                        <m:e>
                                          <m:r>
                                            <a:rPr lang="en-US" b="0" i="1" smtClean="0">
                                              <a:latin typeface="Cambria Math"/>
                                            </a:rPr>
                                            <m:t>𝑘</m:t>
                                          </m:r>
                                        </m:e>
                                        <m:e>
                                          <m:r>
                                            <a:rPr lang="en-US" b="0" i="1" smtClean="0">
                                              <a:latin typeface="Cambria Math"/>
                                            </a:rPr>
                                            <m:t>𝑙</m:t>
                                          </m:r>
                                        </m:e>
                                        <m:e>
                                          <m:r>
                                            <a:rPr lang="en-US" b="0" i="1" smtClean="0">
                                              <a:latin typeface="Cambria Math"/>
                                            </a:rPr>
                                            <m:t>1</m:t>
                                          </m:r>
                                        </m:e>
                                      </m:eqArr>
                                    </m:e>
                                  </m:mr>
                                </m:m>
                              </m:e>
                            </m:mr>
                          </m:m>
                        </m:e>
                      </m:d>
                      <m:d>
                        <m:dPr>
                          <m:begChr m:val="["/>
                          <m:endChr m:val="]"/>
                          <m:ctrlPr>
                            <a:rPr lang="en-US" i="1" smtClean="0">
                              <a:latin typeface="Cambria Math"/>
                            </a:rPr>
                          </m:ctrlPr>
                        </m:dPr>
                        <m:e>
                          <m:eqArr>
                            <m:eqArrPr>
                              <m:ctrlPr>
                                <a:rPr lang="en-US" b="0" i="1" smtClean="0">
                                  <a:latin typeface="Cambria Math"/>
                                </a:rPr>
                              </m:ctrlPr>
                            </m:eqArrPr>
                            <m:e>
                              <m:r>
                                <a:rPr lang="en-US" b="0" i="1" smtClean="0">
                                  <a:latin typeface="Cambria Math"/>
                                </a:rPr>
                                <m:t>𝑤</m:t>
                              </m:r>
                              <m:sSub>
                                <m:sSubPr>
                                  <m:ctrlPr>
                                    <a:rPr lang="en-US" b="0" i="1" smtClean="0">
                                      <a:latin typeface="Cambria Math"/>
                                    </a:rPr>
                                  </m:ctrlPr>
                                </m:sSubPr>
                                <m:e>
                                  <m:r>
                                    <a:rPr lang="en-US" b="0" i="1" smtClean="0">
                                      <a:latin typeface="Cambria Math"/>
                                    </a:rPr>
                                    <m:t>𝑃</m:t>
                                  </m:r>
                                </m:e>
                                <m:sub>
                                  <m:r>
                                    <a:rPr lang="en-US" b="0" i="1" smtClean="0">
                                      <a:latin typeface="Cambria Math"/>
                                    </a:rPr>
                                    <m:t>𝑥</m:t>
                                  </m:r>
                                </m:sub>
                              </m:sSub>
                            </m:e>
                            <m:e>
                              <m:r>
                                <a:rPr lang="en-US" b="0" i="1" smtClean="0">
                                  <a:latin typeface="Cambria Math"/>
                                </a:rPr>
                                <m:t>𝑤</m:t>
                              </m:r>
                              <m:sSub>
                                <m:sSubPr>
                                  <m:ctrlPr>
                                    <a:rPr lang="en-US" b="0" i="1" smtClean="0">
                                      <a:latin typeface="Cambria Math"/>
                                    </a:rPr>
                                  </m:ctrlPr>
                                </m:sSubPr>
                                <m:e>
                                  <m:r>
                                    <a:rPr lang="en-US" b="0" i="1" smtClean="0">
                                      <a:latin typeface="Cambria Math"/>
                                    </a:rPr>
                                    <m:t>𝑃</m:t>
                                  </m:r>
                                </m:e>
                                <m:sub>
                                  <m:r>
                                    <a:rPr lang="en-US" b="0" i="1" smtClean="0">
                                      <a:latin typeface="Cambria Math"/>
                                    </a:rPr>
                                    <m:t>𝑦</m:t>
                                  </m:r>
                                </m:sub>
                              </m:sSub>
                            </m:e>
                            <m:e>
                              <m:r>
                                <a:rPr lang="en-US" b="0" i="1" smtClean="0">
                                  <a:latin typeface="Cambria Math"/>
                                </a:rPr>
                                <m:t>𝑤</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e>
                            <m:e>
                              <m:r>
                                <a:rPr lang="en-US" b="0" i="1" smtClean="0">
                                  <a:latin typeface="Cambria Math"/>
                                </a:rPr>
                                <m:t>𝑤</m:t>
                              </m:r>
                            </m:e>
                          </m:eqArr>
                        </m:e>
                      </m:d>
                      <m:r>
                        <a:rPr lang="en-US" b="0" i="1" smtClean="0">
                          <a:latin typeface="Cambria Math"/>
                        </a:rPr>
                        <m:t>=</m:t>
                      </m:r>
                      <m:d>
                        <m:dPr>
                          <m:begChr m:val="["/>
                          <m:endChr m:val="]"/>
                          <m:ctrlPr>
                            <a:rPr lang="en-US" i="1">
                              <a:latin typeface="Cambria Math"/>
                            </a:rPr>
                          </m:ctrlPr>
                        </m:dPr>
                        <m:e>
                          <m:eqArr>
                            <m:eqArrPr>
                              <m:ctrlPr>
                                <a:rPr lang="en-US" i="1">
                                  <a:latin typeface="Cambria Math"/>
                                </a:rPr>
                              </m:ctrlPr>
                            </m:eqArrPr>
                            <m:e>
                              <m:r>
                                <a:rPr lang="en-US" i="1">
                                  <a:latin typeface="Cambria Math"/>
                                </a:rPr>
                                <m:t>𝑤</m:t>
                              </m:r>
                              <m:sSub>
                                <m:sSubPr>
                                  <m:ctrlPr>
                                    <a:rPr lang="en-US" b="0" i="1" smtClean="0">
                                      <a:latin typeface="Cambria Math"/>
                                    </a:rPr>
                                  </m:ctrlPr>
                                </m:sSubPr>
                                <m:e>
                                  <m:r>
                                    <a:rPr lang="en-US" b="0" i="1" smtClean="0">
                                      <a:latin typeface="Cambria Math"/>
                                    </a:rPr>
                                    <m:t>𝑄</m:t>
                                  </m:r>
                                </m:e>
                                <m:sub>
                                  <m:r>
                                    <a:rPr lang="en-US" b="0" i="1" smtClean="0">
                                      <a:latin typeface="Cambria Math"/>
                                    </a:rPr>
                                    <m:t>𝑥</m:t>
                                  </m:r>
                                </m:sub>
                              </m:sSub>
                            </m:e>
                            <m:e>
                              <m:r>
                                <a:rPr lang="en-US" i="1">
                                  <a:latin typeface="Cambria Math"/>
                                </a:rPr>
                                <m:t>𝑤</m:t>
                              </m:r>
                              <m:sSub>
                                <m:sSubPr>
                                  <m:ctrlPr>
                                    <a:rPr lang="en-US" i="1">
                                      <a:latin typeface="Cambria Math"/>
                                    </a:rPr>
                                  </m:ctrlPr>
                                </m:sSubPr>
                                <m:e>
                                  <m:r>
                                    <a:rPr lang="en-US" b="0" i="1" smtClean="0">
                                      <a:latin typeface="Cambria Math"/>
                                    </a:rPr>
                                    <m:t>𝑄</m:t>
                                  </m:r>
                                </m:e>
                                <m:sub>
                                  <m:r>
                                    <a:rPr lang="en-US" i="1">
                                      <a:latin typeface="Cambria Math"/>
                                    </a:rPr>
                                    <m:t>𝑦</m:t>
                                  </m:r>
                                </m:sub>
                              </m:sSub>
                            </m:e>
                            <m:e>
                              <m:r>
                                <a:rPr lang="en-US" i="1">
                                  <a:latin typeface="Cambria Math"/>
                                </a:rPr>
                                <m:t>𝑤</m:t>
                              </m:r>
                              <m:sSub>
                                <m:sSubPr>
                                  <m:ctrlPr>
                                    <a:rPr lang="en-US" i="1">
                                      <a:latin typeface="Cambria Math"/>
                                    </a:rPr>
                                  </m:ctrlPr>
                                </m:sSubPr>
                                <m:e>
                                  <m:r>
                                    <a:rPr lang="en-US" b="0" i="1" smtClean="0">
                                      <a:latin typeface="Cambria Math"/>
                                    </a:rPr>
                                    <m:t>𝑄</m:t>
                                  </m:r>
                                </m:e>
                                <m:sub>
                                  <m:r>
                                    <a:rPr lang="en-US" i="1">
                                      <a:latin typeface="Cambria Math"/>
                                    </a:rPr>
                                    <m:t>𝑧</m:t>
                                  </m:r>
                                </m:sub>
                              </m:sSub>
                            </m:e>
                            <m:e>
                              <m:r>
                                <a:rPr lang="en-US" i="1">
                                  <a:latin typeface="Cambria Math"/>
                                </a:rPr>
                                <m:t>𝑤</m:t>
                              </m:r>
                            </m:e>
                          </m:eqArr>
                        </m:e>
                      </m:d>
                    </m:oMath>
                  </m:oMathPara>
                </a14:m>
                <a:endParaRPr lang="en-US" dirty="0" smtClean="0"/>
              </a:p>
              <a:p>
                <a:r>
                  <a:rPr lang="en-US" dirty="0" smtClean="0"/>
                  <a:t>Important note here is that if the last row of the matrix is (0, 0, 0, 1), w will always stay the same before and after the transform.</a:t>
                </a:r>
              </a:p>
              <a:p>
                <a:pPr lvl="1"/>
                <a:r>
                  <a:rPr lang="en-US" dirty="0" smtClean="0"/>
                  <a:t>All affine transforms have (0, 0, 0, 1) as the last row</a:t>
                </a:r>
              </a:p>
            </p:txBody>
          </p:sp>
        </mc:Choice>
        <mc:Fallback xmlns="">
          <p:sp>
            <p:nvSpPr>
              <p:cNvPr id="6" name="Content Placeholder 1"/>
              <p:cNvSpPr txBox="1">
                <a:spLocks noRot="1" noChangeAspect="1" noMove="1" noResize="1" noEditPoints="1" noAdjustHandles="1" noChangeArrowheads="1" noChangeShapeType="1" noTextEdit="1"/>
              </p:cNvSpPr>
              <p:nvPr/>
            </p:nvSpPr>
            <p:spPr>
              <a:xfrm>
                <a:off x="588818" y="3297382"/>
                <a:ext cx="8021782" cy="2951018"/>
              </a:xfrm>
              <a:prstGeom prst="rect">
                <a:avLst/>
              </a:prstGeom>
              <a:blipFill rotWithShape="1">
                <a:blip r:embed="rId4"/>
                <a:stretch>
                  <a:fillRect l="-380" t="-3512" r="-76"/>
                </a:stretch>
              </a:blipFill>
            </p:spPr>
            <p:txBody>
              <a:bodyPr/>
              <a:lstStyle/>
              <a:p>
                <a:r>
                  <a:rPr lang="en-US">
                    <a:noFill/>
                  </a:rPr>
                  <a:t> </a:t>
                </a:r>
              </a:p>
            </p:txBody>
          </p:sp>
        </mc:Fallback>
      </mc:AlternateContent>
    </p:spTree>
    <p:extLst>
      <p:ext uri="{BB962C8B-B14F-4D97-AF65-F5344CB8AC3E}">
        <p14:creationId xmlns:p14="http://schemas.microsoft.com/office/powerpoint/2010/main" val="93403374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85000" lnSpcReduction="20000"/>
              </a:bodyPr>
              <a:lstStyle/>
              <a:p>
                <a:r>
                  <a:rPr lang="en-US" dirty="0" smtClean="0"/>
                  <a:t>Turns out that we can do interesting transforms if we don’t maintain (0, 0, 0, 1) at the last row</a:t>
                </a:r>
              </a:p>
              <a:p>
                <a:r>
                  <a:rPr lang="en-US" dirty="0" smtClean="0"/>
                  <a:t>Recall that our goal is to get:</a:t>
                </a:r>
              </a:p>
              <a:p>
                <a:pPr lvl="1"/>
                <a14:m>
                  <m:oMath xmlns:m="http://schemas.openxmlformats.org/officeDocument/2006/math">
                    <m:d>
                      <m:dPr>
                        <m:ctrlPr>
                          <a:rPr lang="en-US" i="1">
                            <a:latin typeface="Cambria Math"/>
                          </a:rPr>
                        </m:ctrlPr>
                      </m:dPr>
                      <m:e>
                        <m:sSup>
                          <m:sSupPr>
                            <m:ctrlPr>
                              <a:rPr lang="en-US" i="1">
                                <a:latin typeface="Cambria Math"/>
                              </a:rPr>
                            </m:ctrlPr>
                          </m:sSupPr>
                          <m:e>
                            <m:r>
                              <a:rPr lang="en-US" i="1">
                                <a:latin typeface="Cambria Math"/>
                              </a:rPr>
                              <m:t>𝑥</m:t>
                            </m:r>
                          </m:e>
                          <m:sup>
                            <m:r>
                              <a:rPr lang="en-US" i="1">
                                <a:latin typeface="Cambria Math"/>
                              </a:rPr>
                              <m:t>∗</m:t>
                            </m:r>
                          </m:sup>
                        </m:sSup>
                        <m:r>
                          <a:rPr lang="en-US" i="1">
                            <a:latin typeface="Cambria Math"/>
                          </a:rPr>
                          <m:t>, </m:t>
                        </m:r>
                        <m:sSup>
                          <m:sSupPr>
                            <m:ctrlPr>
                              <a:rPr lang="en-US" i="1">
                                <a:latin typeface="Cambria Math"/>
                              </a:rPr>
                            </m:ctrlPr>
                          </m:sSupPr>
                          <m:e>
                            <m:r>
                              <a:rPr lang="en-US" i="1">
                                <a:latin typeface="Cambria Math"/>
                              </a:rPr>
                              <m:t>𝑦</m:t>
                            </m:r>
                          </m:e>
                          <m:sup>
                            <m:r>
                              <a:rPr lang="en-US" i="1">
                                <a:latin typeface="Cambria Math"/>
                              </a:rPr>
                              <m:t>∗</m:t>
                            </m:r>
                          </m:sup>
                        </m:sSup>
                        <m:r>
                          <a:rPr lang="en-US" i="1">
                            <a:latin typeface="Cambria Math"/>
                          </a:rPr>
                          <m:t>, </m:t>
                        </m:r>
                        <m:sSup>
                          <m:sSupPr>
                            <m:ctrlPr>
                              <a:rPr lang="en-US" i="1">
                                <a:latin typeface="Cambria Math"/>
                              </a:rPr>
                            </m:ctrlPr>
                          </m:sSupPr>
                          <m:e>
                            <m:r>
                              <a:rPr lang="en-US" i="1">
                                <a:latin typeface="Cambria Math"/>
                              </a:rPr>
                              <m:t>𝑧</m:t>
                            </m:r>
                          </m:e>
                          <m:sup>
                            <m:r>
                              <a:rPr lang="en-US" i="1">
                                <a:latin typeface="Cambria Math"/>
                              </a:rPr>
                              <m:t>∗</m:t>
                            </m:r>
                          </m:sup>
                        </m:sSup>
                      </m:e>
                    </m:d>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𝑎</m:t>
                        </m:r>
                        <m:sSub>
                          <m:sSubPr>
                            <m:ctrlPr>
                              <a:rPr lang="en-US" i="1">
                                <a:latin typeface="Cambria Math"/>
                              </a:rPr>
                            </m:ctrlPr>
                          </m:sSubPr>
                          <m:e>
                            <m:r>
                              <a:rPr lang="en-US" i="1">
                                <a:latin typeface="Cambria Math"/>
                              </a:rPr>
                              <m:t>𝑃</m:t>
                            </m:r>
                          </m:e>
                          <m:sub>
                            <m:r>
                              <a:rPr lang="en-US" i="1">
                                <a:latin typeface="Cambria Math"/>
                              </a:rPr>
                              <m:t>𝑧</m:t>
                            </m:r>
                          </m:sub>
                        </m:sSub>
                        <m:r>
                          <a:rPr lang="en-US" i="1">
                            <a:latin typeface="Cambria Math"/>
                          </a:rPr>
                          <m:t>+</m:t>
                        </m:r>
                        <m:r>
                          <a:rPr lang="en-US" i="1">
                            <a:latin typeface="Cambria Math"/>
                          </a:rPr>
                          <m:t>𝑏</m:t>
                        </m:r>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oMath>
                </a14:m>
                <a:endParaRPr lang="en-US" dirty="0"/>
              </a:p>
              <a:p>
                <a:pPr lvl="1"/>
                <a:r>
                  <a:rPr lang="en-US" dirty="0" smtClean="0"/>
                  <a:t>Which is to say that the original point </a:t>
                </a:r>
                <a14:m>
                  <m:oMath xmlns:m="http://schemas.openxmlformats.org/officeDocument/2006/math">
                    <m:r>
                      <a:rPr lang="en-US" i="1" dirty="0" smtClean="0">
                        <a:latin typeface="Cambria Math"/>
                      </a:rPr>
                      <m:t>𝑃</m:t>
                    </m:r>
                  </m:oMath>
                </a14:m>
                <a:r>
                  <a:rPr lang="en-US" dirty="0" smtClean="0"/>
                  <a:t> needs to be divided by </a:t>
                </a:r>
                <a14:m>
                  <m:oMath xmlns:m="http://schemas.openxmlformats.org/officeDocument/2006/math">
                    <m:r>
                      <a:rPr lang="en-US" i="1" dirty="0" smtClean="0">
                        <a:latin typeface="Cambria Math"/>
                      </a:rPr>
                      <m:t>−</m:t>
                    </m:r>
                    <m:sSub>
                      <m:sSubPr>
                        <m:ctrlPr>
                          <a:rPr lang="en-US" b="0" i="1" dirty="0" smtClean="0">
                            <a:latin typeface="Cambria Math"/>
                          </a:rPr>
                        </m:ctrlPr>
                      </m:sSubPr>
                      <m:e>
                        <m:r>
                          <a:rPr lang="en-US" i="1" dirty="0" err="1" smtClean="0">
                            <a:latin typeface="Cambria Math"/>
                          </a:rPr>
                          <m:t>𝑃</m:t>
                        </m:r>
                      </m:e>
                      <m:sub>
                        <m:r>
                          <a:rPr lang="en-US" b="0" i="1" dirty="0" smtClean="0">
                            <a:latin typeface="Cambria Math"/>
                          </a:rPr>
                          <m:t>𝑧</m:t>
                        </m:r>
                      </m:sub>
                    </m:sSub>
                  </m:oMath>
                </a14:m>
                <a:endParaRPr lang="en-US" dirty="0" smtClean="0"/>
              </a:p>
              <a:p>
                <a:pPr lvl="3"/>
                <a:endParaRPr lang="en-US" dirty="0" smtClean="0"/>
              </a:p>
              <a:p>
                <a:r>
                  <a:rPr lang="en-US" dirty="0" smtClean="0"/>
                  <a:t>Check out this matrix:</a:t>
                </a:r>
              </a:p>
              <a:p>
                <a:pPr marL="274320" lvl="1"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a:rPr lang="en-US" b="0" i="1" smtClean="0">
                                        <a:latin typeface="Cambria Math"/>
                                      </a:rPr>
                                      <m:t>1</m:t>
                                    </m:r>
                                  </m:e>
                                  <m:e>
                                    <m:r>
                                      <a:rPr lang="en-US" b="0" i="1" smtClean="0">
                                        <a:latin typeface="Cambria Math"/>
                                      </a:rPr>
                                      <m:t>0</m:t>
                                    </m:r>
                                  </m:e>
                                  <m:e>
                                    <m:r>
                                      <a:rPr lang="en-US" b="0" i="1" smtClean="0">
                                        <a:latin typeface="Cambria Math"/>
                                      </a:rPr>
                                      <m:t>0</m:t>
                                    </m:r>
                                  </m:e>
                                  <m:e>
                                    <m:r>
                                      <a:rPr lang="en-US" i="1">
                                        <a:latin typeface="Cambria Math"/>
                                      </a:rPr>
                                      <m:t>0</m:t>
                                    </m:r>
                                  </m:e>
                                </m:eqArr>
                              </m:e>
                              <m:e>
                                <m:eqArr>
                                  <m:eqArrPr>
                                    <m:ctrlPr>
                                      <a:rPr lang="en-US" i="1">
                                        <a:latin typeface="Cambria Math"/>
                                      </a:rPr>
                                    </m:ctrlPr>
                                  </m:eqArrPr>
                                  <m:e>
                                    <m:r>
                                      <a:rPr lang="en-US" b="0" i="1" smtClean="0">
                                        <a:latin typeface="Cambria Math"/>
                                      </a:rPr>
                                      <m:t>0</m:t>
                                    </m:r>
                                  </m:e>
                                  <m:e>
                                    <m:r>
                                      <a:rPr lang="en-US" b="0" i="1" smtClean="0">
                                        <a:latin typeface="Cambria Math"/>
                                      </a:rPr>
                                      <m:t>1</m:t>
                                    </m:r>
                                  </m:e>
                                  <m:e>
                                    <m:r>
                                      <a:rPr lang="en-US" b="0" i="1" smtClean="0">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−1</m:t>
                                          </m:r>
                                        </m:e>
                                      </m:eqArr>
                                    </m:e>
                                    <m:e>
                                      <m:eqArr>
                                        <m:eqArrPr>
                                          <m:ctrlPr>
                                            <a:rPr lang="en-US" i="1">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0</m:t>
                                          </m:r>
                                        </m:e>
                                        <m:e>
                                          <m:r>
                                            <a:rPr lang="en-US" i="1">
                                              <a:latin typeface="Cambria Math"/>
                                            </a:rPr>
                                            <m:t>0</m:t>
                                          </m:r>
                                        </m:e>
                                      </m:eqArr>
                                    </m:e>
                                  </m:mr>
                                </m:m>
                              </m:e>
                            </m:mr>
                          </m:m>
                        </m:e>
                      </m:d>
                      <m:d>
                        <m:dPr>
                          <m:begChr m:val="["/>
                          <m:endChr m:val="]"/>
                          <m:ctrlPr>
                            <a:rPr lang="en-US" i="1">
                              <a:latin typeface="Cambria Math"/>
                            </a:rPr>
                          </m:ctrlPr>
                        </m:dPr>
                        <m:e>
                          <m:eqArr>
                            <m:eqArrPr>
                              <m:ctrlPr>
                                <a:rPr lang="en-US" i="1">
                                  <a:latin typeface="Cambria Math"/>
                                </a:rPr>
                              </m:ctrlPr>
                            </m:eqArrPr>
                            <m:e>
                              <m:sSub>
                                <m:sSubPr>
                                  <m:ctrlPr>
                                    <a:rPr lang="en-US" i="1">
                                      <a:latin typeface="Cambria Math"/>
                                    </a:rPr>
                                  </m:ctrlPr>
                                </m:sSubPr>
                                <m:e>
                                  <m:r>
                                    <a:rPr lang="en-US" i="1">
                                      <a:latin typeface="Cambria Math"/>
                                    </a:rPr>
                                    <m:t>𝑃</m:t>
                                  </m:r>
                                </m:e>
                                <m:sub>
                                  <m:r>
                                    <a:rPr lang="en-US" i="1">
                                      <a:latin typeface="Cambria Math"/>
                                    </a:rPr>
                                    <m:t>𝑥</m:t>
                                  </m:r>
                                </m:sub>
                              </m:sSub>
                            </m:e>
                            <m:e>
                              <m:sSub>
                                <m:sSubPr>
                                  <m:ctrlPr>
                                    <a:rPr lang="en-US" i="1">
                                      <a:latin typeface="Cambria Math"/>
                                    </a:rPr>
                                  </m:ctrlPr>
                                </m:sSubPr>
                                <m:e>
                                  <m:r>
                                    <a:rPr lang="en-US" i="1">
                                      <a:latin typeface="Cambria Math"/>
                                    </a:rPr>
                                    <m:t>𝑃</m:t>
                                  </m:r>
                                </m:e>
                                <m:sub>
                                  <m:r>
                                    <a:rPr lang="en-US" i="1">
                                      <a:latin typeface="Cambria Math"/>
                                    </a:rPr>
                                    <m:t>𝑦</m:t>
                                  </m:r>
                                </m:sub>
                              </m:sSub>
                            </m:e>
                            <m:e>
                              <m:sSub>
                                <m:sSubPr>
                                  <m:ctrlPr>
                                    <a:rPr lang="en-US" i="1">
                                      <a:latin typeface="Cambria Math"/>
                                    </a:rPr>
                                  </m:ctrlPr>
                                </m:sSubPr>
                                <m:e>
                                  <m:r>
                                    <a:rPr lang="en-US" i="1">
                                      <a:latin typeface="Cambria Math"/>
                                    </a:rPr>
                                    <m:t>𝑃</m:t>
                                  </m:r>
                                </m:e>
                                <m:sub>
                                  <m:r>
                                    <a:rPr lang="en-US" i="1">
                                      <a:latin typeface="Cambria Math"/>
                                    </a:rPr>
                                    <m:t>𝑧</m:t>
                                  </m:r>
                                </m:sub>
                              </m:sSub>
                            </m:e>
                            <m:e>
                              <m:r>
                                <a:rPr lang="en-US" b="0" i="1" smtClean="0">
                                  <a:latin typeface="Cambria Math"/>
                                </a:rPr>
                                <m:t>1</m:t>
                              </m:r>
                            </m:e>
                          </m:eqArr>
                        </m:e>
                      </m:d>
                      <m:r>
                        <a:rPr lang="en-US" i="1">
                          <a:latin typeface="Cambria Math"/>
                        </a:rPr>
                        <m:t>=</m:t>
                      </m:r>
                      <m:d>
                        <m:dPr>
                          <m:begChr m:val="["/>
                          <m:endChr m:val="]"/>
                          <m:ctrlPr>
                            <a:rPr lang="en-US" i="1">
                              <a:latin typeface="Cambria Math"/>
                            </a:rPr>
                          </m:ctrlPr>
                        </m:dPr>
                        <m:e>
                          <m:eqArr>
                            <m:eqArrPr>
                              <m:ctrlPr>
                                <a:rPr lang="en-US" i="1">
                                  <a:latin typeface="Cambria Math"/>
                                </a:rPr>
                              </m:ctrlPr>
                            </m:eqArrPr>
                            <m:e>
                              <m:sSub>
                                <m:sSubPr>
                                  <m:ctrlPr>
                                    <a:rPr lang="en-US" i="1">
                                      <a:latin typeface="Cambria Math"/>
                                    </a:rPr>
                                  </m:ctrlPr>
                                </m:sSubPr>
                                <m:e>
                                  <m:r>
                                    <a:rPr lang="en-US" i="1">
                                      <a:latin typeface="Cambria Math"/>
                                    </a:rPr>
                                    <m:t>𝑃</m:t>
                                  </m:r>
                                </m:e>
                                <m:sub>
                                  <m:r>
                                    <a:rPr lang="en-US" i="1">
                                      <a:latin typeface="Cambria Math"/>
                                    </a:rPr>
                                    <m:t>𝑥</m:t>
                                  </m:r>
                                </m:sub>
                              </m:sSub>
                            </m:e>
                            <m:e>
                              <m:sSub>
                                <m:sSubPr>
                                  <m:ctrlPr>
                                    <a:rPr lang="en-US" i="1">
                                      <a:latin typeface="Cambria Math"/>
                                    </a:rPr>
                                  </m:ctrlPr>
                                </m:sSubPr>
                                <m:e>
                                  <m:r>
                                    <a:rPr lang="en-US" i="1">
                                      <a:latin typeface="Cambria Math"/>
                                    </a:rPr>
                                    <m:t>𝑃</m:t>
                                  </m:r>
                                </m:e>
                                <m:sub>
                                  <m:r>
                                    <a:rPr lang="en-US" i="1">
                                      <a:latin typeface="Cambria Math"/>
                                    </a:rPr>
                                    <m:t>𝑦</m:t>
                                  </m:r>
                                </m:sub>
                              </m:sSub>
                            </m:e>
                            <m:e>
                              <m:sSub>
                                <m:sSubPr>
                                  <m:ctrlPr>
                                    <a:rPr lang="en-US" i="1">
                                      <a:latin typeface="Cambria Math"/>
                                    </a:rPr>
                                  </m:ctrlPr>
                                </m:sSubPr>
                                <m:e>
                                  <m:r>
                                    <a:rPr lang="en-US" i="1">
                                      <a:latin typeface="Cambria Math"/>
                                    </a:rPr>
                                    <m:t>𝑃</m:t>
                                  </m:r>
                                </m:e>
                                <m:sub>
                                  <m:r>
                                    <a:rPr lang="en-US" i="1">
                                      <a:latin typeface="Cambria Math"/>
                                    </a:rPr>
                                    <m:t>𝑧</m:t>
                                  </m:r>
                                </m:sub>
                              </m:sSub>
                            </m:e>
                            <m:e>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e>
                          </m:eqArr>
                        </m:e>
                      </m:d>
                      <m:r>
                        <a:rPr lang="en-US" i="1">
                          <a:latin typeface="Cambria Math"/>
                        </a:rPr>
                        <m:t>=</m:t>
                      </m:r>
                      <m:d>
                        <m:dPr>
                          <m:begChr m:val="["/>
                          <m:endChr m:val="]"/>
                          <m:ctrlPr>
                            <a:rPr lang="en-US" i="1">
                              <a:latin typeface="Cambria Math"/>
                            </a:rPr>
                          </m:ctrlPr>
                        </m:dPr>
                        <m:e>
                          <m:eqArr>
                            <m:eqArrPr>
                              <m:ctrlPr>
                                <a:rPr lang="en-US" i="1">
                                  <a:latin typeface="Cambria Math"/>
                                </a:rPr>
                              </m:ctrlPr>
                            </m:eqArrPr>
                            <m:e>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𝑥</m:t>
                                  </m:r>
                                </m:sub>
                              </m:sSub>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e>
                            <m:e>
                              <m:r>
                                <a:rPr lang="en-US" i="1">
                                  <a:latin typeface="Cambria Math"/>
                                </a:rPr>
                                <m:t>−</m:t>
                              </m:r>
                              <m:sSub>
                                <m:sSubPr>
                                  <m:ctrlPr>
                                    <a:rPr lang="en-US" i="1" smtClean="0">
                                      <a:latin typeface="Cambria Math"/>
                                    </a:rPr>
                                  </m:ctrlPr>
                                </m:sSubPr>
                                <m:e>
                                  <m:r>
                                    <a:rPr lang="en-US" i="1">
                                      <a:latin typeface="Cambria Math"/>
                                    </a:rPr>
                                    <m:t>𝑃</m:t>
                                  </m:r>
                                </m:e>
                                <m:sub>
                                  <m:r>
                                    <a:rPr lang="en-US" b="0" i="1" smtClean="0">
                                      <a:latin typeface="Cambria Math"/>
                                    </a:rPr>
                                    <m:t>𝑦</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m:t>
                              </m:r>
                              <m:sSub>
                                <m:sSubPr>
                                  <m:ctrlPr>
                                    <a:rPr lang="en-US" i="1">
                                      <a:latin typeface="Cambria Math"/>
                                    </a:rPr>
                                  </m:ctrlPr>
                                </m:sSubPr>
                                <m:e>
                                  <m:r>
                                    <a:rPr lang="en-US" i="1">
                                      <a:latin typeface="Cambria Math"/>
                                    </a:rPr>
                                    <m:t>𝑃</m:t>
                                  </m:r>
                                </m:e>
                                <m:sub>
                                  <m:r>
                                    <a:rPr lang="en-US" b="0" i="1" smtClean="0">
                                      <a:latin typeface="Cambria Math"/>
                                    </a:rPr>
                                    <m:t>𝑧</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b="0" i="1" smtClean="0">
                                  <a:latin typeface="Cambria Math"/>
                                </a:rPr>
                                <m:t>1</m:t>
                              </m:r>
                            </m:e>
                          </m:eqArr>
                        </m:e>
                      </m:d>
                    </m:oMath>
                  </m:oMathPara>
                </a14:m>
                <a:endParaRPr lang="en-US" dirty="0" smtClean="0"/>
              </a:p>
              <a:p>
                <a:pPr lvl="5"/>
                <a:endParaRPr lang="en-US" dirty="0" smtClean="0"/>
              </a:p>
              <a:p>
                <a:pPr lvl="1"/>
                <a:r>
                  <a:rPr lang="en-US" dirty="0" smtClean="0"/>
                  <a:t>This makes sense because we want the transform the geometry to be based on the distance (</a:t>
                </a:r>
                <a14:m>
                  <m:oMath xmlns:m="http://schemas.openxmlformats.org/officeDocument/2006/math">
                    <m:sSub>
                      <m:sSubPr>
                        <m:ctrlPr>
                          <a:rPr lang="en-US" i="1" dirty="0" smtClean="0">
                            <a:latin typeface="Cambria Math"/>
                          </a:rPr>
                        </m:ctrlPr>
                      </m:sSubPr>
                      <m:e>
                        <m:r>
                          <a:rPr lang="en-US" i="1" dirty="0" smtClean="0">
                            <a:latin typeface="Cambria Math"/>
                          </a:rPr>
                          <m:t>𝑃</m:t>
                        </m:r>
                      </m:e>
                      <m:sub>
                        <m:r>
                          <a:rPr lang="en-US" i="1" dirty="0" smtClean="0">
                            <a:latin typeface="Cambria Math"/>
                          </a:rPr>
                          <m:t>𝑧</m:t>
                        </m:r>
                      </m:sub>
                    </m:sSub>
                  </m:oMath>
                </a14:m>
                <a:r>
                  <a:rPr lang="en-US" dirty="0" smtClean="0"/>
                  <a:t>) to the camera, but we’re still missing some terms</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444" t="-2541" r="-815" b="-25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Non-Affine (Projection) Transform</a:t>
            </a:r>
            <a:endParaRPr lang="en-US" dirty="0"/>
          </a:p>
        </p:txBody>
      </p:sp>
    </p:spTree>
    <p:extLst>
      <p:ext uri="{BB962C8B-B14F-4D97-AF65-F5344CB8AC3E}">
        <p14:creationId xmlns:p14="http://schemas.microsoft.com/office/powerpoint/2010/main" val="172348401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pPr marL="274320" lvl="1">
                  <a:spcBef>
                    <a:spcPts val="600"/>
                  </a:spcBef>
                  <a:buClr>
                    <a:schemeClr val="accent1"/>
                  </a:buClr>
                </a:pPr>
                <a:r>
                  <a:rPr lang="en-US" dirty="0" smtClean="0"/>
                  <a:t>Goal: </a:t>
                </a:r>
                <a14:m>
                  <m:oMath xmlns:m="http://schemas.openxmlformats.org/officeDocument/2006/math">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𝑎</m:t>
                        </m:r>
                        <m:sSub>
                          <m:sSubPr>
                            <m:ctrlPr>
                              <a:rPr lang="en-US" i="1">
                                <a:latin typeface="Cambria Math"/>
                              </a:rPr>
                            </m:ctrlPr>
                          </m:sSubPr>
                          <m:e>
                            <m:r>
                              <a:rPr lang="en-US" i="1">
                                <a:latin typeface="Cambria Math"/>
                              </a:rPr>
                              <m:t>𝑃</m:t>
                            </m:r>
                          </m:e>
                          <m:sub>
                            <m:r>
                              <a:rPr lang="en-US" i="1">
                                <a:latin typeface="Cambria Math"/>
                              </a:rPr>
                              <m:t>𝑧</m:t>
                            </m:r>
                          </m:sub>
                        </m:sSub>
                        <m:r>
                          <a:rPr lang="en-US" i="1">
                            <a:latin typeface="Cambria Math"/>
                          </a:rPr>
                          <m:t>+</m:t>
                        </m:r>
                        <m:r>
                          <a:rPr lang="en-US" i="1">
                            <a:latin typeface="Cambria Math"/>
                          </a:rPr>
                          <m:t>𝑏</m:t>
                        </m:r>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oMath>
                </a14:m>
                <a:endParaRPr lang="en-US" dirty="0" smtClean="0"/>
              </a:p>
              <a:p>
                <a:pPr marL="1371600" lvl="5">
                  <a:spcBef>
                    <a:spcPts val="600"/>
                  </a:spcBef>
                  <a:buClr>
                    <a:schemeClr val="accent1"/>
                  </a:buClr>
                </a:pPr>
                <a:endParaRPr lang="en-US" dirty="0" smtClean="0"/>
              </a:p>
              <a:p>
                <a:pPr marL="274320" lvl="1">
                  <a:spcBef>
                    <a:spcPts val="600"/>
                  </a:spcBef>
                  <a:buClr>
                    <a:schemeClr val="accent1"/>
                  </a:buClr>
                </a:pPr>
                <a:r>
                  <a:rPr lang="en-US" dirty="0" smtClean="0"/>
                  <a:t>We were half way there.  We managed to take care of the (</a:t>
                </a:r>
                <a14:m>
                  <m:oMath xmlns:m="http://schemas.openxmlformats.org/officeDocument/2006/math">
                    <m:r>
                      <a:rPr lang="en-US" i="1" dirty="0" smtClean="0">
                        <a:latin typeface="Cambria Math"/>
                      </a:rPr>
                      <m:t>−</m:t>
                    </m:r>
                    <m:sSub>
                      <m:sSubPr>
                        <m:ctrlPr>
                          <a:rPr lang="en-US" i="1" dirty="0" err="1" smtClean="0">
                            <a:latin typeface="Cambria Math"/>
                          </a:rPr>
                        </m:ctrlPr>
                      </m:sSubPr>
                      <m:e>
                        <m:r>
                          <a:rPr lang="en-US" i="1" dirty="0" err="1" smtClean="0">
                            <a:latin typeface="Cambria Math"/>
                          </a:rPr>
                          <m:t>𝑃</m:t>
                        </m:r>
                      </m:e>
                      <m:sub>
                        <m:r>
                          <a:rPr lang="en-US" i="1" dirty="0" err="1" smtClean="0">
                            <a:latin typeface="Cambria Math"/>
                          </a:rPr>
                          <m:t>𝑧</m:t>
                        </m:r>
                      </m:sub>
                    </m:sSub>
                  </m:oMath>
                </a14:m>
                <a:r>
                  <a:rPr lang="en-US" dirty="0" smtClean="0"/>
                  <a:t>) by making the bottom row (0, 0, -1, 0)</a:t>
                </a:r>
              </a:p>
              <a:p>
                <a:pPr marL="1097280" lvl="4">
                  <a:spcBef>
                    <a:spcPts val="600"/>
                  </a:spcBef>
                  <a:buClr>
                    <a:schemeClr val="accent1"/>
                  </a:buClr>
                </a:pPr>
                <a:endParaRPr lang="en-US" dirty="0" smtClean="0"/>
              </a:p>
              <a:p>
                <a:pPr marL="274320" lvl="1">
                  <a:spcBef>
                    <a:spcPts val="600"/>
                  </a:spcBef>
                  <a:buClr>
                    <a:schemeClr val="accent1"/>
                  </a:buClr>
                </a:pPr>
                <a:r>
                  <a:rPr lang="en-US" dirty="0" smtClean="0"/>
                  <a:t>The multipliers N, N, and a are pretty easy.  Just modify the diagonals.</a:t>
                </a:r>
              </a:p>
              <a:p>
                <a:pPr marL="0" lvl="1" indent="0">
                  <a:spcBef>
                    <a:spcPts val="600"/>
                  </a:spcBef>
                  <a:buClr>
                    <a:schemeClr val="accent1"/>
                  </a:buClr>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a:rPr lang="en-US" b="0" i="1" smtClean="0">
                                        <a:latin typeface="Cambria Math"/>
                                      </a:rPr>
                                      <m:t>𝑁</m:t>
                                    </m:r>
                                  </m:e>
                                  <m:e>
                                    <m:r>
                                      <a:rPr lang="en-US" i="1">
                                        <a:latin typeface="Cambria Math"/>
                                      </a:rPr>
                                      <m:t>0</m:t>
                                    </m:r>
                                  </m:e>
                                  <m:e>
                                    <m:r>
                                      <a:rPr lang="en-US" b="0" i="1" smtClean="0">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b="0" i="1" smtClean="0">
                                        <a:latin typeface="Cambria Math"/>
                                      </a:rPr>
                                      <m:t>𝑁</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a:rPr lang="en-US" i="1">
                                              <a:latin typeface="Cambria Math"/>
                                            </a:rPr>
                                            <m:t>0</m:t>
                                          </m:r>
                                        </m:e>
                                        <m:e>
                                          <m:r>
                                            <a:rPr lang="en-US" i="1">
                                              <a:latin typeface="Cambria Math"/>
                                            </a:rPr>
                                            <m:t>0</m:t>
                                          </m:r>
                                        </m:e>
                                        <m:e>
                                          <m:r>
                                            <a:rPr lang="en-US" b="0" i="1" smtClean="0">
                                              <a:latin typeface="Cambria Math"/>
                                            </a:rPr>
                                            <m:t>𝑎</m:t>
                                          </m:r>
                                        </m:e>
                                        <m:e>
                                          <m:r>
                                            <a:rPr lang="en-US" i="1">
                                              <a:latin typeface="Cambria Math"/>
                                            </a:rPr>
                                            <m:t>−1</m:t>
                                          </m:r>
                                        </m:e>
                                      </m:eqArr>
                                    </m:e>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0</m:t>
                                          </m:r>
                                        </m:e>
                                        <m:e>
                                          <m:r>
                                            <a:rPr lang="en-US" i="1">
                                              <a:latin typeface="Cambria Math"/>
                                            </a:rPr>
                                            <m:t>0</m:t>
                                          </m:r>
                                        </m:e>
                                      </m:eqArr>
                                    </m:e>
                                  </m:mr>
                                </m:m>
                              </m:e>
                            </m:mr>
                          </m:m>
                        </m:e>
                      </m:d>
                      <m:d>
                        <m:dPr>
                          <m:begChr m:val="["/>
                          <m:endChr m:val="]"/>
                          <m:ctrlPr>
                            <a:rPr lang="en-US" i="1">
                              <a:latin typeface="Cambria Math"/>
                            </a:rPr>
                          </m:ctrlPr>
                        </m:dPr>
                        <m:e>
                          <m:eqArr>
                            <m:eqArrPr>
                              <m:ctrlPr>
                                <a:rPr lang="en-US" i="1">
                                  <a:latin typeface="Cambria Math"/>
                                </a:rPr>
                              </m:ctrlPr>
                            </m:eqArrPr>
                            <m:e>
                              <m:sSub>
                                <m:sSubPr>
                                  <m:ctrlPr>
                                    <a:rPr lang="en-US" i="1">
                                      <a:latin typeface="Cambria Math"/>
                                    </a:rPr>
                                  </m:ctrlPr>
                                </m:sSubPr>
                                <m:e>
                                  <m:r>
                                    <a:rPr lang="en-US" i="1">
                                      <a:latin typeface="Cambria Math"/>
                                    </a:rPr>
                                    <m:t>𝑃</m:t>
                                  </m:r>
                                </m:e>
                                <m:sub>
                                  <m:r>
                                    <a:rPr lang="en-US" i="1">
                                      <a:latin typeface="Cambria Math"/>
                                    </a:rPr>
                                    <m:t>𝑥</m:t>
                                  </m:r>
                                </m:sub>
                              </m:sSub>
                            </m:e>
                            <m:e>
                              <m:sSub>
                                <m:sSubPr>
                                  <m:ctrlPr>
                                    <a:rPr lang="en-US" i="1">
                                      <a:latin typeface="Cambria Math"/>
                                    </a:rPr>
                                  </m:ctrlPr>
                                </m:sSubPr>
                                <m:e>
                                  <m:r>
                                    <a:rPr lang="en-US" i="1">
                                      <a:latin typeface="Cambria Math"/>
                                    </a:rPr>
                                    <m:t>𝑃</m:t>
                                  </m:r>
                                </m:e>
                                <m:sub>
                                  <m:r>
                                    <a:rPr lang="en-US" i="1">
                                      <a:latin typeface="Cambria Math"/>
                                    </a:rPr>
                                    <m:t>𝑦</m:t>
                                  </m:r>
                                </m:sub>
                              </m:sSub>
                            </m:e>
                            <m:e>
                              <m:sSub>
                                <m:sSubPr>
                                  <m:ctrlPr>
                                    <a:rPr lang="en-US" i="1">
                                      <a:latin typeface="Cambria Math"/>
                                    </a:rPr>
                                  </m:ctrlPr>
                                </m:sSubPr>
                                <m:e>
                                  <m:r>
                                    <a:rPr lang="en-US" i="1">
                                      <a:latin typeface="Cambria Math"/>
                                    </a:rPr>
                                    <m:t>𝑃</m:t>
                                  </m:r>
                                </m:e>
                                <m:sub>
                                  <m:r>
                                    <a:rPr lang="en-US" i="1">
                                      <a:latin typeface="Cambria Math"/>
                                    </a:rPr>
                                    <m:t>𝑧</m:t>
                                  </m:r>
                                </m:sub>
                              </m:sSub>
                            </m:e>
                            <m:e>
                              <m:r>
                                <a:rPr lang="en-US" i="1" smtClean="0">
                                  <a:latin typeface="Cambria Math"/>
                                </a:rPr>
                                <m:t>1</m:t>
                              </m:r>
                            </m:e>
                          </m:eqArr>
                        </m:e>
                      </m:d>
                      <m:r>
                        <a:rPr lang="en-US" i="1">
                          <a:latin typeface="Cambria Math"/>
                        </a:rPr>
                        <m:t>=</m:t>
                      </m:r>
                      <m:d>
                        <m:dPr>
                          <m:begChr m:val="["/>
                          <m:endChr m:val="]"/>
                          <m:ctrlPr>
                            <a:rPr lang="en-US" i="1">
                              <a:latin typeface="Cambria Math"/>
                            </a:rPr>
                          </m:ctrlPr>
                        </m:dPr>
                        <m:e>
                          <m:eqArr>
                            <m:eqArrPr>
                              <m:ctrlPr>
                                <a:rPr lang="en-US" i="1">
                                  <a:latin typeface="Cambria Math"/>
                                </a:rPr>
                              </m:ctrlPr>
                            </m:eqArrPr>
                            <m:e>
                              <m:r>
                                <a:rPr lang="en-US" b="0" i="1" smtClean="0">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e>
                            <m:e>
                              <m:r>
                                <a:rPr lang="en-US" b="0" i="1" smtClean="0">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e>
                            <m:e>
                              <m:r>
                                <a:rPr lang="en-US" b="0" i="1" smtClean="0">
                                  <a:latin typeface="Cambria Math"/>
                                </a:rPr>
                                <m:t>𝑎</m:t>
                              </m:r>
                              <m:sSub>
                                <m:sSubPr>
                                  <m:ctrlPr>
                                    <a:rPr lang="en-US" i="1">
                                      <a:latin typeface="Cambria Math"/>
                                    </a:rPr>
                                  </m:ctrlPr>
                                </m:sSubPr>
                                <m:e>
                                  <m:r>
                                    <a:rPr lang="en-US" i="1">
                                      <a:latin typeface="Cambria Math"/>
                                    </a:rPr>
                                    <m:t>𝑃</m:t>
                                  </m:r>
                                </m:e>
                                <m:sub>
                                  <m:r>
                                    <a:rPr lang="en-US" i="1">
                                      <a:latin typeface="Cambria Math"/>
                                    </a:rPr>
                                    <m:t>𝑧</m:t>
                                  </m:r>
                                </m:sub>
                              </m:sSub>
                            </m:e>
                            <m:e>
                              <m:r>
                                <a:rPr lang="en-US" b="0" i="1" smtClean="0">
                                  <a:latin typeface="Cambria Math"/>
                                </a:rPr>
                                <m:t>−</m:t>
                              </m:r>
                              <m:sSub>
                                <m:sSubPr>
                                  <m:ctrlPr>
                                    <a:rPr lang="en-US" b="0" i="1" smtClean="0">
                                      <a:latin typeface="Cambria Math"/>
                                    </a:rPr>
                                  </m:ctrlPr>
                                </m:sSubPr>
                                <m:e>
                                  <m:r>
                                    <a:rPr lang="en-US" b="0" i="1" smtClean="0">
                                      <a:latin typeface="Cambria Math"/>
                                    </a:rPr>
                                    <m:t>𝑃</m:t>
                                  </m:r>
                                </m:e>
                                <m:sub>
                                  <m:r>
                                    <a:rPr lang="en-US" b="0" i="1" smtClean="0">
                                      <a:latin typeface="Cambria Math"/>
                                    </a:rPr>
                                    <m:t>𝑧</m:t>
                                  </m:r>
                                </m:sub>
                              </m:sSub>
                            </m:e>
                          </m:eqArr>
                        </m:e>
                      </m:d>
                      <m:r>
                        <a:rPr lang="en-US" b="0" i="1" smtClean="0">
                          <a:latin typeface="Cambria Math"/>
                        </a:rPr>
                        <m:t>=</m:t>
                      </m:r>
                      <m:d>
                        <m:dPr>
                          <m:begChr m:val="["/>
                          <m:endChr m:val="]"/>
                          <m:ctrlPr>
                            <a:rPr lang="en-US" i="1">
                              <a:latin typeface="Cambria Math"/>
                            </a:rPr>
                          </m:ctrlPr>
                        </m:dPr>
                        <m:e>
                          <m:eqArr>
                            <m:eqArrPr>
                              <m:ctrlPr>
                                <a:rPr lang="en-US" i="1">
                                  <a:latin typeface="Cambria Math"/>
                                </a:rPr>
                              </m:ctrlPr>
                            </m:eqArrPr>
                            <m:e>
                              <m:r>
                                <a:rPr lang="en-US" i="1">
                                  <a:latin typeface="Cambria Math"/>
                                </a:rPr>
                                <m:t>−</m:t>
                              </m:r>
                              <m:r>
                                <a:rPr lang="en-US" b="0" i="1" smtClean="0">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m:t>
                              </m:r>
                              <m:r>
                                <a:rPr lang="en-US" b="0" i="1" smtClean="0">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m:t>
                              </m:r>
                              <m:sSub>
                                <m:sSubPr>
                                  <m:ctrlPr>
                                    <a:rPr lang="en-US" i="1">
                                      <a:latin typeface="Cambria Math"/>
                                    </a:rPr>
                                  </m:ctrlPr>
                                </m:sSubPr>
                                <m:e>
                                  <m:r>
                                    <a:rPr lang="en-US" b="0" i="1" smtClean="0">
                                      <a:latin typeface="Cambria Math"/>
                                    </a:rPr>
                                    <m:t>𝑎</m:t>
                                  </m:r>
                                  <m:r>
                                    <a:rPr lang="en-US" i="1">
                                      <a:latin typeface="Cambria Math"/>
                                    </a:rPr>
                                    <m:t>𝑃</m:t>
                                  </m:r>
                                </m:e>
                                <m:sub>
                                  <m:r>
                                    <a:rPr lang="en-US" i="1">
                                      <a:latin typeface="Cambria Math"/>
                                    </a:rPr>
                                    <m:t>𝑧</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1</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4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Perspective Projection</a:t>
            </a:r>
            <a:endParaRPr lang="en-US" dirty="0"/>
          </a:p>
        </p:txBody>
      </p:sp>
    </p:spTree>
    <p:extLst>
      <p:ext uri="{BB962C8B-B14F-4D97-AF65-F5344CB8AC3E}">
        <p14:creationId xmlns:p14="http://schemas.microsoft.com/office/powerpoint/2010/main" val="37222038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pPr marL="274320" lvl="1">
                  <a:spcBef>
                    <a:spcPts val="600"/>
                  </a:spcBef>
                  <a:buClr>
                    <a:schemeClr val="accent1"/>
                  </a:buClr>
                </a:pPr>
                <a:r>
                  <a:rPr lang="en-US" dirty="0" smtClean="0"/>
                  <a:t>Goal: </a:t>
                </a:r>
                <a14:m>
                  <m:oMath xmlns:m="http://schemas.openxmlformats.org/officeDocument/2006/math">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f>
                      <m:fPr>
                        <m:ctrlPr>
                          <a:rPr lang="en-US" i="1">
                            <a:latin typeface="Cambria Math"/>
                          </a:rPr>
                        </m:ctrlPr>
                      </m:fPr>
                      <m:num>
                        <m:r>
                          <a:rPr lang="en-US" i="1">
                            <a:latin typeface="Cambria Math"/>
                          </a:rPr>
                          <m:t>𝑎</m:t>
                        </m:r>
                        <m:sSub>
                          <m:sSubPr>
                            <m:ctrlPr>
                              <a:rPr lang="en-US" i="1">
                                <a:latin typeface="Cambria Math"/>
                              </a:rPr>
                            </m:ctrlPr>
                          </m:sSubPr>
                          <m:e>
                            <m:r>
                              <a:rPr lang="en-US" i="1">
                                <a:latin typeface="Cambria Math"/>
                              </a:rPr>
                              <m:t>𝑃</m:t>
                            </m:r>
                          </m:e>
                          <m:sub>
                            <m:r>
                              <a:rPr lang="en-US" i="1">
                                <a:latin typeface="Cambria Math"/>
                              </a:rPr>
                              <m:t>𝑧</m:t>
                            </m:r>
                          </m:sub>
                        </m:sSub>
                        <m:r>
                          <a:rPr lang="en-US" i="1">
                            <a:latin typeface="Cambria Math"/>
                          </a:rPr>
                          <m:t>+</m:t>
                        </m:r>
                        <m:r>
                          <a:rPr lang="en-US" i="1">
                            <a:latin typeface="Cambria Math"/>
                          </a:rPr>
                          <m:t>𝑏</m:t>
                        </m:r>
                      </m:num>
                      <m:den>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den>
                    </m:f>
                    <m:r>
                      <a:rPr lang="en-US" i="1">
                        <a:latin typeface="Cambria Math"/>
                      </a:rPr>
                      <m:t>)</m:t>
                    </m:r>
                  </m:oMath>
                </a14:m>
                <a:endParaRPr lang="en-US" dirty="0"/>
              </a:p>
              <a:p>
                <a:pPr lvl="2"/>
                <a:endParaRPr lang="en-US" dirty="0" smtClean="0"/>
              </a:p>
              <a:p>
                <a:pPr lvl="3"/>
                <a:endParaRPr lang="en-US" dirty="0"/>
              </a:p>
              <a:p>
                <a:r>
                  <a:rPr lang="en-US" dirty="0" smtClean="0"/>
                  <a:t>We add in the b term:</a:t>
                </a:r>
              </a:p>
              <a:p>
                <a:pPr marL="0" lvl="1" indent="0">
                  <a:spcBef>
                    <a:spcPts val="600"/>
                  </a:spcBef>
                  <a:buClr>
                    <a:schemeClr val="accent1"/>
                  </a:buClr>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a:rPr lang="en-US" i="1">
                                        <a:latin typeface="Cambria Math"/>
                                      </a:rPr>
                                      <m:t>𝑁</m:t>
                                    </m:r>
                                  </m:e>
                                  <m:e>
                                    <m:r>
                                      <a:rPr lang="en-US" i="1">
                                        <a:latin typeface="Cambria Math"/>
                                      </a:rPr>
                                      <m:t>0</m:t>
                                    </m:r>
                                  </m:e>
                                  <m:e>
                                    <m:r>
                                      <a:rPr lang="en-US" b="0" i="1" smtClean="0">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𝑁</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𝑎</m:t>
                                          </m:r>
                                        </m:e>
                                        <m:e>
                                          <m:r>
                                            <a:rPr lang="en-US" i="1">
                                              <a:latin typeface="Cambria Math"/>
                                            </a:rPr>
                                            <m:t>−1</m:t>
                                          </m:r>
                                        </m:e>
                                      </m:eqArr>
                                    </m:e>
                                    <m:e>
                                      <m:eqArr>
                                        <m:eqArrPr>
                                          <m:ctrlPr>
                                            <a:rPr lang="en-US" i="1">
                                              <a:latin typeface="Cambria Math"/>
                                            </a:rPr>
                                          </m:ctrlPr>
                                        </m:eqArrPr>
                                        <m:e>
                                          <m:r>
                                            <a:rPr lang="en-US" i="1">
                                              <a:latin typeface="Cambria Math"/>
                                            </a:rPr>
                                            <m:t>0</m:t>
                                          </m:r>
                                        </m:e>
                                        <m:e>
                                          <m:r>
                                            <a:rPr lang="en-US" i="1">
                                              <a:latin typeface="Cambria Math"/>
                                            </a:rPr>
                                            <m:t>0</m:t>
                                          </m:r>
                                        </m:e>
                                        <m:e>
                                          <m:r>
                                            <a:rPr lang="en-US" b="0" i="1" smtClean="0">
                                              <a:latin typeface="Cambria Math"/>
                                            </a:rPr>
                                            <m:t>𝑏</m:t>
                                          </m:r>
                                        </m:e>
                                        <m:e>
                                          <m:r>
                                            <a:rPr lang="en-US" i="1">
                                              <a:latin typeface="Cambria Math"/>
                                            </a:rPr>
                                            <m:t>0</m:t>
                                          </m:r>
                                        </m:e>
                                      </m:eqArr>
                                    </m:e>
                                  </m:mr>
                                </m:m>
                              </m:e>
                            </m:mr>
                          </m:m>
                        </m:e>
                      </m:d>
                      <m:d>
                        <m:dPr>
                          <m:begChr m:val="["/>
                          <m:endChr m:val="]"/>
                          <m:ctrlPr>
                            <a:rPr lang="en-US" i="1">
                              <a:latin typeface="Cambria Math"/>
                            </a:rPr>
                          </m:ctrlPr>
                        </m:dPr>
                        <m:e>
                          <m:eqArr>
                            <m:eqArrPr>
                              <m:ctrlPr>
                                <a:rPr lang="en-US" i="1">
                                  <a:latin typeface="Cambria Math"/>
                                </a:rPr>
                              </m:ctrlPr>
                            </m:eqArrPr>
                            <m:e>
                              <m:sSub>
                                <m:sSubPr>
                                  <m:ctrlPr>
                                    <a:rPr lang="en-US" i="1">
                                      <a:latin typeface="Cambria Math"/>
                                    </a:rPr>
                                  </m:ctrlPr>
                                </m:sSubPr>
                                <m:e>
                                  <m:r>
                                    <a:rPr lang="en-US" i="1">
                                      <a:latin typeface="Cambria Math"/>
                                    </a:rPr>
                                    <m:t>𝑃</m:t>
                                  </m:r>
                                </m:e>
                                <m:sub>
                                  <m:r>
                                    <a:rPr lang="en-US" i="1">
                                      <a:latin typeface="Cambria Math"/>
                                    </a:rPr>
                                    <m:t>𝑥</m:t>
                                  </m:r>
                                </m:sub>
                              </m:sSub>
                            </m:e>
                            <m:e>
                              <m:sSub>
                                <m:sSubPr>
                                  <m:ctrlPr>
                                    <a:rPr lang="en-US" i="1">
                                      <a:latin typeface="Cambria Math"/>
                                    </a:rPr>
                                  </m:ctrlPr>
                                </m:sSubPr>
                                <m:e>
                                  <m:r>
                                    <a:rPr lang="en-US" i="1">
                                      <a:latin typeface="Cambria Math"/>
                                    </a:rPr>
                                    <m:t>𝑃</m:t>
                                  </m:r>
                                </m:e>
                                <m:sub>
                                  <m:r>
                                    <a:rPr lang="en-US" i="1">
                                      <a:latin typeface="Cambria Math"/>
                                    </a:rPr>
                                    <m:t>𝑦</m:t>
                                  </m:r>
                                </m:sub>
                              </m:sSub>
                            </m:e>
                            <m:e>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1</m:t>
                              </m:r>
                            </m:e>
                          </m:eqArr>
                        </m:e>
                      </m:d>
                      <m:r>
                        <a:rPr lang="en-US" i="1">
                          <a:latin typeface="Cambria Math"/>
                        </a:rPr>
                        <m:t>=</m:t>
                      </m:r>
                      <m:d>
                        <m:dPr>
                          <m:begChr m:val="["/>
                          <m:endChr m:val="]"/>
                          <m:ctrlPr>
                            <a:rPr lang="en-US" i="1">
                              <a:latin typeface="Cambria Math"/>
                            </a:rPr>
                          </m:ctrlPr>
                        </m:dPr>
                        <m:e>
                          <m:eqArr>
                            <m:eqArrPr>
                              <m:ctrlPr>
                                <a:rPr lang="en-US" i="1">
                                  <a:latin typeface="Cambria Math"/>
                                </a:rPr>
                              </m:ctrlPr>
                            </m:eqArrPr>
                            <m:e>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e>
                            <m:e>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e>
                            <m:e>
                              <m:r>
                                <a:rPr lang="en-US" i="1">
                                  <a:latin typeface="Cambria Math"/>
                                </a:rPr>
                                <m:t>𝑎</m:t>
                              </m:r>
                              <m:sSub>
                                <m:sSubPr>
                                  <m:ctrlPr>
                                    <a:rPr lang="en-US" i="1">
                                      <a:latin typeface="Cambria Math"/>
                                    </a:rPr>
                                  </m:ctrlPr>
                                </m:sSubPr>
                                <m:e>
                                  <m:r>
                                    <a:rPr lang="en-US" i="1">
                                      <a:latin typeface="Cambria Math"/>
                                    </a:rPr>
                                    <m:t>𝑃</m:t>
                                  </m:r>
                                </m:e>
                                <m:sub>
                                  <m:r>
                                    <a:rPr lang="en-US" i="1">
                                      <a:latin typeface="Cambria Math"/>
                                    </a:rPr>
                                    <m:t>𝑧</m:t>
                                  </m:r>
                                </m:sub>
                              </m:sSub>
                              <m:r>
                                <a:rPr lang="en-US" b="0" i="1" smtClean="0">
                                  <a:latin typeface="Cambria Math"/>
                                </a:rPr>
                                <m:t>+</m:t>
                              </m:r>
                              <m:r>
                                <a:rPr lang="en-US" b="0" i="1" smtClean="0">
                                  <a:latin typeface="Cambria Math"/>
                                </a:rPr>
                                <m:t>𝑏</m:t>
                              </m:r>
                            </m:e>
                            <m:e>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qArr>
                        </m:e>
                      </m:d>
                      <m:r>
                        <a:rPr lang="en-US" i="1">
                          <a:latin typeface="Cambria Math"/>
                        </a:rPr>
                        <m:t>=</m:t>
                      </m:r>
                      <m:d>
                        <m:dPr>
                          <m:begChr m:val="["/>
                          <m:endChr m:val="]"/>
                          <m:ctrlPr>
                            <a:rPr lang="en-US" i="1">
                              <a:latin typeface="Cambria Math"/>
                            </a:rPr>
                          </m:ctrlPr>
                        </m:dPr>
                        <m:e>
                          <m:eqArr>
                            <m:eqArrPr>
                              <m:ctrlPr>
                                <a:rPr lang="en-US" i="1">
                                  <a:latin typeface="Cambria Math"/>
                                </a:rPr>
                              </m:ctrlPr>
                            </m:eqArrPr>
                            <m:e>
                              <m:r>
                                <a:rPr lang="en-US" i="1">
                                  <a:latin typeface="Cambria Math"/>
                                </a:rPr>
                                <m:t>−</m:t>
                              </m:r>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𝑥</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m:t>
                              </m:r>
                              <m:r>
                                <a:rPr lang="en-US" i="1">
                                  <a:latin typeface="Cambria Math"/>
                                </a:rPr>
                                <m:t>𝑁</m:t>
                              </m:r>
                              <m:sSub>
                                <m:sSubPr>
                                  <m:ctrlPr>
                                    <a:rPr lang="en-US" i="1">
                                      <a:latin typeface="Cambria Math"/>
                                    </a:rPr>
                                  </m:ctrlPr>
                                </m:sSubPr>
                                <m:e>
                                  <m:r>
                                    <a:rPr lang="en-US" i="1">
                                      <a:latin typeface="Cambria Math"/>
                                    </a:rPr>
                                    <m:t>𝑃</m:t>
                                  </m:r>
                                </m:e>
                                <m:sub>
                                  <m:r>
                                    <a:rPr lang="en-US" i="1">
                                      <a:latin typeface="Cambria Math"/>
                                    </a:rPr>
                                    <m:t>𝑦</m:t>
                                  </m:r>
                                </m:sub>
                              </m:sSub>
                              <m:r>
                                <a:rPr lang="en-US" i="1">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m:t>
                              </m:r>
                              <m:r>
                                <a:rPr lang="en-US" b="0" i="1" smtClean="0">
                                  <a:latin typeface="Cambria Math"/>
                                </a:rPr>
                                <m:t>(</m:t>
                              </m:r>
                              <m:sSub>
                                <m:sSubPr>
                                  <m:ctrlPr>
                                    <a:rPr lang="en-US" i="1">
                                      <a:latin typeface="Cambria Math"/>
                                    </a:rPr>
                                  </m:ctrlPr>
                                </m:sSubPr>
                                <m:e>
                                  <m:r>
                                    <a:rPr lang="en-US" i="1">
                                      <a:latin typeface="Cambria Math"/>
                                    </a:rPr>
                                    <m:t>𝑎𝑃</m:t>
                                  </m:r>
                                </m:e>
                                <m:sub>
                                  <m:r>
                                    <a:rPr lang="en-US" i="1">
                                      <a:latin typeface="Cambria Math"/>
                                    </a:rPr>
                                    <m:t>𝑧</m:t>
                                  </m:r>
                                </m:sub>
                              </m:sSub>
                              <m:r>
                                <a:rPr lang="en-US" b="0" i="1" smtClean="0">
                                  <a:latin typeface="Cambria Math"/>
                                </a:rPr>
                                <m:t>+</m:t>
                              </m:r>
                              <m:r>
                                <a:rPr lang="en-US" b="0" i="1" smtClean="0">
                                  <a:latin typeface="Cambria Math"/>
                                </a:rPr>
                                <m:t>𝑏</m:t>
                              </m:r>
                              <m:r>
                                <a:rPr lang="en-US" b="0" i="1" smtClean="0">
                                  <a:latin typeface="Cambria Math"/>
                                </a:rPr>
                                <m:t>)/</m:t>
                              </m:r>
                              <m:sSub>
                                <m:sSubPr>
                                  <m:ctrlPr>
                                    <a:rPr lang="en-US" i="1">
                                      <a:latin typeface="Cambria Math"/>
                                    </a:rPr>
                                  </m:ctrlPr>
                                </m:sSubPr>
                                <m:e>
                                  <m:r>
                                    <a:rPr lang="en-US" i="1">
                                      <a:latin typeface="Cambria Math"/>
                                    </a:rPr>
                                    <m:t>𝑃</m:t>
                                  </m:r>
                                </m:e>
                                <m:sub>
                                  <m:r>
                                    <a:rPr lang="en-US" i="1">
                                      <a:latin typeface="Cambria Math"/>
                                    </a:rPr>
                                    <m:t>𝑧</m:t>
                                  </m:r>
                                </m:sub>
                              </m:sSub>
                            </m:e>
                            <m:e>
                              <m:r>
                                <a:rPr lang="en-US" i="1">
                                  <a:latin typeface="Cambria Math"/>
                                </a:rPr>
                                <m:t>1</m:t>
                              </m:r>
                            </m:e>
                          </m:eqArr>
                        </m:e>
                      </m:d>
                    </m:oMath>
                  </m:oMathPara>
                </a14:m>
                <a:endParaRPr lang="en-US"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Finally…</a:t>
            </a:r>
            <a:endParaRPr lang="en-US" dirty="0"/>
          </a:p>
        </p:txBody>
      </p:sp>
    </p:spTree>
    <p:extLst>
      <p:ext uri="{BB962C8B-B14F-4D97-AF65-F5344CB8AC3E}">
        <p14:creationId xmlns:p14="http://schemas.microsoft.com/office/powerpoint/2010/main" val="245110829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77500" lnSpcReduction="20000"/>
              </a:bodyPr>
              <a:lstStyle/>
              <a:p>
                <a:r>
                  <a:rPr lang="en-US" dirty="0" smtClean="0"/>
                  <a:t>The full projection matrix: </a:t>
                </a:r>
                <a14:m>
                  <m:oMath xmlns:m="http://schemas.openxmlformats.org/officeDocument/2006/math">
                    <m:sSub>
                      <m:sSubPr>
                        <m:ctrlPr>
                          <a:rPr lang="en-US" b="0" i="1" smtClean="0">
                            <a:latin typeface="Cambria Math"/>
                          </a:rPr>
                        </m:ctrlPr>
                      </m:sSubPr>
                      <m:e>
                        <m:r>
                          <a:rPr lang="en-US" b="0" i="1" smtClean="0">
                            <a:latin typeface="Cambria Math"/>
                          </a:rPr>
                          <m:t>𝑀</m:t>
                        </m:r>
                      </m:e>
                      <m:sub>
                        <m:r>
                          <a:rPr lang="en-US" b="0" i="1" smtClean="0">
                            <a:latin typeface="Cambria Math"/>
                          </a:rPr>
                          <m:t>𝑝𝑝</m:t>
                        </m:r>
                      </m:sub>
                    </m:sSub>
                    <m:sSub>
                      <m:sSubPr>
                        <m:ctrlPr>
                          <a:rPr lang="en-US" b="0" i="1" smtClean="0">
                            <a:latin typeface="Cambria Math"/>
                          </a:rPr>
                        </m:ctrlPr>
                      </m:sSubPr>
                      <m:e>
                        <m:r>
                          <a:rPr lang="en-US" b="0" i="1" smtClean="0">
                            <a:latin typeface="Cambria Math"/>
                          </a:rPr>
                          <m:t>𝑆</m:t>
                        </m:r>
                      </m:e>
                      <m:sub>
                        <m:r>
                          <a:rPr lang="en-US" b="0" i="1" smtClean="0">
                            <a:latin typeface="Cambria Math"/>
                          </a:rPr>
                          <m:t>𝑥𝑦𝑧</m:t>
                        </m:r>
                      </m:sub>
                    </m:sSub>
                    <m:sSub>
                      <m:sSubPr>
                        <m:ctrlPr>
                          <a:rPr lang="en-US" b="0" i="1" smtClean="0">
                            <a:latin typeface="Cambria Math"/>
                          </a:rPr>
                        </m:ctrlPr>
                      </m:sSubPr>
                      <m:e>
                        <m:r>
                          <a:rPr lang="en-US" b="0" i="1" smtClean="0">
                            <a:latin typeface="Cambria Math"/>
                          </a:rPr>
                          <m:t>𝑅</m:t>
                        </m:r>
                      </m:e>
                      <m:sub>
                        <m:r>
                          <a:rPr lang="en-US" b="0" i="1" smtClean="0">
                            <a:latin typeface="Cambria Math"/>
                          </a:rPr>
                          <m:t>𝑢𝑣𝑧</m:t>
                        </m:r>
                        <m:r>
                          <a:rPr lang="en-US" b="0" i="1" smtClean="0">
                            <a:latin typeface="Cambria Math"/>
                          </a:rPr>
                          <m:t>2</m:t>
                        </m:r>
                        <m:r>
                          <a:rPr lang="en-US" b="0" i="1" smtClean="0">
                            <a:latin typeface="Cambria Math"/>
                          </a:rPr>
                          <m:t>𝑥𝑦𝑧</m:t>
                        </m:r>
                      </m:sub>
                    </m:sSub>
                    <m:sSub>
                      <m:sSubPr>
                        <m:ctrlPr>
                          <a:rPr lang="en-US" b="0" i="1" smtClean="0">
                            <a:latin typeface="Cambria Math"/>
                          </a:rPr>
                        </m:ctrlPr>
                      </m:sSubPr>
                      <m:e>
                        <m:r>
                          <a:rPr lang="en-US" b="0" i="1" smtClean="0">
                            <a:latin typeface="Cambria Math"/>
                          </a:rPr>
                          <m:t>𝑇</m:t>
                        </m:r>
                      </m:e>
                      <m:sub>
                        <m:r>
                          <a:rPr lang="en-US" b="0" i="1" smtClean="0">
                            <a:latin typeface="Cambria Math"/>
                          </a:rPr>
                          <m:t>𝑢𝑣𝑤</m:t>
                        </m:r>
                      </m:sub>
                    </m:sSub>
                  </m:oMath>
                </a14:m>
                <a:r>
                  <a:rPr lang="en-US" dirty="0" smtClean="0"/>
                  <a:t>:</a:t>
                </a:r>
              </a:p>
              <a:p>
                <a:pPr lvl="3"/>
                <a:endParaRPr lang="en-US" dirty="0"/>
              </a:p>
              <a:p>
                <a:endParaRPr lang="en-US" dirty="0" smtClean="0"/>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800" i="1">
                              <a:latin typeface="Cambria Math"/>
                            </a:rPr>
                          </m:ctrlPr>
                        </m:dPr>
                        <m:e>
                          <m:m>
                            <m:mPr>
                              <m:mcs>
                                <m:mc>
                                  <m:mcPr>
                                    <m:count m:val="4"/>
                                    <m:mcJc m:val="center"/>
                                  </m:mcPr>
                                </m:mc>
                              </m:mcs>
                              <m:ctrlPr>
                                <a:rPr lang="en-US" sz="1800" i="1">
                                  <a:latin typeface="Cambria Math"/>
                                </a:rPr>
                              </m:ctrlPr>
                            </m:mPr>
                            <m:mr>
                              <m:e>
                                <m:r>
                                  <m:rPr>
                                    <m:brk m:alnAt="7"/>
                                  </m:rPr>
                                  <a:rPr lang="en-US" sz="1800" i="1">
                                    <a:latin typeface="Cambria Math"/>
                                  </a:rPr>
                                  <m:t>1</m:t>
                                </m:r>
                              </m:e>
                              <m:e>
                                <m:r>
                                  <a:rPr lang="en-US" sz="1800" i="1">
                                    <a:latin typeface="Cambria Math"/>
                                  </a:rPr>
                                  <m:t>0</m:t>
                                </m:r>
                              </m:e>
                              <m:e>
                                <m:r>
                                  <a:rPr lang="en-US" sz="1800" i="1">
                                    <a:latin typeface="Cambria Math"/>
                                  </a:rPr>
                                  <m:t>0</m:t>
                                </m:r>
                              </m:e>
                              <m:e>
                                <m:r>
                                  <a:rPr lang="en-US" sz="1800" i="1">
                                    <a:latin typeface="Cambria Math"/>
                                  </a:rPr>
                                  <m:t>0</m:t>
                                </m:r>
                              </m:e>
                            </m:mr>
                            <m:mr>
                              <m:e>
                                <m:r>
                                  <a:rPr lang="en-US" sz="1800" i="1">
                                    <a:latin typeface="Cambria Math"/>
                                  </a:rPr>
                                  <m:t>0</m:t>
                                </m:r>
                              </m:e>
                              <m:e>
                                <m:r>
                                  <a:rPr lang="en-US" sz="1800" i="1">
                                    <a:latin typeface="Cambria Math"/>
                                  </a:rPr>
                                  <m:t>1</m:t>
                                </m:r>
                              </m:e>
                              <m:e>
                                <m:r>
                                  <a:rPr lang="en-US" sz="1800" i="1">
                                    <a:latin typeface="Cambria Math"/>
                                  </a:rPr>
                                  <m:t>0</m:t>
                                </m:r>
                              </m:e>
                              <m:e>
                                <m:r>
                                  <a:rPr lang="en-US" sz="1800" i="1">
                                    <a:latin typeface="Cambria Math"/>
                                  </a:rPr>
                                  <m:t>0</m:t>
                                </m:r>
                              </m:e>
                            </m:mr>
                            <m:mr>
                              <m:e>
                                <m:r>
                                  <a:rPr lang="en-US" sz="1800" i="1">
                                    <a:latin typeface="Cambria Math"/>
                                  </a:rPr>
                                  <m:t>0</m:t>
                                </m:r>
                              </m:e>
                              <m:e>
                                <m:r>
                                  <a:rPr lang="en-US" sz="1800" i="1">
                                    <a:latin typeface="Cambria Math"/>
                                  </a:rPr>
                                  <m:t>0</m:t>
                                </m:r>
                              </m:e>
                              <m:e>
                                <m:f>
                                  <m:fPr>
                                    <m:ctrlPr>
                                      <a:rPr lang="en-US" sz="1800" i="1">
                                        <a:latin typeface="Cambria Math"/>
                                      </a:rPr>
                                    </m:ctrlPr>
                                  </m:fPr>
                                  <m:num>
                                    <m:r>
                                      <a:rPr lang="en-US" sz="1800" i="1">
                                        <a:latin typeface="Cambria Math"/>
                                      </a:rPr>
                                      <m:t>1</m:t>
                                    </m:r>
                                  </m:num>
                                  <m:den>
                                    <m:r>
                                      <a:rPr lang="en-US" sz="1800" i="1">
                                        <a:latin typeface="Cambria Math"/>
                                      </a:rPr>
                                      <m:t>𝑐</m:t>
                                    </m:r>
                                    <m:r>
                                      <a:rPr lang="en-US" sz="1800" i="1">
                                        <a:latin typeface="Cambria Math"/>
                                      </a:rPr>
                                      <m:t>+1</m:t>
                                    </m:r>
                                  </m:den>
                                </m:f>
                              </m:e>
                              <m:e>
                                <m:f>
                                  <m:fPr>
                                    <m:ctrlPr>
                                      <a:rPr lang="en-US" sz="1800" i="1">
                                        <a:latin typeface="Cambria Math"/>
                                      </a:rPr>
                                    </m:ctrlPr>
                                  </m:fPr>
                                  <m:num>
                                    <m:r>
                                      <a:rPr lang="en-US" sz="1800" i="1">
                                        <a:latin typeface="Cambria Math"/>
                                      </a:rPr>
                                      <m:t>−</m:t>
                                    </m:r>
                                    <m:r>
                                      <a:rPr lang="en-US" sz="1800" i="1">
                                        <a:latin typeface="Cambria Math"/>
                                      </a:rPr>
                                      <m:t>𝑐</m:t>
                                    </m:r>
                                  </m:num>
                                  <m:den>
                                    <m:r>
                                      <a:rPr lang="en-US" sz="1800" i="1">
                                        <a:latin typeface="Cambria Math"/>
                                      </a:rPr>
                                      <m:t>𝑐</m:t>
                                    </m:r>
                                    <m:r>
                                      <a:rPr lang="en-US" sz="1800" i="1">
                                        <a:latin typeface="Cambria Math"/>
                                      </a:rPr>
                                      <m:t>+1</m:t>
                                    </m:r>
                                  </m:den>
                                </m:f>
                              </m:e>
                            </m:mr>
                            <m:mr>
                              <m:e>
                                <m:r>
                                  <a:rPr lang="en-US" sz="1800" i="1">
                                    <a:latin typeface="Cambria Math"/>
                                  </a:rPr>
                                  <m:t>0</m:t>
                                </m:r>
                              </m:e>
                              <m:e>
                                <m:r>
                                  <a:rPr lang="en-US" sz="1800" i="1">
                                    <a:latin typeface="Cambria Math"/>
                                  </a:rPr>
                                  <m:t>0</m:t>
                                </m:r>
                              </m:e>
                              <m:e>
                                <m:r>
                                  <a:rPr lang="en-US" sz="1800" i="1">
                                    <a:latin typeface="Cambria Math"/>
                                  </a:rPr>
                                  <m:t>−1</m:t>
                                </m:r>
                              </m:e>
                              <m:e>
                                <m:r>
                                  <a:rPr lang="en-US" sz="1800" i="1">
                                    <a:latin typeface="Cambria Math"/>
                                  </a:rPr>
                                  <m:t>0</m:t>
                                </m:r>
                              </m:e>
                            </m:mr>
                          </m:m>
                        </m:e>
                      </m:d>
                      <m:d>
                        <m:dPr>
                          <m:begChr m:val="["/>
                          <m:endChr m:val="]"/>
                          <m:ctrlPr>
                            <a:rPr lang="en-US" sz="1600" i="1">
                              <a:latin typeface="Cambria Math"/>
                            </a:rPr>
                          </m:ctrlPr>
                        </m:dPr>
                        <m:e>
                          <m:m>
                            <m:mPr>
                              <m:mcs>
                                <m:mc>
                                  <m:mcPr>
                                    <m:count m:val="4"/>
                                    <m:mcJc m:val="center"/>
                                  </m:mcPr>
                                </m:mc>
                              </m:mcs>
                              <m:ctrlPr>
                                <a:rPr lang="en-US" sz="1600" i="1">
                                  <a:latin typeface="Cambria Math"/>
                                </a:rPr>
                              </m:ctrlPr>
                            </m:mPr>
                            <m:mr>
                              <m:e>
                                <m:f>
                                  <m:fPr>
                                    <m:ctrlPr>
                                      <a:rPr lang="en-US" sz="1600" i="1">
                                        <a:latin typeface="Cambria Math"/>
                                      </a:rPr>
                                    </m:ctrlPr>
                                  </m:fPr>
                                  <m:num>
                                    <m:r>
                                      <m:rPr>
                                        <m:brk m:alnAt="7"/>
                                      </m:rPr>
                                      <a:rPr lang="en-US" sz="1600" i="1">
                                        <a:latin typeface="Cambria Math"/>
                                      </a:rPr>
                                      <m:t>1</m:t>
                                    </m:r>
                                  </m:num>
                                  <m:den>
                                    <m:func>
                                      <m:funcPr>
                                        <m:ctrlPr>
                                          <a:rPr lang="en-US" sz="1600" i="1">
                                            <a:latin typeface="Cambria Math"/>
                                          </a:rPr>
                                        </m:ctrlPr>
                                      </m:funcPr>
                                      <m:fName>
                                        <m:r>
                                          <m:rPr>
                                            <m:sty m:val="p"/>
                                          </m:rPr>
                                          <a:rPr lang="en-US" sz="1600">
                                            <a:latin typeface="Cambria Math"/>
                                          </a:rPr>
                                          <m:t>tan</m:t>
                                        </m:r>
                                      </m:fName>
                                      <m:e>
                                        <m:d>
                                          <m:dPr>
                                            <m:ctrlPr>
                                              <a:rPr lang="en-US" sz="1600" i="1">
                                                <a:latin typeface="Cambria Math"/>
                                              </a:rPr>
                                            </m:ctrlPr>
                                          </m:dPr>
                                          <m:e>
                                            <m:f>
                                              <m:fPr>
                                                <m:ctrlPr>
                                                  <a:rPr lang="en-US" sz="1600" i="1">
                                                    <a:latin typeface="Cambria Math"/>
                                                    <a:ea typeface="Cambria Math"/>
                                                  </a:rPr>
                                                </m:ctrlPr>
                                              </m:fPr>
                                              <m:num>
                                                <m:sSub>
                                                  <m:sSubPr>
                                                    <m:ctrlPr>
                                                      <a:rPr lang="en-US" sz="1600" i="1">
                                                        <a:latin typeface="Cambria Math"/>
                                                        <a:ea typeface="Cambria Math"/>
                                                      </a:rPr>
                                                    </m:ctrlPr>
                                                  </m:sSubPr>
                                                  <m:e>
                                                    <m:r>
                                                      <a:rPr lang="en-US" sz="1600" i="1">
                                                        <a:latin typeface="Cambria Math"/>
                                                        <a:ea typeface="Cambria Math"/>
                                                      </a:rPr>
                                                      <m:t>𝜃</m:t>
                                                    </m:r>
                                                  </m:e>
                                                  <m:sub>
                                                    <m:r>
                                                      <a:rPr lang="en-US" sz="1600" i="1">
                                                        <a:latin typeface="Cambria Math"/>
                                                        <a:ea typeface="Cambria Math"/>
                                                      </a:rPr>
                                                      <m:t>𝑤</m:t>
                                                    </m:r>
                                                  </m:sub>
                                                </m:sSub>
                                              </m:num>
                                              <m:den>
                                                <m:r>
                                                  <a:rPr lang="en-US" sz="1600" i="1">
                                                    <a:latin typeface="Cambria Math"/>
                                                    <a:ea typeface="Cambria Math"/>
                                                  </a:rPr>
                                                  <m:t>2</m:t>
                                                </m:r>
                                              </m:den>
                                            </m:f>
                                          </m:e>
                                        </m:d>
                                      </m:e>
                                    </m:func>
                                    <m:r>
                                      <a:rPr lang="en-US" sz="1600" i="1">
                                        <a:latin typeface="Cambria Math"/>
                                        <a:ea typeface="Cambria Math"/>
                                      </a:rPr>
                                      <m:t>𝑓𝑎𝑟</m:t>
                                    </m:r>
                                  </m:den>
                                </m:f>
                                <m:r>
                                  <m:rPr>
                                    <m:nor/>
                                  </m:rPr>
                                  <a:rPr lang="en-US" sz="1600" dirty="0"/>
                                  <m:t> </m:t>
                                </m:r>
                              </m:e>
                              <m:e>
                                <m:r>
                                  <a:rPr lang="en-US" sz="1600" i="1">
                                    <a:latin typeface="Cambria Math"/>
                                  </a:rPr>
                                  <m:t>0</m:t>
                                </m:r>
                              </m:e>
                              <m:e>
                                <m:r>
                                  <a:rPr lang="en-US" sz="1600" i="1">
                                    <a:latin typeface="Cambria Math"/>
                                  </a:rPr>
                                  <m:t>0</m:t>
                                </m:r>
                              </m:e>
                              <m:e>
                                <m:r>
                                  <a:rPr lang="en-US" sz="1600" i="1">
                                    <a:latin typeface="Cambria Math"/>
                                  </a:rPr>
                                  <m:t>0</m:t>
                                </m:r>
                              </m:e>
                            </m:mr>
                            <m:mr>
                              <m:e>
                                <m:r>
                                  <a:rPr lang="en-US" sz="1600" i="1">
                                    <a:latin typeface="Cambria Math"/>
                                  </a:rPr>
                                  <m:t>0</m:t>
                                </m:r>
                              </m:e>
                              <m:e>
                                <m:f>
                                  <m:fPr>
                                    <m:ctrlPr>
                                      <a:rPr lang="en-US" sz="1600" i="1">
                                        <a:latin typeface="Cambria Math"/>
                                      </a:rPr>
                                    </m:ctrlPr>
                                  </m:fPr>
                                  <m:num>
                                    <m:r>
                                      <a:rPr lang="en-US" sz="1600" i="1">
                                        <a:latin typeface="Cambria Math"/>
                                      </a:rPr>
                                      <m:t>1</m:t>
                                    </m:r>
                                  </m:num>
                                  <m:den>
                                    <m:func>
                                      <m:funcPr>
                                        <m:ctrlPr>
                                          <a:rPr lang="en-US" sz="1600" i="1">
                                            <a:latin typeface="Cambria Math"/>
                                          </a:rPr>
                                        </m:ctrlPr>
                                      </m:funcPr>
                                      <m:fName>
                                        <m:r>
                                          <m:rPr>
                                            <m:sty m:val="p"/>
                                          </m:rPr>
                                          <a:rPr lang="en-US" sz="1600">
                                            <a:latin typeface="Cambria Math"/>
                                          </a:rPr>
                                          <m:t>tan</m:t>
                                        </m:r>
                                      </m:fName>
                                      <m:e>
                                        <m:d>
                                          <m:dPr>
                                            <m:ctrlPr>
                                              <a:rPr lang="en-US" sz="1600" i="1">
                                                <a:latin typeface="Cambria Math"/>
                                              </a:rPr>
                                            </m:ctrlPr>
                                          </m:dPr>
                                          <m:e>
                                            <m:f>
                                              <m:fPr>
                                                <m:ctrlPr>
                                                  <a:rPr lang="en-US" sz="1600" i="1">
                                                    <a:latin typeface="Cambria Math"/>
                                                    <a:ea typeface="Cambria Math"/>
                                                  </a:rPr>
                                                </m:ctrlPr>
                                              </m:fPr>
                                              <m:num>
                                                <m:sSub>
                                                  <m:sSubPr>
                                                    <m:ctrlPr>
                                                      <a:rPr lang="en-US" sz="1600" i="1">
                                                        <a:latin typeface="Cambria Math"/>
                                                        <a:ea typeface="Cambria Math"/>
                                                      </a:rPr>
                                                    </m:ctrlPr>
                                                  </m:sSubPr>
                                                  <m:e>
                                                    <m:r>
                                                      <a:rPr lang="en-US" sz="1600" i="1">
                                                        <a:latin typeface="Cambria Math"/>
                                                        <a:ea typeface="Cambria Math"/>
                                                      </a:rPr>
                                                      <m:t>𝜃</m:t>
                                                    </m:r>
                                                  </m:e>
                                                  <m:sub>
                                                    <m:r>
                                                      <a:rPr lang="en-US" sz="1600" i="1">
                                                        <a:latin typeface="Cambria Math"/>
                                                        <a:ea typeface="Cambria Math"/>
                                                      </a:rPr>
                                                      <m:t>h</m:t>
                                                    </m:r>
                                                  </m:sub>
                                                </m:sSub>
                                              </m:num>
                                              <m:den>
                                                <m:r>
                                                  <a:rPr lang="en-US" sz="1600" i="1">
                                                    <a:latin typeface="Cambria Math"/>
                                                    <a:ea typeface="Cambria Math"/>
                                                  </a:rPr>
                                                  <m:t>2</m:t>
                                                </m:r>
                                              </m:den>
                                            </m:f>
                                          </m:e>
                                        </m:d>
                                      </m:e>
                                    </m:func>
                                    <m:r>
                                      <a:rPr lang="en-US" sz="1600" i="1">
                                        <a:latin typeface="Cambria Math"/>
                                        <a:ea typeface="Cambria Math"/>
                                      </a:rPr>
                                      <m:t>𝑓𝑎𝑟</m:t>
                                    </m:r>
                                    <m:r>
                                      <m:rPr>
                                        <m:nor/>
                                      </m:rPr>
                                      <a:rPr lang="en-US" sz="1600" dirty="0"/>
                                      <m:t> </m:t>
                                    </m:r>
                                  </m:den>
                                </m:f>
                              </m:e>
                              <m:e>
                                <m:r>
                                  <a:rPr lang="en-US" sz="1600" i="1">
                                    <a:latin typeface="Cambria Math"/>
                                  </a:rPr>
                                  <m:t>0</m:t>
                                </m:r>
                              </m:e>
                              <m:e>
                                <m:r>
                                  <a:rPr lang="en-US" sz="1600" i="1">
                                    <a:latin typeface="Cambria Math"/>
                                  </a:rPr>
                                  <m:t>0</m:t>
                                </m:r>
                              </m:e>
                            </m:mr>
                            <m:mr>
                              <m:e>
                                <m:r>
                                  <a:rPr lang="en-US" sz="1600" i="1">
                                    <a:latin typeface="Cambria Math"/>
                                  </a:rPr>
                                  <m:t>0</m:t>
                                </m:r>
                              </m:e>
                              <m:e>
                                <m:r>
                                  <a:rPr lang="en-US" sz="1600" i="1">
                                    <a:latin typeface="Cambria Math"/>
                                  </a:rPr>
                                  <m:t>0</m:t>
                                </m:r>
                              </m:e>
                              <m:e>
                                <m:f>
                                  <m:fPr>
                                    <m:ctrlPr>
                                      <a:rPr lang="en-US" sz="1600" i="1">
                                        <a:latin typeface="Cambria Math"/>
                                      </a:rPr>
                                    </m:ctrlPr>
                                  </m:fPr>
                                  <m:num>
                                    <m:r>
                                      <a:rPr lang="en-US" sz="1600" i="1">
                                        <a:latin typeface="Cambria Math"/>
                                      </a:rPr>
                                      <m:t>1</m:t>
                                    </m:r>
                                  </m:num>
                                  <m:den>
                                    <m:r>
                                      <a:rPr lang="en-US" sz="1600" b="0" i="1" smtClean="0">
                                        <a:latin typeface="Cambria Math"/>
                                      </a:rPr>
                                      <m:t>𝑓𝑎𝑟</m:t>
                                    </m:r>
                                  </m:den>
                                </m:f>
                              </m:e>
                              <m:e>
                                <m:r>
                                  <a:rPr lang="en-US" sz="1600" i="1">
                                    <a:latin typeface="Cambria Math"/>
                                  </a:rPr>
                                  <m:t>0</m:t>
                                </m:r>
                              </m:e>
                            </m:mr>
                            <m:mr>
                              <m:e>
                                <m:r>
                                  <a:rPr lang="en-US" sz="1600" i="1">
                                    <a:latin typeface="Cambria Math"/>
                                  </a:rPr>
                                  <m:t>0</m:t>
                                </m:r>
                              </m:e>
                              <m:e>
                                <m:r>
                                  <a:rPr lang="en-US" sz="1600" i="1">
                                    <a:latin typeface="Cambria Math"/>
                                  </a:rPr>
                                  <m:t>0</m:t>
                                </m:r>
                              </m:e>
                              <m:e>
                                <m:r>
                                  <a:rPr lang="en-US" sz="1600" i="1">
                                    <a:latin typeface="Cambria Math"/>
                                  </a:rPr>
                                  <m:t>0</m:t>
                                </m:r>
                              </m:e>
                              <m:e>
                                <m:r>
                                  <a:rPr lang="en-US" sz="1600" i="1">
                                    <a:latin typeface="Cambria Math"/>
                                  </a:rPr>
                                  <m:t>1</m:t>
                                </m:r>
                              </m:e>
                            </m:mr>
                          </m:m>
                        </m:e>
                      </m:d>
                      <m:r>
                        <a:rPr lang="en-US" sz="1600" b="0" i="1" smtClean="0">
                          <a:latin typeface="Cambria Math"/>
                        </a:rPr>
                        <m:t> </m:t>
                      </m:r>
                      <m:d>
                        <m:dPr>
                          <m:begChr m:val="["/>
                          <m:endChr m:val="]"/>
                          <m:ctrlPr>
                            <a:rPr lang="en-US" sz="1800" i="1">
                              <a:latin typeface="Cambria Math"/>
                            </a:rPr>
                          </m:ctrlPr>
                        </m:dPr>
                        <m:e>
                          <m:m>
                            <m:mPr>
                              <m:mcs>
                                <m:mc>
                                  <m:mcPr>
                                    <m:count m:val="3"/>
                                    <m:mcJc m:val="center"/>
                                  </m:mcPr>
                                </m:mc>
                              </m:mcs>
                              <m:ctrlPr>
                                <a:rPr lang="en-US" sz="1800" i="1">
                                  <a:latin typeface="Cambria Math"/>
                                </a:rPr>
                              </m:ctrlPr>
                            </m:mPr>
                            <m:mr>
                              <m:e>
                                <m:eqArr>
                                  <m:eqArrPr>
                                    <m:ctrlPr>
                                      <a:rPr lang="en-US" sz="1800" i="1">
                                        <a:latin typeface="Cambria Math"/>
                                      </a:rPr>
                                    </m:ctrlPr>
                                  </m:eqArrPr>
                                  <m:e>
                                    <m:sSub>
                                      <m:sSubPr>
                                        <m:ctrlPr>
                                          <a:rPr lang="en-US" sz="1800" i="1">
                                            <a:latin typeface="Cambria Math"/>
                                          </a:rPr>
                                        </m:ctrlPr>
                                      </m:sSubPr>
                                      <m:e>
                                        <m:r>
                                          <m:rPr>
                                            <m:brk m:alnAt="7"/>
                                          </m:rPr>
                                          <a:rPr lang="en-US" sz="1800" i="1">
                                            <a:latin typeface="Cambria Math"/>
                                          </a:rPr>
                                          <m:t>𝑢</m:t>
                                        </m:r>
                                      </m:e>
                                      <m:sub>
                                        <m:r>
                                          <m:rPr>
                                            <m:brk m:alnAt="7"/>
                                          </m:rPr>
                                          <a:rPr lang="en-US" sz="1800" i="1">
                                            <a:latin typeface="Cambria Math"/>
                                          </a:rPr>
                                          <m:t>𝑥</m:t>
                                        </m:r>
                                      </m:sub>
                                    </m:sSub>
                                  </m:e>
                                  <m:e>
                                    <m:sSub>
                                      <m:sSubPr>
                                        <m:ctrlPr>
                                          <a:rPr lang="en-US" sz="1800" i="1">
                                            <a:latin typeface="Cambria Math"/>
                                          </a:rPr>
                                        </m:ctrlPr>
                                      </m:sSubPr>
                                      <m:e>
                                        <m:r>
                                          <a:rPr lang="en-US" sz="1800" i="1">
                                            <a:latin typeface="Cambria Math"/>
                                          </a:rPr>
                                          <m:t>𝑣</m:t>
                                        </m:r>
                                      </m:e>
                                      <m:sub>
                                        <m:r>
                                          <a:rPr lang="en-US" sz="1800" i="1">
                                            <a:latin typeface="Cambria Math"/>
                                          </a:rPr>
                                          <m:t>𝑥</m:t>
                                        </m:r>
                                      </m:sub>
                                    </m:sSub>
                                  </m:e>
                                  <m:e>
                                    <m:sSub>
                                      <m:sSubPr>
                                        <m:ctrlPr>
                                          <a:rPr lang="en-US" sz="1800" i="1">
                                            <a:latin typeface="Cambria Math"/>
                                          </a:rPr>
                                        </m:ctrlPr>
                                      </m:sSubPr>
                                      <m:e>
                                        <m:r>
                                          <a:rPr lang="en-US" sz="1800" i="1">
                                            <a:latin typeface="Cambria Math"/>
                                          </a:rPr>
                                          <m:t>𝑤</m:t>
                                        </m:r>
                                      </m:e>
                                      <m:sub>
                                        <m:r>
                                          <a:rPr lang="en-US" sz="1800" i="1">
                                            <a:latin typeface="Cambria Math"/>
                                          </a:rPr>
                                          <m:t>𝑥</m:t>
                                        </m:r>
                                      </m:sub>
                                    </m:sSub>
                                  </m:e>
                                  <m:e>
                                    <m:r>
                                      <a:rPr lang="en-US" sz="1800" i="1">
                                        <a:latin typeface="Cambria Math"/>
                                      </a:rPr>
                                      <m:t>0</m:t>
                                    </m:r>
                                  </m:e>
                                </m:eqArr>
                              </m:e>
                              <m:e>
                                <m:eqArr>
                                  <m:eqArrPr>
                                    <m:ctrlPr>
                                      <a:rPr lang="en-US" sz="1800" i="1">
                                        <a:latin typeface="Cambria Math"/>
                                      </a:rPr>
                                    </m:ctrlPr>
                                  </m:eqArrPr>
                                  <m:e>
                                    <m:sSub>
                                      <m:sSubPr>
                                        <m:ctrlPr>
                                          <a:rPr lang="en-US" sz="1800" i="1">
                                            <a:latin typeface="Cambria Math"/>
                                          </a:rPr>
                                        </m:ctrlPr>
                                      </m:sSubPr>
                                      <m:e>
                                        <m:r>
                                          <a:rPr lang="en-US" sz="1800" i="1">
                                            <a:latin typeface="Cambria Math"/>
                                          </a:rPr>
                                          <m:t>𝑢</m:t>
                                        </m:r>
                                      </m:e>
                                      <m:sub>
                                        <m:r>
                                          <a:rPr lang="en-US" sz="1800" i="1">
                                            <a:latin typeface="Cambria Math"/>
                                          </a:rPr>
                                          <m:t>𝑦</m:t>
                                        </m:r>
                                      </m:sub>
                                    </m:sSub>
                                  </m:e>
                                  <m:e>
                                    <m:sSub>
                                      <m:sSubPr>
                                        <m:ctrlPr>
                                          <a:rPr lang="en-US" sz="1800" i="1">
                                            <a:latin typeface="Cambria Math"/>
                                          </a:rPr>
                                        </m:ctrlPr>
                                      </m:sSubPr>
                                      <m:e>
                                        <m:r>
                                          <a:rPr lang="en-US" sz="1800" i="1">
                                            <a:latin typeface="Cambria Math"/>
                                          </a:rPr>
                                          <m:t>𝑣</m:t>
                                        </m:r>
                                      </m:e>
                                      <m:sub>
                                        <m:r>
                                          <a:rPr lang="en-US" sz="1800" i="1">
                                            <a:latin typeface="Cambria Math"/>
                                          </a:rPr>
                                          <m:t>𝑦</m:t>
                                        </m:r>
                                      </m:sub>
                                    </m:sSub>
                                  </m:e>
                                  <m:e>
                                    <m:sSub>
                                      <m:sSubPr>
                                        <m:ctrlPr>
                                          <a:rPr lang="en-US" sz="1800" i="1">
                                            <a:latin typeface="Cambria Math"/>
                                          </a:rPr>
                                        </m:ctrlPr>
                                      </m:sSubPr>
                                      <m:e>
                                        <m:r>
                                          <a:rPr lang="en-US" sz="1800" i="1">
                                            <a:latin typeface="Cambria Math"/>
                                          </a:rPr>
                                          <m:t>𝑤</m:t>
                                        </m:r>
                                      </m:e>
                                      <m:sub>
                                        <m:r>
                                          <a:rPr lang="en-US" sz="1800" i="1">
                                            <a:latin typeface="Cambria Math"/>
                                          </a:rPr>
                                          <m:t>𝑦</m:t>
                                        </m:r>
                                      </m:sub>
                                    </m:sSub>
                                  </m:e>
                                  <m:e>
                                    <m:r>
                                      <a:rPr lang="en-US" sz="1800" i="1">
                                        <a:latin typeface="Cambria Math"/>
                                      </a:rPr>
                                      <m:t>0</m:t>
                                    </m:r>
                                  </m:e>
                                </m:eqArr>
                              </m:e>
                              <m:e>
                                <m:m>
                                  <m:mPr>
                                    <m:mcs>
                                      <m:mc>
                                        <m:mcPr>
                                          <m:count m:val="2"/>
                                          <m:mcJc m:val="center"/>
                                        </m:mcPr>
                                      </m:mc>
                                    </m:mcs>
                                    <m:ctrlPr>
                                      <a:rPr lang="en-US" sz="1800" i="1">
                                        <a:latin typeface="Cambria Math"/>
                                      </a:rPr>
                                    </m:ctrlPr>
                                  </m:mPr>
                                  <m:mr>
                                    <m:e>
                                      <m:eqArr>
                                        <m:eqArrPr>
                                          <m:ctrlPr>
                                            <a:rPr lang="en-US" sz="1800" i="1">
                                              <a:latin typeface="Cambria Math"/>
                                            </a:rPr>
                                          </m:ctrlPr>
                                        </m:eqArrPr>
                                        <m:e>
                                          <m:sSub>
                                            <m:sSubPr>
                                              <m:ctrlPr>
                                                <a:rPr lang="en-US" sz="1800" i="1">
                                                  <a:latin typeface="Cambria Math"/>
                                                </a:rPr>
                                              </m:ctrlPr>
                                            </m:sSubPr>
                                            <m:e>
                                              <m:r>
                                                <a:rPr lang="en-US" sz="1800" i="1">
                                                  <a:latin typeface="Cambria Math"/>
                                                </a:rPr>
                                                <m:t>𝑢</m:t>
                                              </m:r>
                                            </m:e>
                                            <m:sub>
                                              <m:r>
                                                <a:rPr lang="en-US" sz="1800" i="1">
                                                  <a:latin typeface="Cambria Math"/>
                                                </a:rPr>
                                                <m:t>𝑧</m:t>
                                              </m:r>
                                            </m:sub>
                                          </m:sSub>
                                        </m:e>
                                        <m:e>
                                          <m:sSub>
                                            <m:sSubPr>
                                              <m:ctrlPr>
                                                <a:rPr lang="en-US" sz="1800" i="1">
                                                  <a:latin typeface="Cambria Math"/>
                                                </a:rPr>
                                              </m:ctrlPr>
                                            </m:sSubPr>
                                            <m:e>
                                              <m:r>
                                                <a:rPr lang="en-US" sz="1800" i="1">
                                                  <a:latin typeface="Cambria Math"/>
                                                </a:rPr>
                                                <m:t>𝑣</m:t>
                                              </m:r>
                                            </m:e>
                                            <m:sub>
                                              <m:r>
                                                <a:rPr lang="en-US" sz="1800" i="1">
                                                  <a:latin typeface="Cambria Math"/>
                                                </a:rPr>
                                                <m:t>𝑧</m:t>
                                              </m:r>
                                            </m:sub>
                                          </m:sSub>
                                        </m:e>
                                        <m:e>
                                          <m:sSub>
                                            <m:sSubPr>
                                              <m:ctrlPr>
                                                <a:rPr lang="en-US" sz="1800" i="1">
                                                  <a:latin typeface="Cambria Math"/>
                                                </a:rPr>
                                              </m:ctrlPr>
                                            </m:sSubPr>
                                            <m:e>
                                              <m:r>
                                                <a:rPr lang="en-US" sz="1800" i="1">
                                                  <a:latin typeface="Cambria Math"/>
                                                </a:rPr>
                                                <m:t>𝑤</m:t>
                                              </m:r>
                                            </m:e>
                                            <m:sub>
                                              <m:r>
                                                <a:rPr lang="en-US" sz="1800" i="1">
                                                  <a:latin typeface="Cambria Math"/>
                                                </a:rPr>
                                                <m:t>𝑧</m:t>
                                              </m:r>
                                            </m:sub>
                                          </m:sSub>
                                        </m:e>
                                        <m:e>
                                          <m:r>
                                            <a:rPr lang="en-US" sz="1800" i="1">
                                              <a:latin typeface="Cambria Math"/>
                                            </a:rPr>
                                            <m:t>0</m:t>
                                          </m:r>
                                        </m:e>
                                      </m:eqArr>
                                    </m:e>
                                    <m:e>
                                      <m:eqArr>
                                        <m:eqArrPr>
                                          <m:ctrlPr>
                                            <a:rPr lang="en-US" sz="1800" i="1">
                                              <a:latin typeface="Cambria Math"/>
                                            </a:rPr>
                                          </m:ctrlPr>
                                        </m:eqArrPr>
                                        <m:e>
                                          <m:r>
                                            <a:rPr lang="en-US" sz="1800" i="1">
                                              <a:latin typeface="Cambria Math"/>
                                            </a:rPr>
                                            <m:t>0</m:t>
                                          </m:r>
                                        </m:e>
                                        <m:e>
                                          <m:r>
                                            <a:rPr lang="en-US" sz="1800" i="1">
                                              <a:latin typeface="Cambria Math"/>
                                            </a:rPr>
                                            <m:t>0</m:t>
                                          </m:r>
                                        </m:e>
                                        <m:e>
                                          <m:r>
                                            <a:rPr lang="en-US" sz="1800" i="1">
                                              <a:latin typeface="Cambria Math"/>
                                            </a:rPr>
                                            <m:t>0</m:t>
                                          </m:r>
                                        </m:e>
                                        <m:e>
                                          <m:r>
                                            <a:rPr lang="en-US" sz="1800" i="1">
                                              <a:latin typeface="Cambria Math"/>
                                            </a:rPr>
                                            <m:t>1</m:t>
                                          </m:r>
                                        </m:e>
                                      </m:eqArr>
                                    </m:e>
                                  </m:mr>
                                </m:m>
                              </m:e>
                            </m:mr>
                          </m:m>
                        </m:e>
                      </m:d>
                      <m:d>
                        <m:dPr>
                          <m:begChr m:val="["/>
                          <m:endChr m:val="]"/>
                          <m:ctrlPr>
                            <a:rPr lang="en-US" sz="1800" i="1">
                              <a:latin typeface="Cambria Math"/>
                            </a:rPr>
                          </m:ctrlPr>
                        </m:dPr>
                        <m:e>
                          <m:m>
                            <m:mPr>
                              <m:mcs>
                                <m:mc>
                                  <m:mcPr>
                                    <m:count m:val="3"/>
                                    <m:mcJc m:val="center"/>
                                  </m:mcPr>
                                </m:mc>
                              </m:mcs>
                              <m:ctrlPr>
                                <a:rPr lang="en-US" sz="1800" i="1">
                                  <a:latin typeface="Cambria Math"/>
                                </a:rPr>
                              </m:ctrlPr>
                            </m:mPr>
                            <m:mr>
                              <m:e>
                                <m:eqArr>
                                  <m:eqArrPr>
                                    <m:ctrlPr>
                                      <a:rPr lang="en-US" sz="1800" i="1">
                                        <a:latin typeface="Cambria Math"/>
                                      </a:rPr>
                                    </m:ctrlPr>
                                  </m:eqArrPr>
                                  <m:e>
                                    <m:r>
                                      <m:rPr>
                                        <m:brk m:alnAt="7"/>
                                      </m:rPr>
                                      <a:rPr lang="en-US" sz="1800" i="1">
                                        <a:latin typeface="Cambria Math"/>
                                      </a:rPr>
                                      <m:t>1</m:t>
                                    </m:r>
                                  </m:e>
                                  <m:e>
                                    <m:r>
                                      <a:rPr lang="en-US" sz="1800" i="1">
                                        <a:latin typeface="Cambria Math"/>
                                      </a:rPr>
                                      <m:t>0</m:t>
                                    </m:r>
                                  </m:e>
                                  <m:e>
                                    <m:r>
                                      <a:rPr lang="en-US" sz="1800" i="1">
                                        <a:latin typeface="Cambria Math"/>
                                      </a:rPr>
                                      <m:t>0</m:t>
                                    </m:r>
                                  </m:e>
                                  <m:e>
                                    <m:r>
                                      <a:rPr lang="en-US" sz="1800" i="1">
                                        <a:latin typeface="Cambria Math"/>
                                      </a:rPr>
                                      <m:t>0</m:t>
                                    </m:r>
                                  </m:e>
                                </m:eqArr>
                              </m:e>
                              <m:e>
                                <m:eqArr>
                                  <m:eqArrPr>
                                    <m:ctrlPr>
                                      <a:rPr lang="en-US" sz="1800" i="1">
                                        <a:latin typeface="Cambria Math"/>
                                      </a:rPr>
                                    </m:ctrlPr>
                                  </m:eqArrPr>
                                  <m:e>
                                    <m:r>
                                      <a:rPr lang="en-US" sz="1800" i="1">
                                        <a:latin typeface="Cambria Math"/>
                                      </a:rPr>
                                      <m:t>0</m:t>
                                    </m:r>
                                  </m:e>
                                  <m:e>
                                    <m:r>
                                      <a:rPr lang="en-US" sz="1800" i="1">
                                        <a:latin typeface="Cambria Math"/>
                                      </a:rPr>
                                      <m:t>1</m:t>
                                    </m:r>
                                  </m:e>
                                  <m:e>
                                    <m:r>
                                      <a:rPr lang="en-US" sz="1800" i="1">
                                        <a:latin typeface="Cambria Math"/>
                                      </a:rPr>
                                      <m:t>0</m:t>
                                    </m:r>
                                  </m:e>
                                  <m:e>
                                    <m:r>
                                      <a:rPr lang="en-US" sz="1800" i="1">
                                        <a:latin typeface="Cambria Math"/>
                                      </a:rPr>
                                      <m:t>0</m:t>
                                    </m:r>
                                  </m:e>
                                </m:eqArr>
                              </m:e>
                              <m:e>
                                <m:m>
                                  <m:mPr>
                                    <m:mcs>
                                      <m:mc>
                                        <m:mcPr>
                                          <m:count m:val="2"/>
                                          <m:mcJc m:val="center"/>
                                        </m:mcPr>
                                      </m:mc>
                                    </m:mcs>
                                    <m:ctrlPr>
                                      <a:rPr lang="en-US" sz="1800" i="1">
                                        <a:latin typeface="Cambria Math"/>
                                      </a:rPr>
                                    </m:ctrlPr>
                                  </m:mPr>
                                  <m:mr>
                                    <m:e>
                                      <m:eqArr>
                                        <m:eqArrPr>
                                          <m:ctrlPr>
                                            <a:rPr lang="en-US" sz="1800" i="1">
                                              <a:latin typeface="Cambria Math"/>
                                            </a:rPr>
                                          </m:ctrlPr>
                                        </m:eqArrPr>
                                        <m:e>
                                          <m:r>
                                            <m:rPr>
                                              <m:brk m:alnAt="7"/>
                                            </m:rPr>
                                            <a:rPr lang="en-US" sz="1800" i="1">
                                              <a:latin typeface="Cambria Math"/>
                                            </a:rPr>
                                            <m:t>0</m:t>
                                          </m:r>
                                        </m:e>
                                        <m:e>
                                          <m:r>
                                            <a:rPr lang="en-US" sz="1800" i="1">
                                              <a:latin typeface="Cambria Math"/>
                                            </a:rPr>
                                            <m:t>0</m:t>
                                          </m:r>
                                        </m:e>
                                        <m:e>
                                          <m:r>
                                            <a:rPr lang="en-US" sz="1800" i="1">
                                              <a:latin typeface="Cambria Math"/>
                                            </a:rPr>
                                            <m:t>1</m:t>
                                          </m:r>
                                        </m:e>
                                        <m:e>
                                          <m:r>
                                            <a:rPr lang="en-US" sz="1800" i="1">
                                              <a:latin typeface="Cambria Math"/>
                                            </a:rPr>
                                            <m:t>0</m:t>
                                          </m:r>
                                        </m:e>
                                      </m:eqArr>
                                    </m:e>
                                    <m:e>
                                      <m:eqArr>
                                        <m:eqArrPr>
                                          <m:ctrlPr>
                                            <a:rPr lang="en-US" sz="1800" i="1">
                                              <a:latin typeface="Cambria Math"/>
                                            </a:rPr>
                                          </m:ctrlPr>
                                        </m:eqArrPr>
                                        <m:e>
                                          <m:r>
                                            <a:rPr lang="en-US" sz="1800" i="1">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𝑥</m:t>
                                              </m:r>
                                            </m:sub>
                                          </m:sSub>
                                        </m:e>
                                        <m:e>
                                          <m:r>
                                            <a:rPr lang="en-US" sz="1800" i="1">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𝑦</m:t>
                                              </m:r>
                                            </m:sub>
                                          </m:sSub>
                                        </m:e>
                                        <m:e>
                                          <m:r>
                                            <a:rPr lang="en-US" sz="1800" i="1">
                                              <a:latin typeface="Cambria Math"/>
                                            </a:rPr>
                                            <m:t>−</m:t>
                                          </m:r>
                                          <m:sSub>
                                            <m:sSubPr>
                                              <m:ctrlPr>
                                                <a:rPr lang="en-US" sz="1800" i="1">
                                                  <a:latin typeface="Cambria Math"/>
                                                </a:rPr>
                                              </m:ctrlPr>
                                            </m:sSubPr>
                                            <m:e>
                                              <m:r>
                                                <a:rPr lang="en-US" sz="1800" i="1">
                                                  <a:latin typeface="Cambria Math"/>
                                                </a:rPr>
                                                <m:t>𝑒</m:t>
                                              </m:r>
                                            </m:e>
                                            <m:sub>
                                              <m:r>
                                                <a:rPr lang="en-US" sz="1800" i="1">
                                                  <a:latin typeface="Cambria Math"/>
                                                </a:rPr>
                                                <m:t>𝑧</m:t>
                                              </m:r>
                                            </m:sub>
                                          </m:sSub>
                                        </m:e>
                                        <m:e>
                                          <m:r>
                                            <a:rPr lang="en-US" sz="1800" i="1">
                                              <a:latin typeface="Cambria Math"/>
                                            </a:rPr>
                                            <m:t>1</m:t>
                                          </m:r>
                                        </m:e>
                                      </m:eqArr>
                                    </m:e>
                                  </m:mr>
                                </m:m>
                              </m:e>
                            </m:mr>
                          </m:m>
                        </m:e>
                      </m:d>
                    </m:oMath>
                  </m:oMathPara>
                </a14:m>
                <a:endParaRPr lang="en-US" dirty="0" smtClean="0"/>
              </a:p>
              <a:p>
                <a:pPr marL="0" indent="0">
                  <a:buNone/>
                </a:pPr>
                <a:endParaRPr lang="en-US" dirty="0"/>
              </a:p>
              <a:p>
                <a:r>
                  <a:rPr lang="en-US" dirty="0" smtClean="0"/>
                  <a:t>Important!!  Remember to homogenize your points after you apply this transform</a:t>
                </a:r>
                <a:endParaRPr lang="en-US" dirty="0"/>
              </a:p>
              <a:p>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444" t="-177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In Summary!</a:t>
            </a:r>
            <a:endParaRPr lang="en-US" dirty="0"/>
          </a:p>
        </p:txBody>
      </p:sp>
    </p:spTree>
    <p:extLst>
      <p:ext uri="{BB962C8B-B14F-4D97-AF65-F5344CB8AC3E}">
        <p14:creationId xmlns:p14="http://schemas.microsoft.com/office/powerpoint/2010/main" val="245397715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761766" cy="4800600"/>
          </a:xfrm>
        </p:spPr>
        <p:txBody>
          <a:bodyPr>
            <a:normAutofit fontScale="85000" lnSpcReduction="20000"/>
          </a:bodyPr>
          <a:lstStyle/>
          <a:p>
            <a:r>
              <a:rPr lang="en-US" dirty="0" smtClean="0"/>
              <a:t>Input: list of 3D coordinates (x, y, z)</a:t>
            </a:r>
          </a:p>
          <a:p>
            <a:pPr lvl="4"/>
            <a:endParaRPr lang="en-US" dirty="0" smtClean="0"/>
          </a:p>
          <a:p>
            <a:r>
              <a:rPr lang="en-US" dirty="0" smtClean="0"/>
              <a:t>GL_MODELVIEW</a:t>
            </a:r>
            <a:endParaRPr lang="en-US" dirty="0"/>
          </a:p>
          <a:p>
            <a:pPr lvl="1"/>
            <a:r>
              <a:rPr lang="en-US" dirty="0" smtClean="0"/>
              <a:t>Model transform (earlier)</a:t>
            </a:r>
          </a:p>
          <a:p>
            <a:pPr lvl="1"/>
            <a:r>
              <a:rPr lang="en-US" dirty="0" smtClean="0"/>
              <a:t>View transform</a:t>
            </a:r>
          </a:p>
          <a:p>
            <a:pPr lvl="4"/>
            <a:endParaRPr lang="en-US" dirty="0" smtClean="0"/>
          </a:p>
          <a:p>
            <a:r>
              <a:rPr lang="en-US" dirty="0" smtClean="0"/>
              <a:t>GL_PROJECTION</a:t>
            </a:r>
          </a:p>
          <a:p>
            <a:pPr lvl="1"/>
            <a:r>
              <a:rPr lang="en-US" dirty="0" smtClean="0"/>
              <a:t>Projection transform </a:t>
            </a:r>
          </a:p>
          <a:p>
            <a:pPr lvl="1"/>
            <a:r>
              <a:rPr lang="en-US" dirty="0" smtClean="0"/>
              <a:t>Clipping</a:t>
            </a:r>
          </a:p>
          <a:p>
            <a:pPr lvl="1"/>
            <a:r>
              <a:rPr lang="en-US" dirty="0" smtClean="0"/>
              <a:t>Perspective division</a:t>
            </a:r>
          </a:p>
          <a:p>
            <a:pPr lvl="5"/>
            <a:endParaRPr lang="en-US" dirty="0" smtClean="0"/>
          </a:p>
          <a:p>
            <a:r>
              <a:rPr lang="en-US" dirty="0" smtClean="0"/>
              <a:t>Viewport</a:t>
            </a:r>
          </a:p>
          <a:p>
            <a:pPr lvl="1"/>
            <a:r>
              <a:rPr lang="en-US" dirty="0" smtClean="0"/>
              <a:t>Viewport transform</a:t>
            </a:r>
          </a:p>
          <a:p>
            <a:pPr lvl="4"/>
            <a:endParaRPr lang="en-US" dirty="0"/>
          </a:p>
          <a:p>
            <a:r>
              <a:rPr lang="en-US" dirty="0" smtClean="0"/>
              <a:t>Output: 2D coordinates for each input 3D coordinates</a:t>
            </a:r>
          </a:p>
        </p:txBody>
      </p:sp>
      <p:sp>
        <p:nvSpPr>
          <p:cNvPr id="3" name="Title 2"/>
          <p:cNvSpPr>
            <a:spLocks noGrp="1"/>
          </p:cNvSpPr>
          <p:nvPr>
            <p:ph type="title"/>
          </p:nvPr>
        </p:nvSpPr>
        <p:spPr/>
        <p:txBody>
          <a:bodyPr>
            <a:normAutofit fontScale="90000"/>
          </a:bodyPr>
          <a:lstStyle/>
          <a:p>
            <a:r>
              <a:rPr lang="en-US" dirty="0" smtClean="0"/>
              <a:t>Remember: OpenGL Matrix Transformation Pipeline</a:t>
            </a:r>
            <a:endParaRPr lang="en-US" dirty="0"/>
          </a:p>
        </p:txBody>
      </p:sp>
      <p:pic>
        <p:nvPicPr>
          <p:cNvPr id="14338" name="Picture 2" descr="http://flylib.com/books/2/789/1/html/2/images/03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210049" cy="389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574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150426" cy="4800600"/>
          </a:xfrm>
        </p:spPr>
        <p:txBody>
          <a:bodyPr>
            <a:normAutofit fontScale="85000" lnSpcReduction="10000"/>
          </a:bodyPr>
          <a:lstStyle/>
          <a:p>
            <a:r>
              <a:rPr lang="en-US" dirty="0"/>
              <a:t>Brunelleschi was reported to have used this setup to determine the accuracy of his </a:t>
            </a:r>
            <a:r>
              <a:rPr lang="en-US" dirty="0" smtClean="0"/>
              <a:t>paintings</a:t>
            </a:r>
          </a:p>
          <a:p>
            <a:endParaRPr lang="en-US" dirty="0"/>
          </a:p>
          <a:p>
            <a:endParaRPr lang="en-US" dirty="0" smtClean="0"/>
          </a:p>
          <a:p>
            <a:endParaRPr lang="en-US" dirty="0"/>
          </a:p>
          <a:p>
            <a:r>
              <a:rPr lang="en-US" dirty="0"/>
              <a:t>The realism of his paintings are evidence that Brunelleschi had some systematic method for determining perspective projections, although the procedure he used was never documented</a:t>
            </a:r>
          </a:p>
          <a:p>
            <a:r>
              <a:rPr lang="en-US" dirty="0"/>
              <a:t>His illusion inspired other artists to explore linear </a:t>
            </a:r>
            <a:r>
              <a:rPr lang="en-US" dirty="0" smtClean="0"/>
              <a:t>perspective</a:t>
            </a:r>
            <a:endParaRPr lang="en-US" dirty="0"/>
          </a:p>
        </p:txBody>
      </p:sp>
      <p:sp>
        <p:nvSpPr>
          <p:cNvPr id="3" name="Title 2"/>
          <p:cNvSpPr>
            <a:spLocks noGrp="1"/>
          </p:cNvSpPr>
          <p:nvPr>
            <p:ph type="title"/>
          </p:nvPr>
        </p:nvSpPr>
        <p:spPr/>
        <p:txBody>
          <a:bodyPr/>
          <a:lstStyle/>
          <a:p>
            <a:r>
              <a:rPr lang="en-US" dirty="0"/>
              <a:t>Brunelleschi’s Method	</a:t>
            </a:r>
          </a:p>
        </p:txBody>
      </p:sp>
      <p:grpSp>
        <p:nvGrpSpPr>
          <p:cNvPr id="5" name="Group 16"/>
          <p:cNvGrpSpPr>
            <a:grpSpLocks/>
          </p:cNvGrpSpPr>
          <p:nvPr/>
        </p:nvGrpSpPr>
        <p:grpSpPr bwMode="auto">
          <a:xfrm>
            <a:off x="5943600" y="1143000"/>
            <a:ext cx="2152445" cy="2552866"/>
            <a:chOff x="304800" y="381000"/>
            <a:chExt cx="3275366" cy="3768196"/>
          </a:xfrm>
        </p:grpSpPr>
        <p:pic>
          <p:nvPicPr>
            <p:cNvPr id="6" name="Picture 10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81000"/>
              <a:ext cx="3275366" cy="3768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1"/>
            <p:cNvSpPr txBox="1">
              <a:spLocks noChangeArrowheads="1"/>
            </p:cNvSpPr>
            <p:nvPr/>
          </p:nvSpPr>
          <p:spPr bwMode="auto">
            <a:xfrm>
              <a:off x="2438400" y="457200"/>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dirty="0">
                  <a:solidFill>
                    <a:srgbClr val="1822CD"/>
                  </a:solidFill>
                </a:rPr>
                <a:t>painting</a:t>
              </a:r>
            </a:p>
          </p:txBody>
        </p:sp>
        <p:sp>
          <p:nvSpPr>
            <p:cNvPr id="8" name="Text Box 12"/>
            <p:cNvSpPr txBox="1">
              <a:spLocks noChangeArrowheads="1"/>
            </p:cNvSpPr>
            <p:nvPr/>
          </p:nvSpPr>
          <p:spPr bwMode="auto">
            <a:xfrm>
              <a:off x="304800" y="700087"/>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a:solidFill>
                    <a:srgbClr val="1822CD"/>
                  </a:solidFill>
                </a:rPr>
                <a:t>mirror</a:t>
              </a:r>
            </a:p>
          </p:txBody>
        </p:sp>
        <p:sp>
          <p:nvSpPr>
            <p:cNvPr id="9" name="Text Box 14"/>
            <p:cNvSpPr txBox="1">
              <a:spLocks noChangeArrowheads="1"/>
            </p:cNvSpPr>
            <p:nvPr/>
          </p:nvSpPr>
          <p:spPr bwMode="auto">
            <a:xfrm>
              <a:off x="381000" y="3276600"/>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ＭＳ Ｐゴシック" charset="-128"/>
                </a:defRPr>
              </a:lvl1pPr>
              <a:lvl2pPr marL="37931725" indent="-37474525" eaLnBrk="0" hangingPunct="0">
                <a:defRPr kumimoji="1" sz="2400" b="1">
                  <a:solidFill>
                    <a:schemeClr val="tx1"/>
                  </a:solidFill>
                  <a:latin typeface="Times New Roman" pitchFamily="18" charset="0"/>
                  <a:ea typeface="ＭＳ Ｐゴシック" charset="-128"/>
                </a:defRPr>
              </a:lvl2pPr>
              <a:lvl3pPr eaLnBrk="0" hangingPunct="0">
                <a:defRPr kumimoji="1" sz="2400" b="1">
                  <a:solidFill>
                    <a:schemeClr val="tx1"/>
                  </a:solidFill>
                  <a:latin typeface="Times New Roman" pitchFamily="18" charset="0"/>
                  <a:ea typeface="ＭＳ Ｐゴシック" charset="-128"/>
                </a:defRPr>
              </a:lvl3pPr>
              <a:lvl4pPr eaLnBrk="0" hangingPunct="0">
                <a:defRPr kumimoji="1" sz="2400" b="1">
                  <a:solidFill>
                    <a:schemeClr val="tx1"/>
                  </a:solidFill>
                  <a:latin typeface="Times New Roman" pitchFamily="18" charset="0"/>
                  <a:ea typeface="ＭＳ Ｐゴシック" charset="-128"/>
                </a:defRPr>
              </a:lvl4pPr>
              <a:lvl5pPr eaLnBrk="0" hangingPunct="0">
                <a:defRPr kumimoji="1" sz="2400" b="1">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b="1">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b="1">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b="1">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b="1">
                  <a:solidFill>
                    <a:schemeClr val="tx1"/>
                  </a:solidFill>
                  <a:latin typeface="Times New Roman" pitchFamily="18" charset="0"/>
                  <a:ea typeface="ＭＳ Ｐゴシック" charset="-128"/>
                </a:defRPr>
              </a:lvl9pPr>
            </a:lstStyle>
            <a:p>
              <a:pPr eaLnBrk="1" hangingPunct="1"/>
              <a:r>
                <a:rPr lang="en-US" sz="1800" b="0">
                  <a:solidFill>
                    <a:srgbClr val="1822CD"/>
                  </a:solidFill>
                </a:rPr>
                <a:t>baptistry</a:t>
              </a:r>
            </a:p>
          </p:txBody>
        </p:sp>
        <p:sp>
          <p:nvSpPr>
            <p:cNvPr id="10" name="Line 15"/>
            <p:cNvSpPr>
              <a:spLocks noChangeShapeType="1"/>
            </p:cNvSpPr>
            <p:nvPr/>
          </p:nvSpPr>
          <p:spPr bwMode="auto">
            <a:xfrm flipH="1">
              <a:off x="381000" y="3200400"/>
              <a:ext cx="457200" cy="0"/>
            </a:xfrm>
            <a:prstGeom prst="line">
              <a:avLst/>
            </a:prstGeom>
            <a:noFill/>
            <a:ln w="19050">
              <a:solidFill>
                <a:srgbClr val="1822CD"/>
              </a:solidFill>
              <a:miter lim="800000"/>
              <a:headEnd/>
              <a:tailEnd type="triangle" w="lg"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1" name="TextBox 10"/>
          <p:cNvSpPr txBox="1"/>
          <p:nvPr/>
        </p:nvSpPr>
        <p:spPr>
          <a:xfrm>
            <a:off x="2438400" y="5791200"/>
            <a:ext cx="2308774" cy="523220"/>
          </a:xfrm>
          <a:prstGeom prst="rect">
            <a:avLst/>
          </a:prstGeom>
          <a:noFill/>
        </p:spPr>
        <p:txBody>
          <a:bodyPr wrap="none" rtlCol="0">
            <a:spAutoFit/>
          </a:bodyPr>
          <a:lstStyle/>
          <a:p>
            <a:r>
              <a:rPr lang="en-US" sz="1400" dirty="0" smtClean="0"/>
              <a:t>(Perception, Illusion and </a:t>
            </a:r>
            <a:endParaRPr lang="en-US" sz="1400" dirty="0"/>
          </a:p>
          <a:p>
            <a:r>
              <a:rPr lang="en-US" sz="1400" dirty="0" smtClean="0"/>
              <a:t>Visual Art, William Warren)</a:t>
            </a:r>
          </a:p>
        </p:txBody>
      </p:sp>
      <p:pic>
        <p:nvPicPr>
          <p:cNvPr id="12"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748" y="3581400"/>
            <a:ext cx="3175660" cy="307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598200"/>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fontScale="77500" lnSpcReduction="20000"/>
              </a:bodyPr>
              <a:lstStyle/>
              <a:p>
                <a:r>
                  <a:rPr lang="en-US" dirty="0"/>
                  <a:t>We know about camera and object modeling transformations now, let’s put them together</a:t>
                </a:r>
                <a:r>
                  <a:rPr lang="en-US" dirty="0" smtClean="0"/>
                  <a:t>:</a:t>
                </a:r>
              </a:p>
              <a:p>
                <a:pPr lvl="4"/>
                <a:endParaRPr lang="en-US" dirty="0"/>
              </a:p>
              <a:p>
                <a:r>
                  <a:rPr lang="en-US" dirty="0"/>
                  <a:t>1) </a:t>
                </a:r>
                <a14:m>
                  <m:oMath xmlns:m="http://schemas.openxmlformats.org/officeDocument/2006/math">
                    <m:sSub>
                      <m:sSubPr>
                        <m:ctrlPr>
                          <a:rPr lang="en-US" i="1">
                            <a:latin typeface="Cambria Math"/>
                          </a:rPr>
                        </m:ctrlPr>
                      </m:sSubPr>
                      <m:e>
                        <m:r>
                          <a:rPr lang="en-US" i="1">
                            <a:latin typeface="Cambria Math"/>
                          </a:rPr>
                          <m:t>𝑁</m:t>
                        </m:r>
                      </m:e>
                      <m:sub>
                        <m:r>
                          <a:rPr lang="en-US" i="1">
                            <a:latin typeface="Cambria Math"/>
                          </a:rPr>
                          <m:t>𝑝𝑒𝑟𝑠𝑝𝑒𝑐𝑡𝑖𝑣𝑒</m:t>
                        </m:r>
                      </m:sub>
                    </m:sSub>
                    <m:r>
                      <a:rPr lang="en-US" i="1">
                        <a:latin typeface="Cambria Math"/>
                      </a:rPr>
                      <m:t>=</m:t>
                    </m:r>
                    <m:sSub>
                      <m:sSubPr>
                        <m:ctrlPr>
                          <a:rPr lang="en-US" i="1">
                            <a:latin typeface="Cambria Math"/>
                          </a:rPr>
                        </m:ctrlPr>
                      </m:sSubPr>
                      <m:e>
                        <m:r>
                          <a:rPr lang="en-US" i="1">
                            <a:latin typeface="Cambria Math"/>
                          </a:rPr>
                          <m:t>𝑀</m:t>
                        </m:r>
                      </m:e>
                      <m:sub>
                        <m:r>
                          <a:rPr lang="en-US" i="1">
                            <a:latin typeface="Cambria Math"/>
                          </a:rPr>
                          <m:t>𝑝𝑝</m:t>
                        </m:r>
                      </m:sub>
                    </m:sSub>
                    <m:sSub>
                      <m:sSubPr>
                        <m:ctrlPr>
                          <a:rPr lang="en-US" i="1">
                            <a:latin typeface="Cambria Math"/>
                          </a:rPr>
                        </m:ctrlPr>
                      </m:sSubPr>
                      <m:e>
                        <m:r>
                          <a:rPr lang="en-US" i="1">
                            <a:latin typeface="Cambria Math"/>
                          </a:rPr>
                          <m:t>𝑀</m:t>
                        </m:r>
                      </m:e>
                      <m:sub>
                        <m:r>
                          <a:rPr lang="en-US" i="1">
                            <a:latin typeface="Cambria Math"/>
                          </a:rPr>
                          <m:t>𝑝𝑒𝑟𝑠𝑝𝑒𝑐𝑡𝑖𝑣𝑒</m:t>
                        </m:r>
                      </m:sub>
                    </m:sSub>
                  </m:oMath>
                </a14:m>
                <a:endParaRPr lang="en-US" dirty="0" smtClean="0"/>
              </a:p>
              <a:p>
                <a:pPr lvl="4"/>
                <a:endParaRPr lang="en-US" dirty="0"/>
              </a:p>
              <a:p>
                <a:r>
                  <a:rPr lang="en-US" dirty="0"/>
                  <a:t>2) </a:t>
                </a:r>
                <a14:m>
                  <m:oMath xmlns:m="http://schemas.openxmlformats.org/officeDocument/2006/math">
                    <m:r>
                      <a:rPr lang="en-US" i="1">
                        <a:latin typeface="Cambria Math"/>
                      </a:rPr>
                      <m:t>𝐶𝑀𝑇𝑀</m:t>
                    </m:r>
                    <m:r>
                      <a:rPr lang="en-US" i="1">
                        <a:latin typeface="Cambria Math"/>
                      </a:rPr>
                      <m:t>=</m:t>
                    </m:r>
                    <m:r>
                      <a:rPr lang="en-US" i="1">
                        <a:latin typeface="Cambria Math"/>
                      </a:rPr>
                      <m:t>𝑆𝑅𝑇</m:t>
                    </m:r>
                  </m:oMath>
                </a14:m>
                <a:endParaRPr lang="en-US" dirty="0"/>
              </a:p>
              <a:p>
                <a:pPr lvl="1"/>
                <a:r>
                  <a:rPr lang="en-US" dirty="0"/>
                  <a:t>The CMTM (Composite Modeling Transformation Matrix) is a composite matrix of all of our object modeling transformations (Scaling, Rotating, Translations, </a:t>
                </a:r>
                <a:r>
                  <a:rPr lang="en-US" dirty="0" err="1"/>
                  <a:t>etc</a:t>
                </a:r>
                <a:r>
                  <a:rPr lang="en-US" dirty="0" smtClean="0"/>
                  <a:t>)</a:t>
                </a:r>
              </a:p>
              <a:p>
                <a:pPr lvl="6"/>
                <a:endParaRPr lang="en-US" dirty="0"/>
              </a:p>
              <a:p>
                <a:r>
                  <a:rPr lang="en-US" dirty="0"/>
                  <a:t>3) </a:t>
                </a:r>
                <a14:m>
                  <m:oMath xmlns:m="http://schemas.openxmlformats.org/officeDocument/2006/math">
                    <m:r>
                      <a:rPr lang="en-US" i="1">
                        <a:latin typeface="Cambria Math"/>
                      </a:rPr>
                      <m:t>𝐶𝑇𝑀</m:t>
                    </m:r>
                    <m:r>
                      <a:rPr lang="en-US" i="1">
                        <a:latin typeface="Cambria Math"/>
                      </a:rPr>
                      <m:t>=</m:t>
                    </m:r>
                    <m:sSub>
                      <m:sSubPr>
                        <m:ctrlPr>
                          <a:rPr lang="en-US" i="1">
                            <a:latin typeface="Cambria Math"/>
                          </a:rPr>
                        </m:ctrlPr>
                      </m:sSubPr>
                      <m:e>
                        <m:r>
                          <a:rPr lang="en-US" i="1">
                            <a:latin typeface="Cambria Math"/>
                          </a:rPr>
                          <m:t>𝑁</m:t>
                        </m:r>
                      </m:e>
                      <m:sub>
                        <m:r>
                          <a:rPr lang="en-US" i="1">
                            <a:latin typeface="Cambria Math"/>
                          </a:rPr>
                          <m:t>𝑝𝑒𝑟𝑠𝑝𝑒𝑐𝑡𝑖𝑣𝑒</m:t>
                        </m:r>
                      </m:sub>
                    </m:sSub>
                    <m:r>
                      <a:rPr lang="en-US" i="1">
                        <a:latin typeface="Cambria Math"/>
                      </a:rPr>
                      <m:t>∗</m:t>
                    </m:r>
                    <m:r>
                      <a:rPr lang="en-US" i="1">
                        <a:latin typeface="Cambria Math"/>
                      </a:rPr>
                      <m:t>𝐶𝑀𝑇𝑀</m:t>
                    </m:r>
                  </m:oMath>
                </a14:m>
                <a:endParaRPr lang="en-US" dirty="0"/>
              </a:p>
              <a:p>
                <a:pPr lvl="1"/>
                <a:r>
                  <a:rPr lang="en-US" dirty="0"/>
                  <a:t>The CTM (Composite Transformation Matrix) is the combination of all our camera and modeling transformations</a:t>
                </a:r>
              </a:p>
              <a:p>
                <a:pPr lvl="2"/>
                <a:r>
                  <a:rPr lang="en-US" dirty="0"/>
                  <a:t>In OpenGL it is referred to as the </a:t>
                </a:r>
                <a:r>
                  <a:rPr lang="en-US" dirty="0" err="1"/>
                  <a:t>ModelViewProjection</a:t>
                </a:r>
                <a:r>
                  <a:rPr lang="en-US" dirty="0"/>
                  <a:t> Matrix</a:t>
                </a:r>
              </a:p>
              <a:p>
                <a:pPr lvl="2"/>
                <a:r>
                  <a:rPr lang="en-US" dirty="0"/>
                  <a:t>Model: Modeling Transformations</a:t>
                </a:r>
              </a:p>
              <a:p>
                <a:pPr lvl="2"/>
                <a:r>
                  <a:rPr lang="en-US" dirty="0"/>
                  <a:t>View: Camera translate/rotate</a:t>
                </a:r>
              </a:p>
              <a:p>
                <a:pPr lvl="2"/>
                <a:r>
                  <a:rPr lang="en-US" dirty="0"/>
                  <a:t>Projection: Frustum scaling/unhinging</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296" t="-216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Putting Everything All Together</a:t>
            </a:r>
            <a:endParaRPr lang="en-US" dirty="0"/>
          </a:p>
        </p:txBody>
      </p:sp>
    </p:spTree>
    <p:extLst>
      <p:ext uri="{BB962C8B-B14F-4D97-AF65-F5344CB8AC3E}">
        <p14:creationId xmlns:p14="http://schemas.microsoft.com/office/powerpoint/2010/main" val="336450437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251968122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smtClean="0"/>
          </a:p>
          <a:p>
            <a:endParaRPr lang="en-US" dirty="0" smtClean="0"/>
          </a:p>
          <a:p>
            <a:endParaRPr lang="en-US" dirty="0" smtClean="0"/>
          </a:p>
          <a:p>
            <a:endParaRPr lang="en-US" dirty="0" smtClean="0"/>
          </a:p>
          <a:p>
            <a:pPr marL="0" indent="0" algn="ctr">
              <a:buNone/>
            </a:pPr>
            <a:r>
              <a:rPr lang="en-US" dirty="0" smtClean="0"/>
              <a:t>Additional Material</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38970041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447800"/>
                <a:ext cx="8229600" cy="3124200"/>
              </a:xfrm>
            </p:spPr>
            <p:txBody>
              <a:bodyPr>
                <a:normAutofit fontScale="92500" lnSpcReduction="10000"/>
              </a:bodyPr>
              <a:lstStyle/>
              <a:p>
                <a:r>
                  <a:rPr lang="en-US" dirty="0" smtClean="0"/>
                  <a:t>Our perspective transformation do the following:</a:t>
                </a:r>
              </a:p>
              <a:p>
                <a:pPr lvl="1"/>
                <a:r>
                  <a:rPr lang="en-US" dirty="0" smtClean="0"/>
                  <a:t>Send all points on the</a:t>
                </a:r>
                <a14:m>
                  <m:oMath xmlns:m="http://schemas.openxmlformats.org/officeDocument/2006/math">
                    <m:r>
                      <a:rPr lang="en-US" i="1" dirty="0" smtClean="0">
                        <a:latin typeface="Cambria Math"/>
                      </a:rPr>
                      <m:t> </m:t>
                    </m:r>
                    <m:r>
                      <a:rPr lang="en-US" i="1" dirty="0" smtClean="0">
                        <a:latin typeface="Cambria Math"/>
                      </a:rPr>
                      <m:t>𝑧</m:t>
                    </m:r>
                    <m:r>
                      <a:rPr lang="en-US" i="1" dirty="0" smtClean="0">
                        <a:latin typeface="Cambria Math"/>
                      </a:rPr>
                      <m:t> </m:t>
                    </m:r>
                  </m:oMath>
                </a14:m>
                <a:r>
                  <a:rPr lang="en-US" dirty="0" smtClean="0"/>
                  <a:t>= -1 far clipping plane to itself</a:t>
                </a:r>
              </a:p>
              <a:p>
                <a:pPr lvl="2"/>
                <a:r>
                  <a:rPr lang="en-US" dirty="0" smtClean="0"/>
                  <a:t>We’ll check (-1, 1, -1, 1) and (1, -1, -1, 1)</a:t>
                </a:r>
              </a:p>
              <a:p>
                <a:pPr lvl="1"/>
                <a:r>
                  <a:rPr lang="en-US" dirty="0" smtClean="0"/>
                  <a:t>Sends all points on the z = c near clipping plane on to the z = 0 plane</a:t>
                </a:r>
              </a:p>
              <a:p>
                <a:pPr lvl="2"/>
                <a:r>
                  <a:rPr lang="en-US" dirty="0" smtClean="0"/>
                  <a:t>Note that the corners of the canonical clipping plane are actually </a:t>
                </a:r>
                <a14:m>
                  <m:oMath xmlns:m="http://schemas.openxmlformats.org/officeDocument/2006/math">
                    <m:r>
                      <a:rPr lang="en-US" i="1" dirty="0" smtClean="0">
                        <a:latin typeface="Cambria Math"/>
                      </a:rPr>
                      <m:t>(−</m:t>
                    </m:r>
                    <m:r>
                      <a:rPr lang="en-US" i="1" dirty="0" err="1" smtClean="0">
                        <a:latin typeface="Cambria Math"/>
                      </a:rPr>
                      <m:t>𝑐</m:t>
                    </m:r>
                    <m:r>
                      <a:rPr lang="en-US" i="1" dirty="0" err="1" smtClean="0">
                        <a:latin typeface="Cambria Math"/>
                      </a:rPr>
                      <m:t>,</m:t>
                    </m:r>
                    <m:r>
                      <a:rPr lang="en-US" i="1" dirty="0" err="1"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m:t>
                    </m:r>
                    <m:r>
                      <a:rPr lang="en-US" i="1" dirty="0" smtClean="0">
                        <a:latin typeface="Cambria Math"/>
                      </a:rPr>
                      <m:t>𝑐</m:t>
                    </m:r>
                    <m:r>
                      <a:rPr lang="en-US" i="1" dirty="0" smtClean="0">
                        <a:latin typeface="Cambria Math"/>
                      </a:rPr>
                      <m:t>), (</m:t>
                    </m:r>
                    <m:r>
                      <a:rPr lang="en-US" i="1" dirty="0" err="1" smtClean="0">
                        <a:latin typeface="Cambria Math"/>
                      </a:rPr>
                      <m:t>𝑐</m:t>
                    </m:r>
                    <m:r>
                      <a:rPr lang="en-US" i="1" dirty="0" err="1" smtClean="0">
                        <a:latin typeface="Cambria Math"/>
                      </a:rPr>
                      <m:t>,</m:t>
                    </m:r>
                    <m:r>
                      <a:rPr lang="en-US" i="1" dirty="0" err="1" smtClean="0">
                        <a:latin typeface="Cambria Math"/>
                      </a:rPr>
                      <m:t>𝑐</m:t>
                    </m:r>
                    <m:r>
                      <a:rPr lang="en-US" i="1" dirty="0" smtClean="0">
                        <a:latin typeface="Cambria Math"/>
                      </a:rPr>
                      <m:t>) </m:t>
                    </m:r>
                    <m:r>
                      <a:rPr lang="en-US" i="1" dirty="0" smtClean="0">
                        <a:latin typeface="Cambria Math"/>
                      </a:rPr>
                      <m:t>𝑎𝑛𝑑</m:t>
                    </m:r>
                    <m:r>
                      <a:rPr lang="en-US" i="1" dirty="0" smtClean="0">
                        <a:latin typeface="Cambria Math"/>
                      </a:rPr>
                      <m:t> (−</m:t>
                    </m:r>
                    <m:r>
                      <a:rPr lang="en-US" i="1" dirty="0"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m:t>
                    </m:r>
                  </m:oMath>
                </a14:m>
                <a:r>
                  <a:rPr lang="en-US" dirty="0" smtClean="0"/>
                  <a:t> (Similar triangle geometry)</a:t>
                </a:r>
              </a:p>
              <a:p>
                <a:pPr lvl="2"/>
                <a:r>
                  <a:rPr lang="en-US" dirty="0" smtClean="0"/>
                  <a:t>We’ll check to see that </a:t>
                </a:r>
                <a14:m>
                  <m:oMath xmlns:m="http://schemas.openxmlformats.org/officeDocument/2006/math">
                    <m:r>
                      <a:rPr lang="en-US" i="1" dirty="0" smtClean="0">
                        <a:latin typeface="Cambria Math"/>
                      </a:rPr>
                      <m:t>(−</m:t>
                    </m:r>
                    <m:r>
                      <a:rPr lang="en-US" i="1" dirty="0"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 1) </m:t>
                    </m:r>
                  </m:oMath>
                </a14:m>
                <a:r>
                  <a:rPr lang="en-US" dirty="0" smtClean="0"/>
                  <a:t>gets sent to (-1, 1, 0, 1)</a:t>
                </a:r>
              </a:p>
              <a:p>
                <a:pPr lvl="2"/>
                <a:r>
                  <a:rPr lang="en-US" dirty="0" smtClean="0"/>
                  <a:t>And that </a:t>
                </a:r>
                <a14:m>
                  <m:oMath xmlns:m="http://schemas.openxmlformats.org/officeDocument/2006/math">
                    <m:r>
                      <a:rPr lang="en-US" i="1" dirty="0" smtClean="0">
                        <a:latin typeface="Cambria Math"/>
                      </a:rPr>
                      <m:t>(</m:t>
                    </m:r>
                    <m:r>
                      <a:rPr lang="en-US" i="1" dirty="0"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 </m:t>
                    </m:r>
                    <m:r>
                      <a:rPr lang="en-US" i="1" dirty="0" smtClean="0">
                        <a:latin typeface="Cambria Math"/>
                      </a:rPr>
                      <m:t>𝑐</m:t>
                    </m:r>
                    <m:r>
                      <a:rPr lang="en-US" i="1" dirty="0" smtClean="0">
                        <a:latin typeface="Cambria Math"/>
                      </a:rPr>
                      <m:t>, 1) </m:t>
                    </m:r>
                  </m:oMath>
                </a14:m>
                <a:r>
                  <a:rPr lang="en-US" dirty="0" smtClean="0"/>
                  <a:t>gets sent to (1, -1, 0, 1)</a:t>
                </a:r>
              </a:p>
              <a:p>
                <a:pPr lvl="1"/>
                <a:r>
                  <a:rPr lang="en-US" dirty="0" smtClean="0"/>
                  <a:t>Let’s say </a:t>
                </a:r>
                <a14:m>
                  <m:oMath xmlns:m="http://schemas.openxmlformats.org/officeDocument/2006/math">
                    <m:r>
                      <a:rPr lang="en-US" i="1" dirty="0" smtClean="0">
                        <a:latin typeface="Cambria Math"/>
                      </a:rPr>
                      <m:t>𝑐</m:t>
                    </m:r>
                    <m:r>
                      <a:rPr lang="en-US" i="1" dirty="0" smtClean="0">
                        <a:latin typeface="Cambria Math"/>
                      </a:rPr>
                      <m:t> = −</m:t>
                    </m:r>
                    <m:f>
                      <m:fPr>
                        <m:ctrlPr>
                          <a:rPr lang="en-US" i="1" dirty="0" smtClean="0">
                            <a:latin typeface="Cambria Math"/>
                          </a:rPr>
                        </m:ctrlPr>
                      </m:fPr>
                      <m:num>
                        <m:r>
                          <a:rPr lang="en-US" i="1" dirty="0" smtClean="0">
                            <a:latin typeface="Cambria Math"/>
                          </a:rPr>
                          <m:t>1</m:t>
                        </m:r>
                      </m:num>
                      <m:den>
                        <m:r>
                          <a:rPr lang="en-US" i="1" dirty="0" smtClean="0">
                            <a:latin typeface="Cambria Math"/>
                          </a:rPr>
                          <m:t>2</m:t>
                        </m:r>
                      </m:den>
                    </m:f>
                  </m:oMath>
                </a14:m>
                <a:r>
                  <a:rPr lang="en-US" dirty="0" smtClean="0"/>
                  <a:t> </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447800"/>
                <a:ext cx="8229600" cy="3124200"/>
              </a:xfrm>
              <a:blipFill rotWithShape="1">
                <a:blip r:embed="rId3"/>
                <a:stretch>
                  <a:fillRect l="-444" t="-273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Unhinging the View Volume</a:t>
            </a:r>
            <a:endParaRPr lang="en-US" dirty="0"/>
          </a:p>
        </p:txBody>
      </p:sp>
      <mc:AlternateContent xmlns:mc="http://schemas.openxmlformats.org/markup-compatibility/2006" xmlns:a14="http://schemas.microsoft.com/office/drawing/2010/main">
        <mc:Choice Requires="a14">
          <p:sp>
            <p:nvSpPr>
              <p:cNvPr id="4" name="Rectangle 3"/>
              <p:cNvSpPr/>
              <p:nvPr/>
            </p:nvSpPr>
            <p:spPr>
              <a:xfrm>
                <a:off x="685799" y="4648200"/>
                <a:ext cx="2743201" cy="1217769"/>
              </a:xfrm>
              <a:prstGeom prst="rect">
                <a:avLst/>
              </a:prstGeom>
            </p:spPr>
            <p:txBody>
              <a:bodyPr wrap="square">
                <a:spAutoFit/>
              </a:bodyPr>
              <a:lstStyle/>
              <a:p>
                <a14:m>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f>
                                <m:fPr>
                                  <m:ctrlPr>
                                    <a:rPr lang="en-US" b="0" i="1" smtClean="0">
                                      <a:latin typeface="Cambria Math"/>
                                    </a:rPr>
                                  </m:ctrlPr>
                                </m:fPr>
                                <m:num>
                                  <m:r>
                                    <a:rPr lang="en-US" b="0" i="1" smtClean="0">
                                      <a:latin typeface="Cambria Math"/>
                                    </a:rPr>
                                    <m:t>1</m:t>
                                  </m:r>
                                </m:num>
                                <m:den>
                                  <m:r>
                                    <a:rPr lang="en-US" b="0" i="1" smtClean="0">
                                      <a:latin typeface="Cambria Math"/>
                                    </a:rPr>
                                    <m:t>𝑐</m:t>
                                  </m:r>
                                  <m:r>
                                    <a:rPr lang="en-US" b="0" i="1" smtClean="0">
                                      <a:latin typeface="Cambria Math"/>
                                    </a:rPr>
                                    <m:t>+1</m:t>
                                  </m:r>
                                </m:den>
                              </m:f>
                            </m:e>
                            <m:e>
                              <m:f>
                                <m:fPr>
                                  <m:ctrlPr>
                                    <a:rPr lang="en-US" b="0" i="1" smtClean="0">
                                      <a:latin typeface="Cambria Math"/>
                                    </a:rPr>
                                  </m:ctrlPr>
                                </m:fPr>
                                <m:num>
                                  <m:r>
                                    <a:rPr lang="en-US" b="0" i="1" smtClean="0">
                                      <a:latin typeface="Cambria Math"/>
                                    </a:rPr>
                                    <m:t>−</m:t>
                                  </m:r>
                                  <m:r>
                                    <a:rPr lang="en-US" b="0" i="1" smtClean="0">
                                      <a:latin typeface="Cambria Math"/>
                                    </a:rPr>
                                    <m:t>𝑐</m:t>
                                  </m:r>
                                </m:num>
                                <m:den>
                                  <m:r>
                                    <a:rPr lang="en-US" b="0" i="1" smtClean="0">
                                      <a:latin typeface="Cambria Math"/>
                                    </a:rPr>
                                    <m:t>𝑐</m:t>
                                  </m:r>
                                  <m:r>
                                    <a:rPr lang="en-US" b="0" i="1" smtClean="0">
                                      <a:latin typeface="Cambria Math"/>
                                    </a:rPr>
                                    <m:t>+1</m:t>
                                  </m:r>
                                </m:den>
                              </m:f>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a14:m>
                <a:r>
                  <a:rPr lang="en-US" dirty="0" smtClean="0"/>
                  <a:t>  =</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85799" y="4648200"/>
                <a:ext cx="2743201" cy="1217769"/>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828456" y="4753164"/>
                <a:ext cx="1810687"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828456" y="4753164"/>
                <a:ext cx="1810687" cy="1112805"/>
              </a:xfrm>
              <a:prstGeom prst="rect">
                <a:avLst/>
              </a:prstGeom>
              <a:blipFill rotWithShape="1">
                <a:blip r:embed="rId5"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5488339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Unhinging the View Volume</a:t>
            </a:r>
          </a:p>
        </p:txBody>
      </p:sp>
      <mc:AlternateContent xmlns:mc="http://schemas.openxmlformats.org/markup-compatibility/2006" xmlns:a14="http://schemas.microsoft.com/office/drawing/2010/main">
        <mc:Choice Requires="a14">
          <p:sp>
            <p:nvSpPr>
              <p:cNvPr id="4" name="Rectangle 3"/>
              <p:cNvSpPr/>
              <p:nvPr/>
            </p:nvSpPr>
            <p:spPr>
              <a:xfrm>
                <a:off x="1173605" y="4841867"/>
                <a:ext cx="1810687"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173605" y="4841867"/>
                <a:ext cx="1810687" cy="1112805"/>
              </a:xfrm>
              <a:prstGeom prst="rect">
                <a:avLst/>
              </a:prstGeom>
              <a:blipFill rotWithShape="1">
                <a:blip r:embed="rId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61136" y="3686507"/>
                <a:ext cx="1810687"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161136" y="3686507"/>
                <a:ext cx="1810687" cy="1112805"/>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173605" y="2518524"/>
                <a:ext cx="1810687"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173605" y="2518524"/>
                <a:ext cx="1810687" cy="1112805"/>
              </a:xfrm>
              <a:prstGeom prst="rect">
                <a:avLst/>
              </a:prstGeom>
              <a:blipFill rotWithShape="1">
                <a:blip r:embed="rId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61135" y="1405719"/>
                <a:ext cx="1810687" cy="1112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2</m:t>
                                </m:r>
                              </m:e>
                              <m:e>
                                <m:r>
                                  <a:rPr lang="en-US" b="0" i="1" smtClean="0">
                                    <a:latin typeface="Cambria Math"/>
                                  </a:rPr>
                                  <m:t>1</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
                        </m:e>
                      </m:d>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61135" y="1405719"/>
                <a:ext cx="1810687" cy="1112805"/>
              </a:xfrm>
              <a:prstGeom prst="rect">
                <a:avLst/>
              </a:prstGeom>
              <a:blipFill rotWithShape="1">
                <a:blip r:embed="rId6"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971821" y="1422779"/>
                <a:ext cx="733471"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m:t>
                                </m:r>
                                <m:r>
                                  <a:rPr lang="en-US" b="0" i="1" smtClean="0">
                                    <a:latin typeface="Cambria Math"/>
                                  </a:rPr>
                                  <m:t>1</m:t>
                                </m:r>
                              </m:e>
                            </m:mr>
                            <m:mr>
                              <m:e>
                                <m:r>
                                  <a:rPr lang="en-US" b="0" i="1" smtClean="0">
                                    <a:latin typeface="Cambria Math"/>
                                  </a:rPr>
                                  <m:t>1</m:t>
                                </m:r>
                              </m:e>
                            </m:mr>
                            <m:mr>
                              <m:e>
                                <m:r>
                                  <a:rPr lang="en-US" b="0" i="1" smtClean="0">
                                    <a:latin typeface="Cambria Math"/>
                                  </a:rPr>
                                  <m:t>−1</m:t>
                                </m:r>
                              </m:e>
                            </m:mr>
                            <m:mr>
                              <m:e>
                                <m:r>
                                  <a:rPr lang="en-US" b="0" i="1" smtClean="0">
                                    <a:latin typeface="Cambria Math"/>
                                  </a:rPr>
                                  <m:t>1</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971821" y="1422779"/>
                <a:ext cx="733471" cy="1112805"/>
              </a:xfrm>
              <a:prstGeom prst="rect">
                <a:avLst/>
              </a:prstGeom>
              <a:blipFill rotWithShape="1">
                <a:blip r:embed="rId7"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971820" y="2520799"/>
                <a:ext cx="733471"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1</m:t>
                                </m:r>
                              </m:e>
                            </m:mr>
                            <m:mr>
                              <m:e>
                                <m:r>
                                  <a:rPr lang="en-US" b="0" i="1" smtClean="0">
                                    <a:latin typeface="Cambria Math"/>
                                  </a:rPr>
                                  <m:t>−1</m:t>
                                </m:r>
                              </m:e>
                            </m:mr>
                            <m:mr>
                              <m:e>
                                <m:r>
                                  <a:rPr lang="en-US" b="0" i="1" smtClean="0">
                                    <a:latin typeface="Cambria Math"/>
                                  </a:rPr>
                                  <m:t>−1</m:t>
                                </m:r>
                              </m:e>
                            </m:mr>
                            <m:mr>
                              <m:e>
                                <m:r>
                                  <a:rPr lang="en-US" b="0" i="1" smtClean="0">
                                    <a:latin typeface="Cambria Math"/>
                                  </a:rPr>
                                  <m:t>1</m:t>
                                </m:r>
                              </m:e>
                            </m:mr>
                          </m:m>
                        </m:e>
                      </m: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971820" y="2520799"/>
                <a:ext cx="733471" cy="1112805"/>
              </a:xfrm>
              <a:prstGeom prst="rect">
                <a:avLst/>
              </a:prstGeom>
              <a:blipFill rotWithShape="1">
                <a:blip r:embed="rId8"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84292" y="3686507"/>
                <a:ext cx="975523" cy="1143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m:t>
                                </m:r>
                                <m:r>
                                  <a:rPr lang="en-US" b="0" i="1" smtClean="0">
                                    <a:latin typeface="Cambria Math"/>
                                  </a:rPr>
                                  <m:t>1/2</m:t>
                                </m:r>
                              </m:e>
                            </m:mr>
                            <m:mr>
                              <m:e>
                                <m:r>
                                  <a:rPr lang="en-US" b="0" i="1" smtClean="0">
                                    <a:latin typeface="Cambria Math"/>
                                  </a:rPr>
                                  <m:t>1/2</m:t>
                                </m:r>
                              </m:e>
                            </m:mr>
                            <m:mr>
                              <m:e>
                                <m:r>
                                  <a:rPr lang="en-US" b="0" i="1" smtClean="0">
                                    <a:latin typeface="Cambria Math"/>
                                  </a:rPr>
                                  <m:t>−1/2</m:t>
                                </m:r>
                              </m:e>
                            </m:mr>
                            <m:mr>
                              <m:e>
                                <m:r>
                                  <a:rPr lang="en-US" b="0" i="1" smtClean="0">
                                    <a:latin typeface="Cambria Math"/>
                                  </a:rPr>
                                  <m:t>1</m:t>
                                </m: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984292" y="3686507"/>
                <a:ext cx="975523" cy="1143005"/>
              </a:xfrm>
              <a:prstGeom prst="rect">
                <a:avLst/>
              </a:prstGeom>
              <a:blipFill rotWithShape="1">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984292" y="4841867"/>
                <a:ext cx="975523" cy="11430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1</m:t>
                                </m:r>
                                <m:r>
                                  <a:rPr lang="en-US" b="0" i="1" smtClean="0">
                                    <a:latin typeface="Cambria Math"/>
                                  </a:rPr>
                                  <m:t>/2</m:t>
                                </m:r>
                              </m:e>
                            </m:mr>
                            <m:mr>
                              <m:e>
                                <m:r>
                                  <a:rPr lang="en-US" b="0" i="1" smtClean="0">
                                    <a:latin typeface="Cambria Math"/>
                                  </a:rPr>
                                  <m:t>−1/2</m:t>
                                </m:r>
                              </m:e>
                            </m:mr>
                            <m:mr>
                              <m:e>
                                <m:r>
                                  <a:rPr lang="en-US" b="0" i="1" smtClean="0">
                                    <a:latin typeface="Cambria Math"/>
                                  </a:rPr>
                                  <m:t>−1/2</m:t>
                                </m:r>
                              </m:e>
                            </m:mr>
                            <m:mr>
                              <m:e>
                                <m:r>
                                  <a:rPr lang="en-US" b="0" i="1" smtClean="0">
                                    <a:latin typeface="Cambria Math"/>
                                  </a:rPr>
                                  <m:t>1</m:t>
                                </m:r>
                              </m:e>
                            </m:mr>
                          </m:m>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984292" y="4841867"/>
                <a:ext cx="975523" cy="1143005"/>
              </a:xfrm>
              <a:prstGeom prst="rect">
                <a:avLst/>
              </a:prstGeom>
              <a:blipFill rotWithShape="1">
                <a:blip r:embed="rId10" cstate="print"/>
                <a:stretch>
                  <a:fillRect/>
                </a:stretch>
              </a:blipFill>
            </p:spPr>
            <p:txBody>
              <a:bodyPr/>
              <a:lstStyle/>
              <a:p>
                <a:r>
                  <a:rPr lang="en-US">
                    <a:noFill/>
                  </a:rPr>
                  <a:t> </a:t>
                </a:r>
              </a:p>
            </p:txBody>
          </p:sp>
        </mc:Fallback>
      </mc:AlternateContent>
      <p:sp>
        <p:nvSpPr>
          <p:cNvPr id="17" name="Right Arrow 16"/>
          <p:cNvSpPr/>
          <p:nvPr/>
        </p:nvSpPr>
        <p:spPr>
          <a:xfrm>
            <a:off x="4430627" y="17368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4430627" y="28326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430627" y="400059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4430627" y="51559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p:cNvSpPr txBox="1"/>
              <p:nvPr/>
            </p:nvSpPr>
            <p:spPr>
              <a:xfrm>
                <a:off x="5834231" y="1422779"/>
                <a:ext cx="733471"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m:t>
                                </m:r>
                                <m:r>
                                  <a:rPr lang="en-US" b="0" i="1" smtClean="0">
                                    <a:latin typeface="Cambria Math"/>
                                  </a:rPr>
                                  <m:t>1</m:t>
                                </m:r>
                              </m:e>
                            </m:mr>
                            <m:mr>
                              <m:e>
                                <m:r>
                                  <a:rPr lang="en-US" b="0" i="1" smtClean="0">
                                    <a:latin typeface="Cambria Math"/>
                                  </a:rPr>
                                  <m:t>1</m:t>
                                </m:r>
                              </m:e>
                            </m:mr>
                            <m:mr>
                              <m:e>
                                <m:r>
                                  <a:rPr lang="en-US" b="0" i="1" smtClean="0">
                                    <a:latin typeface="Cambria Math"/>
                                  </a:rPr>
                                  <m:t>−1</m:t>
                                </m:r>
                              </m:e>
                            </m:mr>
                            <m:mr>
                              <m:e>
                                <m:r>
                                  <a:rPr lang="en-US" b="0" i="1" smtClean="0">
                                    <a:latin typeface="Cambria Math"/>
                                  </a:rPr>
                                  <m:t>1</m:t>
                                </m:r>
                              </m:e>
                            </m:mr>
                          </m:m>
                        </m:e>
                      </m:d>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5834231" y="1422779"/>
                <a:ext cx="733471" cy="1112805"/>
              </a:xfrm>
              <a:prstGeom prst="rect">
                <a:avLst/>
              </a:prstGeom>
              <a:blipFill rotWithShape="1">
                <a:blip r:embed="rId11"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847990" y="2573702"/>
                <a:ext cx="733471"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1</m:t>
                                </m:r>
                              </m:e>
                            </m:mr>
                            <m:mr>
                              <m:e>
                                <m:r>
                                  <a:rPr lang="en-US" b="0" i="1" smtClean="0">
                                    <a:latin typeface="Cambria Math"/>
                                  </a:rPr>
                                  <m:t>−1</m:t>
                                </m:r>
                              </m:e>
                            </m:mr>
                            <m:mr>
                              <m:e>
                                <m:r>
                                  <a:rPr lang="en-US" b="0" i="1" smtClean="0">
                                    <a:latin typeface="Cambria Math"/>
                                  </a:rPr>
                                  <m:t>−1</m:t>
                                </m:r>
                              </m:e>
                            </m:mr>
                            <m:mr>
                              <m:e>
                                <m:r>
                                  <a:rPr lang="en-US" b="0" i="1" smtClean="0">
                                    <a:latin typeface="Cambria Math"/>
                                  </a:rPr>
                                  <m:t>1</m:t>
                                </m:r>
                              </m:e>
                            </m:mr>
                          </m:m>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847990" y="2573702"/>
                <a:ext cx="733471" cy="1112805"/>
              </a:xfrm>
              <a:prstGeom prst="rect">
                <a:avLst/>
              </a:prstGeom>
              <a:blipFill rotWithShape="1">
                <a:blip r:embed="rId12"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726963" y="3698862"/>
                <a:ext cx="975523" cy="11676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m:t>
                                </m:r>
                                <m:r>
                                  <a:rPr lang="en-US" b="0" i="1" smtClean="0">
                                    <a:latin typeface="Cambria Math"/>
                                  </a:rPr>
                                  <m:t>1/2</m:t>
                                </m:r>
                              </m:e>
                            </m:mr>
                            <m:mr>
                              <m:e>
                                <m:r>
                                  <a:rPr lang="en-US" b="0" i="1" smtClean="0">
                                    <a:latin typeface="Cambria Math"/>
                                  </a:rPr>
                                  <m:t>1/2</m:t>
                                </m:r>
                              </m:e>
                            </m:mr>
                            <m:mr>
                              <m:e>
                                <m:r>
                                  <a:rPr lang="en-US" b="0" i="1" smtClean="0">
                                    <a:latin typeface="Cambria Math"/>
                                  </a:rPr>
                                  <m:t>0</m:t>
                                </m:r>
                              </m:e>
                            </m:mr>
                            <m:mr>
                              <m:e>
                                <m:r>
                                  <a:rPr lang="en-US" b="0" i="1" smtClean="0">
                                    <a:latin typeface="Cambria Math"/>
                                  </a:rPr>
                                  <m:t>1/2</m:t>
                                </m:r>
                              </m:e>
                            </m:mr>
                          </m:m>
                        </m:e>
                      </m: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5726963" y="3698862"/>
                <a:ext cx="975523" cy="1167627"/>
              </a:xfrm>
              <a:prstGeom prst="rect">
                <a:avLst/>
              </a:prstGeom>
              <a:blipFill rotWithShape="1">
                <a:blip r:embed="rId13"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733134" y="4841867"/>
                <a:ext cx="975523" cy="11676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1</m:t>
                                </m:r>
                                <m:r>
                                  <a:rPr lang="en-US" b="0" i="1" smtClean="0">
                                    <a:latin typeface="Cambria Math"/>
                                  </a:rPr>
                                  <m:t>/2</m:t>
                                </m:r>
                              </m:e>
                            </m:mr>
                            <m:mr>
                              <m:e>
                                <m:r>
                                  <a:rPr lang="en-US" b="0" i="1" smtClean="0">
                                    <a:latin typeface="Cambria Math"/>
                                  </a:rPr>
                                  <m:t>−1/2</m:t>
                                </m:r>
                              </m:e>
                            </m:mr>
                            <m:mr>
                              <m:e>
                                <m:r>
                                  <a:rPr lang="en-US" b="0" i="1" smtClean="0">
                                    <a:latin typeface="Cambria Math"/>
                                  </a:rPr>
                                  <m:t>0</m:t>
                                </m:r>
                              </m:e>
                            </m:mr>
                            <m:mr>
                              <m:e>
                                <m:r>
                                  <a:rPr lang="en-US" b="0" i="1" smtClean="0">
                                    <a:latin typeface="Cambria Math"/>
                                  </a:rPr>
                                  <m:t>1/2</m:t>
                                </m:r>
                              </m:e>
                            </m:mr>
                          </m:m>
                        </m:e>
                      </m:d>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5733134" y="4841867"/>
                <a:ext cx="975523" cy="1167627"/>
              </a:xfrm>
              <a:prstGeom prst="rect">
                <a:avLst/>
              </a:prstGeom>
              <a:blipFill rotWithShape="1">
                <a:blip r:embed="rId14" cstate="print"/>
                <a:stretch>
                  <a:fillRect/>
                </a:stretch>
              </a:blipFill>
            </p:spPr>
            <p:txBody>
              <a:bodyPr/>
              <a:lstStyle/>
              <a:p>
                <a:r>
                  <a:rPr lang="en-US">
                    <a:noFill/>
                  </a:rPr>
                  <a:t> </a:t>
                </a:r>
              </a:p>
            </p:txBody>
          </p:sp>
        </mc:Fallback>
      </mc:AlternateContent>
      <p:sp>
        <p:nvSpPr>
          <p:cNvPr id="25" name="Right Arrow 24"/>
          <p:cNvSpPr/>
          <p:nvPr/>
        </p:nvSpPr>
        <p:spPr>
          <a:xfrm>
            <a:off x="6824831" y="4000593"/>
            <a:ext cx="838200" cy="43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6824831" y="5155953"/>
            <a:ext cx="838200" cy="439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799810" y="3066508"/>
            <a:ext cx="1623586" cy="646331"/>
          </a:xfrm>
          <a:prstGeom prst="rect">
            <a:avLst/>
          </a:prstGeom>
          <a:noFill/>
        </p:spPr>
        <p:txBody>
          <a:bodyPr wrap="none" rtlCol="0">
            <a:spAutoFit/>
          </a:bodyPr>
          <a:lstStyle/>
          <a:p>
            <a:r>
              <a:rPr lang="en-US" dirty="0" smtClean="0"/>
              <a:t>Don’t forget to </a:t>
            </a:r>
          </a:p>
          <a:p>
            <a:r>
              <a:rPr lang="en-US" dirty="0" smtClean="0"/>
              <a:t>homogenize!</a:t>
            </a:r>
            <a:endParaRPr lang="en-US" dirty="0"/>
          </a:p>
        </p:txBody>
      </p:sp>
      <mc:AlternateContent xmlns:mc="http://schemas.openxmlformats.org/markup-compatibility/2006" xmlns:a14="http://schemas.microsoft.com/office/drawing/2010/main">
        <mc:Choice Requires="a14">
          <p:sp>
            <p:nvSpPr>
              <p:cNvPr id="28" name="TextBox 27"/>
              <p:cNvSpPr txBox="1"/>
              <p:nvPr/>
            </p:nvSpPr>
            <p:spPr>
              <a:xfrm>
                <a:off x="7815431" y="3712839"/>
                <a:ext cx="733471" cy="11422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m:t>
                                </m:r>
                                <m:r>
                                  <a:rPr lang="en-US" b="0" i="1" smtClean="0">
                                    <a:latin typeface="Cambria Math"/>
                                  </a:rPr>
                                  <m:t>1</m:t>
                                </m:r>
                              </m:e>
                            </m:mr>
                            <m:mr>
                              <m:e>
                                <m:r>
                                  <a:rPr lang="en-US" b="0" i="1" smtClean="0">
                                    <a:latin typeface="Cambria Math"/>
                                  </a:rPr>
                                  <m:t>1</m:t>
                                </m:r>
                              </m:e>
                            </m:mr>
                            <m:mr>
                              <m:e>
                                <m:r>
                                  <a:rPr lang="en-US" b="0" i="1" smtClean="0">
                                    <a:latin typeface="Cambria Math"/>
                                  </a:rPr>
                                  <m:t>0</m:t>
                                </m:r>
                              </m:e>
                            </m:mr>
                            <m:mr>
                              <m:e>
                                <m:r>
                                  <a:rPr lang="en-US" b="0" i="1" smtClean="0">
                                    <a:latin typeface="Cambria Math"/>
                                  </a:rPr>
                                  <m:t>1</m:t>
                                </m:r>
                              </m:e>
                            </m:mr>
                          </m:m>
                        </m:e>
                      </m:d>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7815431" y="3712839"/>
                <a:ext cx="733471" cy="1142236"/>
              </a:xfrm>
              <a:prstGeom prst="rect">
                <a:avLst/>
              </a:prstGeom>
              <a:blipFill rotWithShape="1">
                <a:blip r:embed="rId15"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7830048" y="4897526"/>
                <a:ext cx="733471" cy="11422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r>
                                  <m:rPr>
                                    <m:brk m:alnAt="7"/>
                                  </m:rPr>
                                  <a:rPr lang="en-US" b="0" i="1" smtClean="0">
                                    <a:latin typeface="Cambria Math"/>
                                  </a:rPr>
                                  <m:t>1</m:t>
                                </m:r>
                              </m:e>
                            </m:mr>
                            <m:mr>
                              <m:e>
                                <m:r>
                                  <a:rPr lang="en-US" b="0" i="1" smtClean="0">
                                    <a:latin typeface="Cambria Math"/>
                                  </a:rPr>
                                  <m:t>−1</m:t>
                                </m:r>
                              </m:e>
                            </m:mr>
                            <m:mr>
                              <m:e>
                                <m:r>
                                  <a:rPr lang="en-US" b="0" i="1" smtClean="0">
                                    <a:latin typeface="Cambria Math"/>
                                  </a:rPr>
                                  <m:t>0</m:t>
                                </m:r>
                              </m:e>
                            </m:mr>
                            <m:mr>
                              <m:e>
                                <m:r>
                                  <a:rPr lang="en-US" b="0" i="1" smtClean="0">
                                    <a:latin typeface="Cambria Math"/>
                                  </a:rPr>
                                  <m:t>1</m:t>
                                </m:r>
                              </m:e>
                            </m:mr>
                          </m:m>
                        </m:e>
                      </m:d>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7830048" y="4897526"/>
                <a:ext cx="733471" cy="1142236"/>
              </a:xfrm>
              <a:prstGeom prst="rect">
                <a:avLst/>
              </a:prstGeom>
              <a:blipFill rotWithShape="1">
                <a:blip r:embed="rId16" cstate="print"/>
                <a:stretch>
                  <a:fillRect/>
                </a:stretch>
              </a:blipFill>
            </p:spPr>
            <p:txBody>
              <a:bodyPr/>
              <a:lstStyle/>
              <a:p>
                <a:r>
                  <a:rPr lang="en-US">
                    <a:noFill/>
                  </a:rPr>
                  <a:t> </a:t>
                </a:r>
              </a:p>
            </p:txBody>
          </p:sp>
        </mc:Fallback>
      </mc:AlternateContent>
      <p:pic>
        <p:nvPicPr>
          <p:cNvPr id="34" name="Picture 2" descr="See full siz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1510" y="1417471"/>
            <a:ext cx="8096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See full siz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1509" y="4863806"/>
            <a:ext cx="8096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full siz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974" y="3671598"/>
            <a:ext cx="8096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See full siz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07975" y="2539583"/>
            <a:ext cx="809625"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10549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81000" y="1219200"/>
                <a:ext cx="8382000" cy="5257800"/>
              </a:xfrm>
            </p:spPr>
            <p:txBody>
              <a:bodyPr>
                <a:normAutofit fontScale="77500" lnSpcReduction="20000"/>
              </a:bodyPr>
              <a:lstStyle/>
              <a:p>
                <a:r>
                  <a:rPr lang="en-US" sz="2000" dirty="0" smtClean="0"/>
                  <a:t>Typically depth testing is done using a z-buffer that determines the order in which objects are rendered based on the normalized z-values of the vertices</a:t>
                </a:r>
              </a:p>
              <a:p>
                <a:r>
                  <a:rPr lang="en-US" sz="2000" dirty="0" smtClean="0"/>
                  <a:t>The expected range for these values are from 0.0 to 1.0 where 0.0 is the closest an object can be before getting clipped away, and 1.0 is the farthest</a:t>
                </a:r>
              </a:p>
              <a:p>
                <a:r>
                  <a:rPr lang="en-US" sz="2000" dirty="0" smtClean="0"/>
                  <a:t>Thus we present an alternate form of </a:t>
                </a:r>
                <a14:m>
                  <m:oMath xmlns:m="http://schemas.openxmlformats.org/officeDocument/2006/math">
                    <m:sSub>
                      <m:sSubPr>
                        <m:ctrlPr>
                          <a:rPr lang="en-US" sz="2000" b="0" i="1" smtClean="0">
                            <a:latin typeface="Cambria Math"/>
                          </a:rPr>
                        </m:ctrlPr>
                      </m:sSubPr>
                      <m:e>
                        <m:r>
                          <a:rPr lang="en-US" sz="2000" b="0" i="1" smtClean="0">
                            <a:latin typeface="Cambria Math"/>
                          </a:rPr>
                          <m:t>𝑀</m:t>
                        </m:r>
                      </m:e>
                      <m:sub>
                        <m:r>
                          <a:rPr lang="en-US" sz="2000" b="0" i="1" smtClean="0">
                            <a:latin typeface="Cambria Math"/>
                          </a:rPr>
                          <m:t>𝑝𝑝</m:t>
                        </m:r>
                      </m:sub>
                    </m:sSub>
                  </m:oMath>
                </a14:m>
                <a:r>
                  <a:rPr lang="en-US" sz="2000" dirty="0" smtClean="0"/>
                  <a:t> that does the same thing as the original but negates the z-term:</a:t>
                </a:r>
              </a:p>
              <a:p>
                <a:endParaRPr lang="en-US" sz="2000" dirty="0" smtClean="0"/>
              </a:p>
              <a:p>
                <a:endParaRPr lang="en-US" sz="2000" dirty="0" smtClean="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r>
                  <a:rPr lang="en-US" sz="2000" dirty="0" smtClean="0"/>
                  <a:t>It’s possible that you’ll need this version for your assignments, but we’ll use the un-flipped version for the remainder of the lecture</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81000" y="1219200"/>
                <a:ext cx="8382000" cy="5257800"/>
              </a:xfrm>
              <a:blipFill rotWithShape="1">
                <a:blip r:embed="rId3"/>
                <a:stretch>
                  <a:fillRect t="-1390"/>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smtClean="0"/>
              <a:t>Practical Considerations: The z-buffer</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561531" y="2808685"/>
                <a:ext cx="1810687" cy="11128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a:rPr>
                          </m:ctrlPr>
                        </m:dPr>
                        <m:e>
                          <m:m>
                            <m:mPr>
                              <m:mcs>
                                <m:mc>
                                  <m:mcPr>
                                    <m:count m:val="4"/>
                                    <m:mcJc m:val="center"/>
                                  </m:mcPr>
                                </m:mc>
                              </m:mcs>
                              <m:ctrlPr>
                                <a:rPr lang="en-US" i="1" smtClean="0">
                                  <a:latin typeface="Cambria Math"/>
                                </a:rPr>
                              </m:ctrlPr>
                            </m:mPr>
                            <m:m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mr>
                            <m:m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mr>
                          </m:m>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561531" y="2808685"/>
                <a:ext cx="1810687" cy="1112805"/>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237931" y="2819400"/>
                <a:ext cx="1943994" cy="1092735"/>
              </a:xfrm>
              <a:prstGeom prst="rect">
                <a:avLst/>
              </a:prstGeom>
            </p:spPr>
            <p:txBody>
              <a:bodyPr wrap="none">
                <a:spAutoFit/>
              </a:bodyPr>
              <a:lstStyle/>
              <a:p>
                <a14:m>
                  <m:oMath xmlns:m="http://schemas.openxmlformats.org/officeDocument/2006/math">
                    <m:d>
                      <m:dPr>
                        <m:begChr m:val="["/>
                        <m:endChr m:val="]"/>
                        <m:ctrlPr>
                          <a:rPr lang="en-US" sz="1600" i="1">
                            <a:latin typeface="Cambria Math"/>
                          </a:rPr>
                        </m:ctrlPr>
                      </m:dPr>
                      <m:e>
                        <m:m>
                          <m:mPr>
                            <m:mcs>
                              <m:mc>
                                <m:mcPr>
                                  <m:count m:val="4"/>
                                  <m:mcJc m:val="center"/>
                                </m:mcPr>
                              </m:mc>
                            </m:mcs>
                            <m:ctrlPr>
                              <a:rPr lang="en-US" sz="1600" i="1">
                                <a:latin typeface="Cambria Math"/>
                              </a:rPr>
                            </m:ctrlPr>
                          </m:mPr>
                          <m:mr>
                            <m:e>
                              <m:r>
                                <m:rPr>
                                  <m:brk m:alnAt="7"/>
                                </m:rPr>
                                <a:rPr lang="en-US" sz="1600" i="1">
                                  <a:latin typeface="Cambria Math"/>
                                </a:rPr>
                                <m:t>1</m:t>
                              </m:r>
                            </m:e>
                            <m:e>
                              <m:r>
                                <a:rPr lang="en-US" sz="1600" i="1">
                                  <a:latin typeface="Cambria Math"/>
                                </a:rPr>
                                <m:t>0</m:t>
                              </m:r>
                            </m:e>
                            <m:e>
                              <m:r>
                                <a:rPr lang="en-US" sz="1600" i="1">
                                  <a:latin typeface="Cambria Math"/>
                                </a:rPr>
                                <m:t>0</m:t>
                              </m:r>
                            </m:e>
                            <m:e>
                              <m:r>
                                <a:rPr lang="en-US" sz="1600" i="1">
                                  <a:latin typeface="Cambria Math"/>
                                </a:rPr>
                                <m:t>0</m:t>
                              </m:r>
                            </m:e>
                          </m:mr>
                          <m:mr>
                            <m:e>
                              <m:r>
                                <a:rPr lang="en-US" sz="1600" i="1">
                                  <a:latin typeface="Cambria Math"/>
                                </a:rPr>
                                <m:t>0</m:t>
                              </m:r>
                            </m:e>
                            <m:e>
                              <m:r>
                                <a:rPr lang="en-US" sz="1600" i="1">
                                  <a:latin typeface="Cambria Math"/>
                                </a:rPr>
                                <m:t>1</m:t>
                              </m:r>
                            </m:e>
                            <m:e>
                              <m:r>
                                <a:rPr lang="en-US" sz="1600" i="1">
                                  <a:latin typeface="Cambria Math"/>
                                </a:rPr>
                                <m:t>0</m:t>
                              </m:r>
                            </m:e>
                            <m:e>
                              <m:r>
                                <a:rPr lang="en-US" sz="1600" i="1">
                                  <a:latin typeface="Cambria Math"/>
                                </a:rPr>
                                <m:t>0</m:t>
                              </m:r>
                            </m:e>
                          </m:mr>
                          <m:mr>
                            <m:e>
                              <m:r>
                                <a:rPr lang="en-US" sz="1600" i="1">
                                  <a:latin typeface="Cambria Math"/>
                                </a:rPr>
                                <m:t>0</m:t>
                              </m:r>
                            </m:e>
                            <m:e>
                              <m:r>
                                <a:rPr lang="en-US" sz="1600" i="1">
                                  <a:latin typeface="Cambria Math"/>
                                </a:rPr>
                                <m:t>0</m:t>
                              </m:r>
                            </m:e>
                            <m:e>
                              <m:f>
                                <m:fPr>
                                  <m:ctrlPr>
                                    <a:rPr lang="en-US" sz="1600" i="1">
                                      <a:latin typeface="Cambria Math"/>
                                    </a:rPr>
                                  </m:ctrlPr>
                                </m:fPr>
                                <m:num>
                                  <m:r>
                                    <a:rPr lang="en-US" sz="1600" i="1">
                                      <a:latin typeface="Cambria Math"/>
                                    </a:rPr>
                                    <m:t>1</m:t>
                                  </m:r>
                                </m:num>
                                <m:den>
                                  <m:r>
                                    <a:rPr lang="en-US" sz="1600" i="1">
                                      <a:latin typeface="Cambria Math"/>
                                    </a:rPr>
                                    <m:t>𝑐</m:t>
                                  </m:r>
                                  <m:r>
                                    <a:rPr lang="en-US" sz="1600" i="1">
                                      <a:latin typeface="Cambria Math"/>
                                    </a:rPr>
                                    <m:t>+1</m:t>
                                  </m:r>
                                </m:den>
                              </m:f>
                            </m:e>
                            <m:e>
                              <m:f>
                                <m:fPr>
                                  <m:ctrlPr>
                                    <a:rPr lang="en-US" sz="1600" i="1">
                                      <a:latin typeface="Cambria Math"/>
                                    </a:rPr>
                                  </m:ctrlPr>
                                </m:fPr>
                                <m:num>
                                  <m:r>
                                    <a:rPr lang="en-US" sz="1600" i="1">
                                      <a:latin typeface="Cambria Math"/>
                                    </a:rPr>
                                    <m:t>−</m:t>
                                  </m:r>
                                  <m:r>
                                    <a:rPr lang="en-US" sz="1600" i="1">
                                      <a:latin typeface="Cambria Math"/>
                                    </a:rPr>
                                    <m:t>𝑐</m:t>
                                  </m:r>
                                </m:num>
                                <m:den>
                                  <m:r>
                                    <a:rPr lang="en-US" sz="1600" i="1">
                                      <a:latin typeface="Cambria Math"/>
                                    </a:rPr>
                                    <m:t>𝑐</m:t>
                                  </m:r>
                                  <m:r>
                                    <a:rPr lang="en-US" sz="1600" i="1">
                                      <a:latin typeface="Cambria Math"/>
                                    </a:rPr>
                                    <m:t>+1</m:t>
                                  </m:r>
                                </m:den>
                              </m:f>
                            </m:e>
                          </m:mr>
                          <m:mr>
                            <m:e>
                              <m:r>
                                <a:rPr lang="en-US" sz="1600" i="1">
                                  <a:latin typeface="Cambria Math"/>
                                </a:rPr>
                                <m:t>0</m:t>
                              </m:r>
                            </m:e>
                            <m:e>
                              <m:r>
                                <a:rPr lang="en-US" sz="1600" i="1">
                                  <a:latin typeface="Cambria Math"/>
                                </a:rPr>
                                <m:t>0</m:t>
                              </m:r>
                            </m:e>
                            <m:e>
                              <m:r>
                                <a:rPr lang="en-US" sz="1600" i="1">
                                  <a:latin typeface="Cambria Math"/>
                                </a:rPr>
                                <m:t>−1</m:t>
                              </m:r>
                            </m:e>
                            <m:e>
                              <m:r>
                                <a:rPr lang="en-US" sz="1600" i="1">
                                  <a:latin typeface="Cambria Math"/>
                                </a:rPr>
                                <m:t>0</m:t>
                              </m:r>
                            </m:e>
                          </m:mr>
                        </m:m>
                      </m:e>
                    </m:d>
                  </m:oMath>
                </a14:m>
                <a:r>
                  <a:rPr lang="en-US" dirty="0" smtClean="0"/>
                  <a:t> </a:t>
                </a:r>
                <a:r>
                  <a:rPr lang="en-US" sz="2400" dirty="0" smtClean="0"/>
                  <a:t>=</a:t>
                </a:r>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237931" y="2819400"/>
                <a:ext cx="1943994" cy="1092735"/>
              </a:xfrm>
              <a:prstGeom prst="rect">
                <a:avLst/>
              </a:prstGeom>
              <a:blipFill rotWithShape="1">
                <a:blip r:embed="rId5" cstate="print"/>
                <a:stretch>
                  <a:fillRect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295331" y="2690678"/>
                <a:ext cx="2428549" cy="13501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a:rPr>
                          </m:ctrlPr>
                        </m:dPr>
                        <m:e>
                          <m:m>
                            <m:mPr>
                              <m:mcs>
                                <m:mc>
                                  <m:mcPr>
                                    <m:count m:val="4"/>
                                    <m:mcJc m:val="center"/>
                                  </m:mcPr>
                                </m:mc>
                              </m:mcs>
                              <m:ctrlPr>
                                <a:rPr lang="en-US" b="1" i="1">
                                  <a:latin typeface="Cambria Math"/>
                                </a:rPr>
                              </m:ctrlPr>
                            </m:mPr>
                            <m:mr>
                              <m:e>
                                <m:r>
                                  <m:rPr>
                                    <m:brk m:alnAt="7"/>
                                  </m:rPr>
                                  <a:rPr lang="en-US" b="1" i="1">
                                    <a:latin typeface="Cambria Math"/>
                                  </a:rPr>
                                  <m:t>𝟏</m:t>
                                </m:r>
                              </m:e>
                              <m:e>
                                <m:r>
                                  <a:rPr lang="en-US" b="1" i="1">
                                    <a:latin typeface="Cambria Math"/>
                                  </a:rPr>
                                  <m:t>𝟎</m:t>
                                </m:r>
                              </m:e>
                              <m:e>
                                <m:r>
                                  <a:rPr lang="en-US" b="1" i="1">
                                    <a:latin typeface="Cambria Math"/>
                                  </a:rPr>
                                  <m:t>𝟎</m:t>
                                </m:r>
                              </m:e>
                              <m:e>
                                <m:r>
                                  <a:rPr lang="en-US" b="1" i="1">
                                    <a:latin typeface="Cambria Math"/>
                                  </a:rPr>
                                  <m:t>𝟎</m:t>
                                </m:r>
                              </m:e>
                            </m:mr>
                            <m:mr>
                              <m:e>
                                <m:r>
                                  <a:rPr lang="en-US" b="1" i="1">
                                    <a:latin typeface="Cambria Math"/>
                                  </a:rPr>
                                  <m:t>𝟎</m:t>
                                </m:r>
                              </m:e>
                              <m:e>
                                <m:r>
                                  <a:rPr lang="en-US" b="1" i="1">
                                    <a:latin typeface="Cambria Math"/>
                                  </a:rPr>
                                  <m:t>𝟏</m:t>
                                </m:r>
                              </m:e>
                              <m:e>
                                <m:r>
                                  <a:rPr lang="en-US" b="1" i="1">
                                    <a:latin typeface="Cambria Math"/>
                                  </a:rPr>
                                  <m:t>𝟎</m:t>
                                </m:r>
                              </m:e>
                              <m:e>
                                <m:r>
                                  <a:rPr lang="en-US" b="1" i="1">
                                    <a:latin typeface="Cambria Math"/>
                                  </a:rPr>
                                  <m:t>𝟎</m:t>
                                </m:r>
                              </m:e>
                            </m:mr>
                            <m:mr>
                              <m:e>
                                <m:r>
                                  <a:rPr lang="en-US" b="1" i="1">
                                    <a:latin typeface="Cambria Math"/>
                                  </a:rPr>
                                  <m:t>𝟎</m:t>
                                </m:r>
                              </m:e>
                              <m:e>
                                <m:r>
                                  <a:rPr lang="en-US" b="1" i="1">
                                    <a:latin typeface="Cambria Math"/>
                                  </a:rPr>
                                  <m:t>𝟎</m:t>
                                </m:r>
                              </m:e>
                              <m:e>
                                <m:f>
                                  <m:fPr>
                                    <m:ctrlPr>
                                      <a:rPr lang="en-US" b="1" i="1">
                                        <a:latin typeface="Cambria Math"/>
                                      </a:rPr>
                                    </m:ctrlPr>
                                  </m:fPr>
                                  <m:num>
                                    <m:r>
                                      <a:rPr lang="en-US" b="1" i="1" smtClean="0">
                                        <a:latin typeface="Cambria Math"/>
                                      </a:rPr>
                                      <m:t>−</m:t>
                                    </m:r>
                                    <m:r>
                                      <a:rPr lang="en-US" b="1" i="1">
                                        <a:latin typeface="Cambria Math"/>
                                      </a:rPr>
                                      <m:t>𝟏</m:t>
                                    </m:r>
                                  </m:num>
                                  <m:den>
                                    <m:r>
                                      <a:rPr lang="en-US" b="1" i="1">
                                        <a:latin typeface="Cambria Math"/>
                                      </a:rPr>
                                      <m:t>𝒄</m:t>
                                    </m:r>
                                    <m:r>
                                      <a:rPr lang="en-US" b="1" i="1">
                                        <a:latin typeface="Cambria Math"/>
                                      </a:rPr>
                                      <m:t>+</m:t>
                                    </m:r>
                                    <m:r>
                                      <a:rPr lang="en-US" b="1" i="1">
                                        <a:latin typeface="Cambria Math"/>
                                      </a:rPr>
                                      <m:t>𝟏</m:t>
                                    </m:r>
                                  </m:den>
                                </m:f>
                              </m:e>
                              <m:e>
                                <m:f>
                                  <m:fPr>
                                    <m:ctrlPr>
                                      <a:rPr lang="en-US" b="1" i="1">
                                        <a:latin typeface="Cambria Math"/>
                                      </a:rPr>
                                    </m:ctrlPr>
                                  </m:fPr>
                                  <m:num>
                                    <m:r>
                                      <a:rPr lang="en-US" b="1" i="1">
                                        <a:latin typeface="Cambria Math"/>
                                      </a:rPr>
                                      <m:t>𝒄</m:t>
                                    </m:r>
                                  </m:num>
                                  <m:den>
                                    <m:r>
                                      <a:rPr lang="en-US" b="1" i="1">
                                        <a:latin typeface="Cambria Math"/>
                                      </a:rPr>
                                      <m:t>𝒄</m:t>
                                    </m:r>
                                    <m:r>
                                      <a:rPr lang="en-US" b="1" i="1">
                                        <a:latin typeface="Cambria Math"/>
                                      </a:rPr>
                                      <m:t>+</m:t>
                                    </m:r>
                                    <m:r>
                                      <a:rPr lang="en-US" b="1" i="1">
                                        <a:latin typeface="Cambria Math"/>
                                      </a:rPr>
                                      <m:t>𝟏</m:t>
                                    </m:r>
                                  </m:den>
                                </m:f>
                              </m:e>
                            </m:mr>
                            <m:mr>
                              <m:e>
                                <m:r>
                                  <a:rPr lang="en-US" b="1" i="1">
                                    <a:latin typeface="Cambria Math"/>
                                  </a:rPr>
                                  <m:t>𝟎</m:t>
                                </m:r>
                              </m:e>
                              <m:e>
                                <m:r>
                                  <a:rPr lang="en-US" b="1" i="1">
                                    <a:latin typeface="Cambria Math"/>
                                  </a:rPr>
                                  <m:t>𝟎</m:t>
                                </m:r>
                              </m:e>
                              <m:e>
                                <m:r>
                                  <a:rPr lang="en-US" b="1" i="1">
                                    <a:latin typeface="Cambria Math"/>
                                  </a:rPr>
                                  <m:t>−</m:t>
                                </m:r>
                                <m:r>
                                  <a:rPr lang="en-US" b="1" i="1">
                                    <a:latin typeface="Cambria Math"/>
                                  </a:rPr>
                                  <m:t>𝟏</m:t>
                                </m:r>
                              </m:e>
                              <m:e>
                                <m:r>
                                  <a:rPr lang="en-US" b="1" i="1">
                                    <a:latin typeface="Cambria Math"/>
                                  </a:rPr>
                                  <m:t>𝟎</m:t>
                                </m:r>
                              </m:e>
                            </m:mr>
                          </m:m>
                        </m:e>
                      </m:d>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5295331" y="2690678"/>
                <a:ext cx="2428549" cy="1350178"/>
              </a:xfrm>
              <a:prstGeom prst="rect">
                <a:avLst/>
              </a:prstGeom>
              <a:blipFill rotWithShape="1">
                <a:blip r:embed="rId6" cstate="print"/>
                <a:stretch>
                  <a:fillRect/>
                </a:stretch>
              </a:blipFill>
            </p:spPr>
            <p:txBody>
              <a:bodyPr/>
              <a:lstStyle/>
              <a:p>
                <a:r>
                  <a:rPr lang="en-US">
                    <a:noFill/>
                  </a:rPr>
                  <a:t> </a:t>
                </a:r>
              </a:p>
            </p:txBody>
          </p:sp>
        </mc:Fallback>
      </mc:AlternateContent>
      <p:pic>
        <p:nvPicPr>
          <p:cNvPr id="8" name="Picture 10" descr="edit"/>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209800" y="4013416"/>
            <a:ext cx="4540250"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60923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447800"/>
            <a:ext cx="4359989" cy="4876800"/>
          </a:xfrm>
        </p:spPr>
        <p:txBody>
          <a:bodyPr>
            <a:normAutofit fontScale="70000" lnSpcReduction="20000"/>
          </a:bodyPr>
          <a:lstStyle/>
          <a:p>
            <a:r>
              <a:rPr lang="en-US" dirty="0" smtClean="0"/>
              <a:t>You may question, how exactly does this transformation result in a perspective scene?</a:t>
            </a:r>
          </a:p>
          <a:p>
            <a:r>
              <a:rPr lang="en-US" dirty="0" smtClean="0"/>
              <a:t>The key is in the </a:t>
            </a:r>
            <a:r>
              <a:rPr lang="en-US" b="1" dirty="0" smtClean="0">
                <a:solidFill>
                  <a:srgbClr val="FF0000"/>
                </a:solidFill>
              </a:rPr>
              <a:t>unhinging step</a:t>
            </a:r>
          </a:p>
          <a:p>
            <a:r>
              <a:rPr lang="en-US" dirty="0" smtClean="0"/>
              <a:t>We can take an intuitive approach to see this</a:t>
            </a:r>
          </a:p>
          <a:p>
            <a:pPr lvl="1"/>
            <a:r>
              <a:rPr lang="en-US" dirty="0" smtClean="0"/>
              <a:t>The closer the object is to the near clipping plane, the more it is enlarged during the unhinging step</a:t>
            </a:r>
          </a:p>
          <a:p>
            <a:pPr lvl="1"/>
            <a:r>
              <a:rPr lang="en-US" dirty="0" smtClean="0"/>
              <a:t>Thus, closer objects are larger and farther away objects are smaller as is to be expected</a:t>
            </a:r>
          </a:p>
          <a:p>
            <a:r>
              <a:rPr lang="en-US" dirty="0" smtClean="0"/>
              <a:t>Another way to see it is to use the parallel lines</a:t>
            </a:r>
          </a:p>
          <a:p>
            <a:pPr lvl="1"/>
            <a:r>
              <a:rPr lang="en-US" dirty="0" smtClean="0"/>
              <a:t>Draw parallel lines in a perspective volume</a:t>
            </a:r>
          </a:p>
          <a:p>
            <a:pPr lvl="1"/>
            <a:r>
              <a:rPr lang="en-US" dirty="0" smtClean="0"/>
              <a:t>When we unhinge the volume, the lines fan out at the near clipping</a:t>
            </a:r>
          </a:p>
          <a:p>
            <a:pPr lvl="1"/>
            <a:r>
              <a:rPr lang="en-US" dirty="0" smtClean="0"/>
              <a:t>The result is converging lines</a:t>
            </a:r>
          </a:p>
          <a:p>
            <a:pPr lvl="1"/>
            <a:r>
              <a:rPr lang="en-US" dirty="0" smtClean="0"/>
              <a:t>Think of a pair of railroad tracks that appear to converge in the distance</a:t>
            </a:r>
          </a:p>
        </p:txBody>
      </p:sp>
      <p:sp>
        <p:nvSpPr>
          <p:cNvPr id="2" name="Title 1"/>
          <p:cNvSpPr>
            <a:spLocks noGrp="1"/>
          </p:cNvSpPr>
          <p:nvPr>
            <p:ph type="title"/>
          </p:nvPr>
        </p:nvSpPr>
        <p:spPr/>
        <p:txBody>
          <a:bodyPr/>
          <a:lstStyle/>
          <a:p>
            <a:r>
              <a:rPr lang="en-US" smtClean="0"/>
              <a:t>Why it works (1/2)</a:t>
            </a:r>
            <a:endParaRPr lang="en-US" dirty="0"/>
          </a:p>
        </p:txBody>
      </p:sp>
      <p:grpSp>
        <p:nvGrpSpPr>
          <p:cNvPr id="4" name="Group 3"/>
          <p:cNvGrpSpPr/>
          <p:nvPr/>
        </p:nvGrpSpPr>
        <p:grpSpPr>
          <a:xfrm>
            <a:off x="4817189" y="2011481"/>
            <a:ext cx="3865076" cy="1905000"/>
            <a:chOff x="4817189" y="2011481"/>
            <a:chExt cx="3865076" cy="1905000"/>
          </a:xfrm>
        </p:grpSpPr>
        <p:cxnSp>
          <p:nvCxnSpPr>
            <p:cNvPr id="5" name="Straight Arrow Connector 4"/>
            <p:cNvCxnSpPr/>
            <p:nvPr/>
          </p:nvCxnSpPr>
          <p:spPr>
            <a:xfrm>
              <a:off x="5434666" y="2011481"/>
              <a:ext cx="0" cy="1905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206066" y="2963981"/>
              <a:ext cx="1371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434666" y="2240081"/>
              <a:ext cx="1143000" cy="72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434666" y="2963981"/>
              <a:ext cx="114300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39466" y="2773481"/>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425266" y="2354381"/>
              <a:ext cx="0" cy="12192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5739465" y="2857074"/>
              <a:ext cx="161683" cy="230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129565" y="2735382"/>
              <a:ext cx="295701" cy="419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7539265" y="2011481"/>
              <a:ext cx="0" cy="1905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10665" y="2963981"/>
              <a:ext cx="1371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39265" y="2240081"/>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39265" y="3611681"/>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529865" y="2259131"/>
              <a:ext cx="0" cy="135255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ight Arrow 31"/>
            <p:cNvSpPr/>
            <p:nvPr/>
          </p:nvSpPr>
          <p:spPr>
            <a:xfrm>
              <a:off x="6748832" y="2857074"/>
              <a:ext cx="381000" cy="1905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39265" y="2578898"/>
              <a:ext cx="539114" cy="770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218809" y="2754431"/>
              <a:ext cx="295701" cy="4190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4817189" y="2569765"/>
              <a:ext cx="617477" cy="369332"/>
            </a:xfrm>
            <a:prstGeom prst="rect">
              <a:avLst/>
            </a:prstGeom>
            <a:noFill/>
          </p:spPr>
          <p:txBody>
            <a:bodyPr wrap="none" rtlCol="0">
              <a:spAutoFit/>
            </a:bodyPr>
            <a:lstStyle/>
            <a:p>
              <a:r>
                <a:rPr lang="en-US" dirty="0" smtClean="0"/>
                <a:t>(0,0)</a:t>
              </a:r>
              <a:endParaRPr lang="en-US" dirty="0"/>
            </a:p>
          </p:txBody>
        </p:sp>
      </p:grpSp>
      <p:grpSp>
        <p:nvGrpSpPr>
          <p:cNvPr id="6" name="Group 5"/>
          <p:cNvGrpSpPr/>
          <p:nvPr/>
        </p:nvGrpSpPr>
        <p:grpSpPr>
          <a:xfrm>
            <a:off x="4772265" y="4206559"/>
            <a:ext cx="3910000" cy="1905000"/>
            <a:chOff x="4772265" y="4206559"/>
            <a:chExt cx="3910000" cy="1905000"/>
          </a:xfrm>
        </p:grpSpPr>
        <p:cxnSp>
          <p:nvCxnSpPr>
            <p:cNvPr id="39" name="Straight Arrow Connector 38"/>
            <p:cNvCxnSpPr/>
            <p:nvPr/>
          </p:nvCxnSpPr>
          <p:spPr>
            <a:xfrm>
              <a:off x="5434666" y="4206559"/>
              <a:ext cx="0" cy="1905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5206066" y="5159059"/>
              <a:ext cx="1371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434666" y="4435159"/>
              <a:ext cx="1143000" cy="72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434666" y="5159059"/>
              <a:ext cx="114300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739466" y="4968559"/>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25266" y="4549459"/>
              <a:ext cx="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539265" y="4206559"/>
              <a:ext cx="0" cy="19050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310665" y="5159059"/>
              <a:ext cx="13716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539265" y="4435159"/>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539265" y="5806759"/>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529865" y="4454209"/>
              <a:ext cx="0" cy="135255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ight Arrow 51"/>
            <p:cNvSpPr/>
            <p:nvPr/>
          </p:nvSpPr>
          <p:spPr>
            <a:xfrm>
              <a:off x="6748832" y="5052152"/>
              <a:ext cx="381000" cy="1905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5739465" y="5052152"/>
              <a:ext cx="68580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739466" y="5274703"/>
              <a:ext cx="68580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39265" y="4797109"/>
              <a:ext cx="990600" cy="25504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539265" y="5274703"/>
              <a:ext cx="990600" cy="208206"/>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772265" y="4739964"/>
              <a:ext cx="617477" cy="369332"/>
            </a:xfrm>
            <a:prstGeom prst="rect">
              <a:avLst/>
            </a:prstGeom>
            <a:noFill/>
          </p:spPr>
          <p:txBody>
            <a:bodyPr wrap="none" rtlCol="0">
              <a:spAutoFit/>
            </a:bodyPr>
            <a:lstStyle/>
            <a:p>
              <a:r>
                <a:rPr lang="en-US" dirty="0" smtClean="0"/>
                <a:t>(0,0)</a:t>
              </a:r>
              <a:endParaRPr lang="en-US" dirty="0"/>
            </a:p>
          </p:txBody>
        </p:sp>
      </p:grpSp>
    </p:spTree>
    <p:extLst>
      <p:ext uri="{BB962C8B-B14F-4D97-AF65-F5344CB8AC3E}">
        <p14:creationId xmlns:p14="http://schemas.microsoft.com/office/powerpoint/2010/main" val="344828382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447800"/>
            <a:ext cx="4145388" cy="4800600"/>
          </a:xfrm>
        </p:spPr>
        <p:txBody>
          <a:bodyPr>
            <a:normAutofit fontScale="77500" lnSpcReduction="20000"/>
          </a:bodyPr>
          <a:lstStyle/>
          <a:p>
            <a:pPr>
              <a:spcAft>
                <a:spcPts val="600"/>
              </a:spcAft>
            </a:pPr>
            <a:r>
              <a:rPr lang="en-US" dirty="0" smtClean="0"/>
              <a:t>Yet another way to demonstrate how this works is to use occlusion (when elements in the scene are blocked by other elements)</a:t>
            </a:r>
          </a:p>
          <a:p>
            <a:pPr>
              <a:spcAft>
                <a:spcPts val="600"/>
              </a:spcAft>
            </a:pPr>
            <a:r>
              <a:rPr lang="en-US" dirty="0" smtClean="0"/>
              <a:t>Looking at the top view of the frustum, we see a square</a:t>
            </a:r>
          </a:p>
          <a:p>
            <a:pPr>
              <a:spcAft>
                <a:spcPts val="600"/>
              </a:spcAft>
            </a:pPr>
            <a:r>
              <a:rPr lang="en-US" dirty="0" smtClean="0"/>
              <a:t>Draw a line from your eye point to the left corner of the square, we can see that points behind this corner are obscured</a:t>
            </a:r>
          </a:p>
          <a:p>
            <a:pPr>
              <a:spcAft>
                <a:spcPts val="600"/>
              </a:spcAft>
            </a:pPr>
            <a:r>
              <a:rPr lang="en-US" dirty="0" smtClean="0"/>
              <a:t>Now unhinge the perspective and draw a line again to the left corner, we can see that all points obscured before are still obscured and all points that were visible before are still visible</a:t>
            </a:r>
            <a:endParaRPr lang="en-US" dirty="0"/>
          </a:p>
        </p:txBody>
      </p:sp>
      <p:sp>
        <p:nvSpPr>
          <p:cNvPr id="2" name="Title 1"/>
          <p:cNvSpPr>
            <a:spLocks noGrp="1"/>
          </p:cNvSpPr>
          <p:nvPr>
            <p:ph type="title"/>
          </p:nvPr>
        </p:nvSpPr>
        <p:spPr/>
        <p:txBody>
          <a:bodyPr/>
          <a:lstStyle/>
          <a:p>
            <a:r>
              <a:rPr lang="en-US" smtClean="0"/>
              <a:t>Why it works (2/2)</a:t>
            </a:r>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588" y="2118432"/>
            <a:ext cx="4389012" cy="2668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5521568" y="2895600"/>
            <a:ext cx="650631" cy="294752"/>
          </a:xfrm>
          <a:custGeom>
            <a:avLst/>
            <a:gdLst>
              <a:gd name="connsiteX0" fmla="*/ 447152 w 452176"/>
              <a:gd name="connsiteY0" fmla="*/ 200967 h 205992"/>
              <a:gd name="connsiteX1" fmla="*/ 0 w 452176"/>
              <a:gd name="connsiteY1" fmla="*/ 205992 h 205992"/>
              <a:gd name="connsiteX2" fmla="*/ 452176 w 452176"/>
              <a:gd name="connsiteY2" fmla="*/ 0 h 205992"/>
              <a:gd name="connsiteX3" fmla="*/ 447152 w 452176"/>
              <a:gd name="connsiteY3" fmla="*/ 200967 h 205992"/>
            </a:gdLst>
            <a:ahLst/>
            <a:cxnLst>
              <a:cxn ang="0">
                <a:pos x="connsiteX0" y="connsiteY0"/>
              </a:cxn>
              <a:cxn ang="0">
                <a:pos x="connsiteX1" y="connsiteY1"/>
              </a:cxn>
              <a:cxn ang="0">
                <a:pos x="connsiteX2" y="connsiteY2"/>
              </a:cxn>
              <a:cxn ang="0">
                <a:pos x="connsiteX3" y="connsiteY3"/>
              </a:cxn>
            </a:cxnLst>
            <a:rect l="l" t="t" r="r" b="b"/>
            <a:pathLst>
              <a:path w="452176" h="205992">
                <a:moveTo>
                  <a:pt x="447152" y="200967"/>
                </a:moveTo>
                <a:lnTo>
                  <a:pt x="0" y="205992"/>
                </a:lnTo>
                <a:lnTo>
                  <a:pt x="452176" y="0"/>
                </a:lnTo>
                <a:lnTo>
                  <a:pt x="447152" y="200967"/>
                </a:ln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flipV="1">
            <a:off x="7543800" y="2984362"/>
            <a:ext cx="726830" cy="214364"/>
          </a:xfrm>
          <a:custGeom>
            <a:avLst/>
            <a:gdLst>
              <a:gd name="connsiteX0" fmla="*/ 447152 w 452176"/>
              <a:gd name="connsiteY0" fmla="*/ 200967 h 205992"/>
              <a:gd name="connsiteX1" fmla="*/ 0 w 452176"/>
              <a:gd name="connsiteY1" fmla="*/ 205992 h 205992"/>
              <a:gd name="connsiteX2" fmla="*/ 452176 w 452176"/>
              <a:gd name="connsiteY2" fmla="*/ 0 h 205992"/>
              <a:gd name="connsiteX3" fmla="*/ 447152 w 452176"/>
              <a:gd name="connsiteY3" fmla="*/ 200967 h 205992"/>
            </a:gdLst>
            <a:ahLst/>
            <a:cxnLst>
              <a:cxn ang="0">
                <a:pos x="connsiteX0" y="connsiteY0"/>
              </a:cxn>
              <a:cxn ang="0">
                <a:pos x="connsiteX1" y="connsiteY1"/>
              </a:cxn>
              <a:cxn ang="0">
                <a:pos x="connsiteX2" y="connsiteY2"/>
              </a:cxn>
              <a:cxn ang="0">
                <a:pos x="connsiteX3" y="connsiteY3"/>
              </a:cxn>
            </a:cxnLst>
            <a:rect l="l" t="t" r="r" b="b"/>
            <a:pathLst>
              <a:path w="452176" h="205992">
                <a:moveTo>
                  <a:pt x="447152" y="200967"/>
                </a:moveTo>
                <a:lnTo>
                  <a:pt x="0" y="205992"/>
                </a:lnTo>
                <a:lnTo>
                  <a:pt x="452176" y="0"/>
                </a:lnTo>
                <a:lnTo>
                  <a:pt x="447152" y="200967"/>
                </a:lnTo>
                <a:close/>
              </a:path>
            </a:pathLst>
          </a:cu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904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304800" y="1447800"/>
                <a:ext cx="8534400" cy="4876800"/>
              </a:xfrm>
            </p:spPr>
            <p:txBody>
              <a:bodyPr>
                <a:normAutofit fontScale="85000" lnSpcReduction="20000"/>
              </a:bodyPr>
              <a:lstStyle/>
              <a:p>
                <a:r>
                  <a:rPr lang="en-US" dirty="0" smtClean="0"/>
                  <a:t>One important effect of the unhinging transformation is points are compressed towards the far clipping plane</a:t>
                </a:r>
              </a:p>
              <a:p>
                <a:r>
                  <a:rPr lang="en-US" dirty="0" smtClean="0"/>
                  <a:t>Let’s look at the general case of multiplying </a:t>
                </a:r>
                <a14:m>
                  <m:oMath xmlns:m="http://schemas.openxmlformats.org/officeDocument/2006/math">
                    <m:sSub>
                      <m:sSubPr>
                        <m:ctrlPr>
                          <a:rPr lang="en-US" sz="1800" b="0" i="1" smtClean="0">
                            <a:latin typeface="Cambria Math"/>
                          </a:rPr>
                        </m:ctrlPr>
                      </m:sSubPr>
                      <m:e>
                        <m:r>
                          <a:rPr lang="en-US" sz="1800" b="0" i="1" smtClean="0">
                            <a:latin typeface="Cambria Math"/>
                          </a:rPr>
                          <m:t>𝑀</m:t>
                        </m:r>
                      </m:e>
                      <m:sub>
                        <m:r>
                          <a:rPr lang="en-US" sz="1800" b="0" i="1" smtClean="0">
                            <a:latin typeface="Cambria Math"/>
                          </a:rPr>
                          <m:t>𝑝𝑝</m:t>
                        </m:r>
                      </m:sub>
                    </m:sSub>
                    <m:r>
                      <a:rPr lang="en-US" sz="1800" b="0" i="0" smtClean="0">
                        <a:latin typeface="Cambria Math"/>
                      </a:rPr>
                      <m:t>∗</m:t>
                    </m:r>
                    <m:d>
                      <m:dPr>
                        <m:begChr m:val="["/>
                        <m:endChr m:val="]"/>
                        <m:ctrlPr>
                          <a:rPr lang="en-US" sz="1800" i="1">
                            <a:latin typeface="Cambria Math"/>
                          </a:rPr>
                        </m:ctrlPr>
                      </m:dPr>
                      <m:e>
                        <m:m>
                          <m:mPr>
                            <m:mcs>
                              <m:mc>
                                <m:mcPr>
                                  <m:count m:val="1"/>
                                  <m:mcJc m:val="center"/>
                                </m:mcPr>
                              </m:mc>
                            </m:mcs>
                            <m:ctrlPr>
                              <a:rPr lang="en-US" sz="1800" i="1">
                                <a:latin typeface="Cambria Math"/>
                              </a:rPr>
                            </m:ctrlPr>
                          </m:mPr>
                          <m:mr>
                            <m:e>
                              <m:r>
                                <m:rPr>
                                  <m:brk m:alnAt="7"/>
                                </m:rPr>
                                <a:rPr lang="en-US" sz="1800" i="1">
                                  <a:latin typeface="Cambria Math"/>
                                </a:rPr>
                                <m:t>𝑥</m:t>
                              </m:r>
                            </m:e>
                          </m:mr>
                          <m:mr>
                            <m:e>
                              <m:r>
                                <a:rPr lang="en-US" sz="1800" i="1">
                                  <a:latin typeface="Cambria Math"/>
                                </a:rPr>
                                <m:t>𝑦</m:t>
                              </m:r>
                            </m:e>
                          </m:mr>
                          <m:mr>
                            <m:e>
                              <m:r>
                                <a:rPr lang="en-US" sz="1800" i="1">
                                  <a:latin typeface="Cambria Math"/>
                                </a:rPr>
                                <m:t>𝑧</m:t>
                              </m:r>
                            </m:e>
                          </m:mr>
                          <m:mr>
                            <m:e>
                              <m:r>
                                <a:rPr lang="en-US" sz="1800" i="1">
                                  <a:latin typeface="Cambria Math"/>
                                </a:rPr>
                                <m:t>1</m:t>
                              </m:r>
                            </m:e>
                          </m:mr>
                        </m:m>
                      </m:e>
                    </m:d>
                  </m:oMath>
                </a14:m>
                <a:endParaRPr lang="en-US" dirty="0" smtClean="0"/>
              </a:p>
              <a:p>
                <a:endParaRPr lang="en-US" dirty="0" smtClean="0"/>
              </a:p>
              <a:p>
                <a:endParaRPr lang="en-US" dirty="0"/>
              </a:p>
              <a:p>
                <a:endParaRPr lang="en-US" dirty="0" smtClean="0"/>
              </a:p>
              <a:p>
                <a:endParaRPr lang="en-US" dirty="0"/>
              </a:p>
              <a:p>
                <a:r>
                  <a:rPr lang="en-US" dirty="0" smtClean="0"/>
                  <a:t>Let’s focus on the new </a:t>
                </a:r>
                <a14:m>
                  <m:oMath xmlns:m="http://schemas.openxmlformats.org/officeDocument/2006/math">
                    <m:r>
                      <a:rPr lang="en-US" i="1" dirty="0" smtClean="0">
                        <a:latin typeface="Cambria Math"/>
                      </a:rPr>
                      <m:t>𝑧</m:t>
                    </m:r>
                  </m:oMath>
                </a14:m>
                <a:r>
                  <a:rPr lang="en-US" dirty="0" smtClean="0"/>
                  <a:t>-term, call it </a:t>
                </a:r>
                <a14:m>
                  <m:oMath xmlns:m="http://schemas.openxmlformats.org/officeDocument/2006/math">
                    <m:r>
                      <a:rPr lang="en-US" i="1" dirty="0" smtClean="0">
                        <a:latin typeface="Cambria Math"/>
                      </a:rPr>
                      <m:t>𝑧</m:t>
                    </m:r>
                    <m:r>
                      <a:rPr lang="en-US" i="1" dirty="0" smtClean="0">
                        <a:latin typeface="Cambria Math"/>
                      </a:rPr>
                      <m:t>’</m:t>
                    </m:r>
                    <m:r>
                      <a:rPr lang="en-US" b="0" i="0" dirty="0" smtClean="0">
                        <a:latin typeface="Cambria Math"/>
                      </a:rPr>
                      <m:t>.</m:t>
                    </m:r>
                  </m:oMath>
                </a14:m>
                <a:r>
                  <a:rPr lang="en-US" dirty="0" smtClean="0"/>
                  <a:t> This represents the new depth of the point along the z-axis after normalization and homogenization</a:t>
                </a:r>
              </a:p>
              <a:p>
                <a14:m>
                  <m:oMath xmlns:m="http://schemas.openxmlformats.org/officeDocument/2006/math">
                    <m:r>
                      <a:rPr lang="en-US" i="1" dirty="0" smtClean="0">
                        <a:latin typeface="Cambria Math"/>
                      </a:rPr>
                      <m:t>𝑧</m:t>
                    </m:r>
                    <m:r>
                      <a:rPr lang="en-US" i="1" dirty="0" smtClean="0">
                        <a:latin typeface="Cambria Math"/>
                      </a:rPr>
                      <m:t>’ = </m:t>
                    </m:r>
                    <m:f>
                      <m:fPr>
                        <m:ctrlPr>
                          <a:rPr lang="en-US" i="1">
                            <a:latin typeface="Cambria Math"/>
                          </a:rPr>
                        </m:ctrlPr>
                      </m:fPr>
                      <m:num>
                        <m:f>
                          <m:fPr>
                            <m:ctrlPr>
                              <a:rPr lang="en-US" i="1">
                                <a:latin typeface="Cambria Math"/>
                              </a:rPr>
                            </m:ctrlPr>
                          </m:fPr>
                          <m:num>
                            <m:r>
                              <a:rPr lang="en-US" i="1">
                                <a:latin typeface="Cambria Math"/>
                              </a:rPr>
                              <m:t>𝑐</m:t>
                            </m:r>
                          </m:num>
                          <m:den>
                            <m:r>
                              <a:rPr lang="en-US" i="1">
                                <a:latin typeface="Cambria Math"/>
                              </a:rPr>
                              <m:t>𝑧</m:t>
                            </m:r>
                          </m:den>
                        </m:f>
                        <m:r>
                          <a:rPr lang="en-US" i="1">
                            <a:latin typeface="Cambria Math"/>
                          </a:rPr>
                          <m:t>−1</m:t>
                        </m:r>
                      </m:num>
                      <m:den>
                        <m:r>
                          <a:rPr lang="en-US" i="1">
                            <a:latin typeface="Cambria Math"/>
                          </a:rPr>
                          <m:t>𝑐</m:t>
                        </m:r>
                        <m:r>
                          <a:rPr lang="en-US" i="1">
                            <a:latin typeface="Cambria Math"/>
                          </a:rPr>
                          <m:t>+1</m:t>
                        </m:r>
                      </m:den>
                    </m:f>
                  </m:oMath>
                </a14:m>
                <a:r>
                  <a:rPr lang="en-US" dirty="0" smtClean="0"/>
                  <a:t> , now let’s hold c constant and plug in some values for </a:t>
                </a:r>
                <a14:m>
                  <m:oMath xmlns:m="http://schemas.openxmlformats.org/officeDocument/2006/math">
                    <m:r>
                      <a:rPr lang="en-US" i="1" dirty="0" smtClean="0">
                        <a:latin typeface="Cambria Math"/>
                      </a:rPr>
                      <m:t>𝑧</m:t>
                    </m:r>
                  </m:oMath>
                </a14:m>
                <a:endParaRPr lang="en-US" dirty="0" smtClean="0"/>
              </a:p>
              <a:p>
                <a:r>
                  <a:rPr lang="en-US" dirty="0" smtClean="0"/>
                  <a:t>Let’s have </a:t>
                </a:r>
                <a14:m>
                  <m:oMath xmlns:m="http://schemas.openxmlformats.org/officeDocument/2006/math">
                    <m:r>
                      <a:rPr lang="en-US" b="0" i="1" smtClean="0">
                        <a:latin typeface="Cambria Math"/>
                      </a:rPr>
                      <m:t>𝑛𝑒𝑎𝑟</m:t>
                    </m:r>
                    <m:r>
                      <a:rPr lang="en-US" b="0" i="1" smtClean="0">
                        <a:latin typeface="Cambria Math"/>
                      </a:rPr>
                      <m:t>=−.1,  </m:t>
                    </m:r>
                    <m:r>
                      <a:rPr lang="en-US" b="0" i="1" smtClean="0">
                        <a:latin typeface="Cambria Math"/>
                      </a:rPr>
                      <m:t>𝑓𝑎𝑟</m:t>
                    </m:r>
                    <m:r>
                      <a:rPr lang="en-US" b="0" i="1" smtClean="0">
                        <a:latin typeface="Cambria Math"/>
                      </a:rPr>
                      <m:t>=−1,  </m:t>
                    </m:r>
                    <m:r>
                      <a:rPr lang="en-US" b="0" i="1" smtClean="0">
                        <a:latin typeface="Cambria Math"/>
                      </a:rPr>
                      <m:t>𝑠𝑜</m:t>
                    </m:r>
                    <m:r>
                      <a:rPr lang="en-US" b="0" i="1" smtClean="0">
                        <a:latin typeface="Cambria Math"/>
                      </a:rPr>
                      <m:t> </m:t>
                    </m:r>
                    <m:r>
                      <a:rPr lang="en-US" b="0" i="1" smtClean="0">
                        <a:latin typeface="Cambria Math"/>
                      </a:rPr>
                      <m:t>𝑐</m:t>
                    </m:r>
                    <m:r>
                      <a:rPr lang="en-US" b="0" i="1" smtClean="0">
                        <a:latin typeface="Cambria Math"/>
                      </a:rPr>
                      <m:t>= .1</m:t>
                    </m:r>
                  </m:oMath>
                </a14:m>
                <a:endParaRPr lang="en-US" dirty="0" smtClean="0"/>
              </a:p>
              <a:p>
                <a:r>
                  <a:rPr lang="en-US" dirty="0" smtClean="0"/>
                  <a:t>The following is a graph of </a:t>
                </a:r>
                <a14:m>
                  <m:oMath xmlns:m="http://schemas.openxmlformats.org/officeDocument/2006/math">
                    <m:r>
                      <a:rPr lang="en-US" i="1" dirty="0" smtClean="0">
                        <a:latin typeface="Cambria Math"/>
                      </a:rPr>
                      <m:t>𝑧</m:t>
                    </m:r>
                    <m:r>
                      <a:rPr lang="en-US" i="1" dirty="0" smtClean="0">
                        <a:latin typeface="Cambria Math"/>
                      </a:rPr>
                      <m:t>’ </m:t>
                    </m:r>
                  </m:oMath>
                </a14:m>
                <a:r>
                  <a:rPr lang="en-US" dirty="0" smtClean="0"/>
                  <a:t>dependent on</a:t>
                </a:r>
                <a14:m>
                  <m:oMath xmlns:m="http://schemas.openxmlformats.org/officeDocument/2006/math">
                    <m:r>
                      <a:rPr lang="en-US" i="1" dirty="0" smtClean="0">
                        <a:latin typeface="Cambria Math"/>
                      </a:rPr>
                      <m:t> </m:t>
                    </m:r>
                    <m:r>
                      <a:rPr lang="en-US" i="1" dirty="0" smtClean="0">
                        <a:latin typeface="Cambria Math"/>
                      </a:rPr>
                      <m:t>𝑧</m:t>
                    </m:r>
                  </m:oMath>
                </a14:m>
                <a:r>
                  <a:rPr lang="en-US" dirty="0" smtClean="0"/>
                  <a:t>:</a:t>
                </a:r>
              </a:p>
              <a:p>
                <a:endParaRPr lang="en-US" dirty="0" smtClean="0"/>
              </a:p>
              <a:p>
                <a:pPr marL="0" indent="0">
                  <a:buNone/>
                </a:pPr>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304800" y="1447800"/>
                <a:ext cx="8534400" cy="4876800"/>
              </a:xfrm>
              <a:blipFill rotWithShape="1">
                <a:blip r:embed="rId3"/>
                <a:stretch>
                  <a:fillRect l="-286" t="-2125" b="-150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Unhinging considerations (1/3)</a:t>
            </a:r>
            <a:endParaRPr lang="en-US" dirty="0"/>
          </a:p>
        </p:txBody>
      </p:sp>
      <mc:AlternateContent xmlns:mc="http://schemas.openxmlformats.org/markup-compatibility/2006" xmlns:a14="http://schemas.microsoft.com/office/drawing/2010/main">
        <mc:Choice Requires="a14">
          <p:sp>
            <p:nvSpPr>
              <p:cNvPr id="5" name="Rectangle 4"/>
              <p:cNvSpPr/>
              <p:nvPr/>
            </p:nvSpPr>
            <p:spPr>
              <a:xfrm>
                <a:off x="1682935" y="2781488"/>
                <a:ext cx="2137957" cy="1210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a:latin typeface="Cambria Math"/>
                            </a:rPr>
                          </m:ctrlPr>
                        </m:dPr>
                        <m:e>
                          <m:m>
                            <m:mPr>
                              <m:mcs>
                                <m:mc>
                                  <m:mcPr>
                                    <m:count m:val="4"/>
                                    <m:mcJc m:val="center"/>
                                  </m:mcPr>
                                </m:mc>
                              </m:mcs>
                              <m:ctrlPr>
                                <a:rPr lang="en-US" sz="1600" i="1">
                                  <a:latin typeface="Cambria Math"/>
                                </a:rPr>
                              </m:ctrlPr>
                            </m:mPr>
                            <m:mr>
                              <m:e>
                                <m:r>
                                  <m:rPr>
                                    <m:brk m:alnAt="7"/>
                                  </m:rPr>
                                  <a:rPr lang="en-US" sz="1600" i="1">
                                    <a:latin typeface="Cambria Math"/>
                                  </a:rPr>
                                  <m:t>1</m:t>
                                </m:r>
                              </m:e>
                              <m:e>
                                <m:r>
                                  <a:rPr lang="en-US" sz="1600" i="1">
                                    <a:latin typeface="Cambria Math"/>
                                  </a:rPr>
                                  <m:t>0</m:t>
                                </m:r>
                              </m:e>
                              <m:e>
                                <m:r>
                                  <a:rPr lang="en-US" sz="1600" i="1">
                                    <a:latin typeface="Cambria Math"/>
                                  </a:rPr>
                                  <m:t>0</m:t>
                                </m:r>
                              </m:e>
                              <m:e>
                                <m:r>
                                  <a:rPr lang="en-US" sz="1600" i="1">
                                    <a:latin typeface="Cambria Math"/>
                                  </a:rPr>
                                  <m:t>0</m:t>
                                </m:r>
                              </m:e>
                            </m:mr>
                            <m:mr>
                              <m:e>
                                <m:r>
                                  <a:rPr lang="en-US" sz="1600" i="1">
                                    <a:latin typeface="Cambria Math"/>
                                  </a:rPr>
                                  <m:t>0</m:t>
                                </m:r>
                              </m:e>
                              <m:e>
                                <m:r>
                                  <a:rPr lang="en-US" sz="1600" i="1">
                                    <a:latin typeface="Cambria Math"/>
                                  </a:rPr>
                                  <m:t>1</m:t>
                                </m:r>
                              </m:e>
                              <m:e>
                                <m:r>
                                  <a:rPr lang="en-US" sz="1600" i="1">
                                    <a:latin typeface="Cambria Math"/>
                                  </a:rPr>
                                  <m:t>0</m:t>
                                </m:r>
                              </m:e>
                              <m:e>
                                <m:r>
                                  <a:rPr lang="en-US" sz="1600" i="1">
                                    <a:latin typeface="Cambria Math"/>
                                  </a:rPr>
                                  <m:t>0</m:t>
                                </m:r>
                              </m:e>
                            </m:mr>
                            <m:mr>
                              <m:e>
                                <m:r>
                                  <a:rPr lang="en-US" sz="1600" i="1">
                                    <a:latin typeface="Cambria Math"/>
                                  </a:rPr>
                                  <m:t>0</m:t>
                                </m:r>
                              </m:e>
                              <m:e>
                                <m:r>
                                  <a:rPr lang="en-US" sz="1600" i="1">
                                    <a:latin typeface="Cambria Math"/>
                                  </a:rPr>
                                  <m:t>0</m:t>
                                </m:r>
                              </m:e>
                              <m:e>
                                <m:f>
                                  <m:fPr>
                                    <m:ctrlPr>
                                      <a:rPr lang="en-US" sz="1600" i="1">
                                        <a:latin typeface="Cambria Math"/>
                                      </a:rPr>
                                    </m:ctrlPr>
                                  </m:fPr>
                                  <m:num>
                                    <m:r>
                                      <a:rPr lang="en-US" sz="1600" i="1">
                                        <a:latin typeface="Cambria Math"/>
                                      </a:rPr>
                                      <m:t>1</m:t>
                                    </m:r>
                                  </m:num>
                                  <m:den>
                                    <m:r>
                                      <a:rPr lang="en-US" sz="1600" i="1">
                                        <a:latin typeface="Cambria Math"/>
                                      </a:rPr>
                                      <m:t>𝑐</m:t>
                                    </m:r>
                                    <m:r>
                                      <a:rPr lang="en-US" sz="1600" i="1">
                                        <a:latin typeface="Cambria Math"/>
                                      </a:rPr>
                                      <m:t>+1</m:t>
                                    </m:r>
                                  </m:den>
                                </m:f>
                              </m:e>
                              <m:e>
                                <m:f>
                                  <m:fPr>
                                    <m:ctrlPr>
                                      <a:rPr lang="en-US" sz="1600" i="1">
                                        <a:latin typeface="Cambria Math"/>
                                      </a:rPr>
                                    </m:ctrlPr>
                                  </m:fPr>
                                  <m:num>
                                    <m:r>
                                      <a:rPr lang="en-US" sz="1600" i="1">
                                        <a:latin typeface="Cambria Math"/>
                                      </a:rPr>
                                      <m:t>−</m:t>
                                    </m:r>
                                    <m:r>
                                      <a:rPr lang="en-US" sz="1600" i="1">
                                        <a:latin typeface="Cambria Math"/>
                                      </a:rPr>
                                      <m:t>𝑐</m:t>
                                    </m:r>
                                  </m:num>
                                  <m:den>
                                    <m:r>
                                      <a:rPr lang="en-US" sz="1600" i="1">
                                        <a:latin typeface="Cambria Math"/>
                                      </a:rPr>
                                      <m:t>𝑐</m:t>
                                    </m:r>
                                    <m:r>
                                      <a:rPr lang="en-US" sz="1600" i="1">
                                        <a:latin typeface="Cambria Math"/>
                                      </a:rPr>
                                      <m:t>+1</m:t>
                                    </m:r>
                                  </m:den>
                                </m:f>
                              </m:e>
                            </m:mr>
                            <m:mr>
                              <m:e>
                                <m:r>
                                  <a:rPr lang="en-US" sz="1600" i="1">
                                    <a:latin typeface="Cambria Math"/>
                                  </a:rPr>
                                  <m:t>0</m:t>
                                </m:r>
                              </m:e>
                              <m:e>
                                <m:r>
                                  <a:rPr lang="en-US" sz="1600" i="1">
                                    <a:latin typeface="Cambria Math"/>
                                  </a:rPr>
                                  <m:t>0</m:t>
                                </m:r>
                              </m:e>
                              <m:e>
                                <m:r>
                                  <a:rPr lang="en-US" sz="1600" i="1">
                                    <a:latin typeface="Cambria Math"/>
                                  </a:rPr>
                                  <m:t>−1</m:t>
                                </m:r>
                              </m:e>
                              <m:e>
                                <m:r>
                                  <a:rPr lang="en-US" sz="1600" i="1">
                                    <a:latin typeface="Cambria Math"/>
                                  </a:rPr>
                                  <m:t>0</m:t>
                                </m:r>
                              </m:e>
                            </m:mr>
                          </m:m>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682935" y="2781488"/>
                <a:ext cx="2137957" cy="1210524"/>
              </a:xfrm>
              <a:prstGeom prst="rect">
                <a:avLst/>
              </a:prstGeom>
              <a:blipFill rotWithShape="1">
                <a:blip r:embed="rId4"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657600" y="2830347"/>
                <a:ext cx="734240" cy="1112805"/>
              </a:xfrm>
              <a:prstGeom prst="rect">
                <a:avLst/>
              </a:prstGeom>
            </p:spPr>
            <p:txBody>
              <a:bodyPr wrap="none">
                <a:spAutoFit/>
              </a:bodyPr>
              <a:lstStyle/>
              <a:p>
                <a14:m>
                  <m:oMath xmlns:m="http://schemas.openxmlformats.org/officeDocument/2006/math">
                    <m:d>
                      <m:dPr>
                        <m:begChr m:val="["/>
                        <m:endChr m:val="]"/>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a:rPr>
                                <m:t>𝑥</m:t>
                              </m:r>
                            </m:e>
                          </m:mr>
                          <m:mr>
                            <m:e>
                              <m:r>
                                <a:rPr lang="en-US" i="1">
                                  <a:latin typeface="Cambria Math"/>
                                </a:rPr>
                                <m:t>𝑦</m:t>
                              </m:r>
                            </m:e>
                          </m:mr>
                          <m:mr>
                            <m:e>
                              <m:r>
                                <a:rPr lang="en-US" i="1">
                                  <a:latin typeface="Cambria Math"/>
                                </a:rPr>
                                <m:t>𝑧</m:t>
                              </m:r>
                            </m:e>
                          </m:mr>
                          <m:mr>
                            <m:e>
                              <m:r>
                                <a:rPr lang="en-US" i="1">
                                  <a:latin typeface="Cambria Math"/>
                                </a:rPr>
                                <m:t>1</m:t>
                              </m:r>
                            </m:e>
                          </m:mr>
                        </m:m>
                      </m:e>
                    </m:d>
                  </m:oMath>
                </a14:m>
                <a:r>
                  <a:rPr lang="en-US" dirty="0" smtClean="0"/>
                  <a:t> = </a:t>
                </a:r>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3657600" y="2830347"/>
                <a:ext cx="734240" cy="1112805"/>
              </a:xfrm>
              <a:prstGeom prst="rect">
                <a:avLst/>
              </a:prstGeom>
              <a:blipFill rotWithShape="1">
                <a:blip r:embed="rId5" cstate="print"/>
                <a:stretch>
                  <a:fillRect r="-5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289038" y="2830347"/>
                <a:ext cx="741998" cy="1147302"/>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m>
                          <m:mPr>
                            <m:mcs>
                              <m:mc>
                                <m:mcPr>
                                  <m:count m:val="1"/>
                                  <m:mcJc m:val="center"/>
                                </m:mcPr>
                              </m:mc>
                            </m:mcs>
                            <m:ctrlPr>
                              <a:rPr lang="en-US" i="1">
                                <a:latin typeface="Cambria Math"/>
                              </a:rPr>
                            </m:ctrlPr>
                          </m:mPr>
                          <m:mr>
                            <m:e>
                              <m:r>
                                <m:rPr>
                                  <m:brk m:alnAt="7"/>
                                </m:rPr>
                                <a:rPr lang="en-US" i="1">
                                  <a:latin typeface="Cambria Math"/>
                                </a:rPr>
                                <m:t>𝑥</m:t>
                              </m:r>
                            </m:e>
                          </m:mr>
                          <m:mr>
                            <m:e>
                              <m:r>
                                <a:rPr lang="en-US" i="1">
                                  <a:latin typeface="Cambria Math"/>
                                </a:rPr>
                                <m:t>𝑦</m:t>
                              </m:r>
                            </m:e>
                          </m:mr>
                          <m:mr>
                            <m:e>
                              <m:f>
                                <m:fPr>
                                  <m:ctrlPr>
                                    <a:rPr lang="en-US" b="0" i="1" smtClean="0">
                                      <a:latin typeface="Cambria Math"/>
                                    </a:rPr>
                                  </m:ctrlPr>
                                </m:fPr>
                                <m:num>
                                  <m:r>
                                    <a:rPr lang="en-US" i="1">
                                      <a:latin typeface="Cambria Math"/>
                                    </a:rPr>
                                    <m:t>𝑧</m:t>
                                  </m:r>
                                  <m:r>
                                    <a:rPr lang="en-US" b="0" i="1" smtClean="0">
                                      <a:latin typeface="Cambria Math"/>
                                    </a:rPr>
                                    <m:t>−</m:t>
                                  </m:r>
                                  <m:r>
                                    <a:rPr lang="en-US" b="0" i="1" smtClean="0">
                                      <a:latin typeface="Cambria Math"/>
                                    </a:rPr>
                                    <m:t>𝑐</m:t>
                                  </m:r>
                                </m:num>
                                <m:den>
                                  <m:r>
                                    <a:rPr lang="en-US" b="0" i="1" smtClean="0">
                                      <a:latin typeface="Cambria Math"/>
                                    </a:rPr>
                                    <m:t>𝑐</m:t>
                                  </m:r>
                                  <m:r>
                                    <a:rPr lang="en-US" b="0" i="1" smtClean="0">
                                      <a:latin typeface="Cambria Math"/>
                                    </a:rPr>
                                    <m:t>+1</m:t>
                                  </m:r>
                                </m:den>
                              </m:f>
                            </m:e>
                          </m:mr>
                          <m:mr>
                            <m:e>
                              <m:r>
                                <a:rPr lang="en-US" b="0" i="1" smtClean="0">
                                  <a:latin typeface="Cambria Math"/>
                                </a:rPr>
                                <m:t>−</m:t>
                              </m:r>
                              <m:r>
                                <a:rPr lang="en-US" b="0" i="1" smtClean="0">
                                  <a:latin typeface="Cambria Math"/>
                                </a:rPr>
                                <m:t>𝑧</m:t>
                              </m:r>
                            </m:e>
                          </m:mr>
                        </m:m>
                      </m:e>
                    </m:d>
                  </m:oMath>
                </a14:m>
                <a:r>
                  <a:rPr lang="en-US" dirty="0"/>
                  <a:t> </a:t>
                </a:r>
              </a:p>
            </p:txBody>
          </p:sp>
        </mc:Choice>
        <mc:Fallback xmlns="">
          <p:sp>
            <p:nvSpPr>
              <p:cNvPr id="6" name="Rectangle 5"/>
              <p:cNvSpPr>
                <a:spLocks noRot="1" noChangeAspect="1" noMove="1" noResize="1" noEditPoints="1" noAdjustHandles="1" noChangeArrowheads="1" noChangeShapeType="1" noTextEdit="1"/>
              </p:cNvSpPr>
              <p:nvPr/>
            </p:nvSpPr>
            <p:spPr>
              <a:xfrm>
                <a:off x="4289038" y="2830347"/>
                <a:ext cx="741998" cy="1147302"/>
              </a:xfrm>
              <a:prstGeom prst="rect">
                <a:avLst/>
              </a:prstGeom>
              <a:blipFill rotWithShape="1">
                <a:blip r:embed="rId6" cstate="print"/>
                <a:stretch>
                  <a:fillRect/>
                </a:stretch>
              </a:blipFill>
            </p:spPr>
            <p:txBody>
              <a:bodyPr/>
              <a:lstStyle/>
              <a:p>
                <a:r>
                  <a:rPr lang="en-US">
                    <a:noFill/>
                  </a:rPr>
                  <a:t> </a:t>
                </a:r>
              </a:p>
            </p:txBody>
          </p:sp>
        </mc:Fallback>
      </mc:AlternateContent>
      <p:sp>
        <p:nvSpPr>
          <p:cNvPr id="7" name="Right Arrow 6"/>
          <p:cNvSpPr/>
          <p:nvPr/>
        </p:nvSpPr>
        <p:spPr>
          <a:xfrm>
            <a:off x="5031036" y="3232180"/>
            <a:ext cx="609600" cy="309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p:cNvSpPr/>
              <p:nvPr/>
            </p:nvSpPr>
            <p:spPr>
              <a:xfrm>
                <a:off x="5715000" y="2736539"/>
                <a:ext cx="936090" cy="1406732"/>
              </a:xfrm>
              <a:prstGeom prst="rect">
                <a:avLst/>
              </a:prstGeom>
            </p:spPr>
            <p:txBody>
              <a:bodyPr wrap="none">
                <a:spAutoFit/>
              </a:bodyPr>
              <a:lstStyle/>
              <a:p>
                <a14:m>
                  <m:oMath xmlns:m="http://schemas.openxmlformats.org/officeDocument/2006/math">
                    <m:d>
                      <m:dPr>
                        <m:begChr m:val="["/>
                        <m:endChr m:val="]"/>
                        <m:ctrlPr>
                          <a:rPr lang="en-US" i="1" smtClean="0">
                            <a:latin typeface="Cambria Math"/>
                          </a:rPr>
                        </m:ctrlPr>
                      </m:dPr>
                      <m:e>
                        <m:m>
                          <m:mPr>
                            <m:mcs>
                              <m:mc>
                                <m:mcPr>
                                  <m:count m:val="1"/>
                                  <m:mcJc m:val="center"/>
                                </m:mcPr>
                              </m:mc>
                            </m:mcs>
                            <m:ctrlPr>
                              <a:rPr lang="en-US" i="1">
                                <a:latin typeface="Cambria Math"/>
                              </a:rPr>
                            </m:ctrlPr>
                          </m:mPr>
                          <m:mr>
                            <m:e>
                              <m:r>
                                <m:rPr>
                                  <m:brk m:alnAt="7"/>
                                </m:rPr>
                                <a:rPr lang="en-US" b="0" i="1" smtClean="0">
                                  <a:latin typeface="Cambria Math"/>
                                </a:rPr>
                                <m:t>−</m:t>
                              </m:r>
                              <m:r>
                                <a:rPr lang="en-US" i="1">
                                  <a:latin typeface="Cambria Math"/>
                                </a:rPr>
                                <m:t>𝑥</m:t>
                              </m:r>
                              <m:r>
                                <a:rPr lang="en-US" b="0" i="1" smtClean="0">
                                  <a:latin typeface="Cambria Math"/>
                                </a:rPr>
                                <m:t>/</m:t>
                              </m:r>
                              <m:r>
                                <a:rPr lang="en-US" b="0" i="1" smtClean="0">
                                  <a:latin typeface="Cambria Math"/>
                                </a:rPr>
                                <m:t>𝑧</m:t>
                              </m:r>
                            </m:e>
                          </m:mr>
                          <m:mr>
                            <m:e>
                              <m:r>
                                <a:rPr lang="en-US" b="0" i="1" smtClean="0">
                                  <a:latin typeface="Cambria Math"/>
                                </a:rPr>
                                <m:t>−</m:t>
                              </m:r>
                              <m:r>
                                <a:rPr lang="en-US" i="1">
                                  <a:latin typeface="Cambria Math"/>
                                </a:rPr>
                                <m:t>𝑦</m:t>
                              </m:r>
                              <m:r>
                                <a:rPr lang="en-US" b="0" i="1" smtClean="0">
                                  <a:latin typeface="Cambria Math"/>
                                </a:rPr>
                                <m:t>/</m:t>
                              </m:r>
                              <m:r>
                                <a:rPr lang="en-US" b="0" i="1" smtClean="0">
                                  <a:latin typeface="Cambria Math"/>
                                </a:rPr>
                                <m:t>𝑧</m:t>
                              </m:r>
                            </m:e>
                          </m:mr>
                          <m:mr>
                            <m:e>
                              <m:f>
                                <m:fPr>
                                  <m:ctrlPr>
                                    <a:rPr lang="en-US" i="1">
                                      <a:latin typeface="Cambria Math"/>
                                    </a:rPr>
                                  </m:ctrlPr>
                                </m:fPr>
                                <m:num>
                                  <m:f>
                                    <m:fPr>
                                      <m:ctrlPr>
                                        <a:rPr lang="en-US" b="0" i="1" smtClean="0">
                                          <a:latin typeface="Cambria Math"/>
                                        </a:rPr>
                                      </m:ctrlPr>
                                    </m:fPr>
                                    <m:num>
                                      <m:r>
                                        <a:rPr lang="en-US" i="1">
                                          <a:latin typeface="Cambria Math"/>
                                        </a:rPr>
                                        <m:t>𝑐</m:t>
                                      </m:r>
                                    </m:num>
                                    <m:den>
                                      <m:r>
                                        <a:rPr lang="en-US" b="0" i="1" smtClean="0">
                                          <a:latin typeface="Cambria Math"/>
                                        </a:rPr>
                                        <m:t>𝑧</m:t>
                                      </m:r>
                                    </m:den>
                                  </m:f>
                                  <m:r>
                                    <a:rPr lang="en-US" b="0" i="1" smtClean="0">
                                      <a:latin typeface="Cambria Math"/>
                                    </a:rPr>
                                    <m:t>−1</m:t>
                                  </m:r>
                                </m:num>
                                <m:den>
                                  <m:r>
                                    <a:rPr lang="en-US" i="1">
                                      <a:latin typeface="Cambria Math"/>
                                    </a:rPr>
                                    <m:t>𝑐</m:t>
                                  </m:r>
                                  <m:r>
                                    <a:rPr lang="en-US" i="1">
                                      <a:latin typeface="Cambria Math"/>
                                    </a:rPr>
                                    <m:t>+1</m:t>
                                  </m:r>
                                </m:den>
                              </m:f>
                            </m:e>
                          </m:mr>
                          <m:mr>
                            <m:e>
                              <m:r>
                                <a:rPr lang="en-US" b="0" i="1" smtClean="0">
                                  <a:latin typeface="Cambria Math"/>
                                </a:rPr>
                                <m:t>1</m:t>
                              </m:r>
                            </m:e>
                          </m:mr>
                        </m:m>
                      </m:e>
                    </m:d>
                  </m:oMath>
                </a14:m>
                <a:r>
                  <a:rPr lang="en-US" dirty="0"/>
                  <a:t> </a:t>
                </a:r>
              </a:p>
            </p:txBody>
          </p:sp>
        </mc:Choice>
        <mc:Fallback xmlns="">
          <p:sp>
            <p:nvSpPr>
              <p:cNvPr id="8" name="Rectangle 7"/>
              <p:cNvSpPr>
                <a:spLocks noRot="1" noChangeAspect="1" noMove="1" noResize="1" noEditPoints="1" noAdjustHandles="1" noChangeArrowheads="1" noChangeShapeType="1" noTextEdit="1"/>
              </p:cNvSpPr>
              <p:nvPr/>
            </p:nvSpPr>
            <p:spPr>
              <a:xfrm>
                <a:off x="5715000" y="2736539"/>
                <a:ext cx="936090" cy="1406732"/>
              </a:xfrm>
              <a:prstGeom prst="rect">
                <a:avLst/>
              </a:prstGeom>
              <a:blipFill rotWithShape="1">
                <a:blip r:embed="rId7"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1978029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1522147"/>
            <a:ext cx="8458200" cy="4802453"/>
          </a:xfrm>
        </p:spPr>
        <p:txBody>
          <a:bodyPr>
            <a:normAutofit fontScale="70000" lnSpcReduction="2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a:p>
          <a:p>
            <a:r>
              <a:rPr lang="en-US" dirty="0" smtClean="0"/>
              <a:t>We can see that if the z-values of points are being compressed towards z = -1 in our canonical view volume, the compression being more noticeable for points originally closer to the near clipping plane</a:t>
            </a:r>
          </a:p>
          <a:p>
            <a:r>
              <a:rPr lang="en-US" dirty="0" smtClean="0"/>
              <a:t>If you try playing around with the near and far clipping planes, another important observation is that as you bring the near clipping plane closer to z = 0, or extend the far clipping plane out more, the compression becomes more severe</a:t>
            </a:r>
          </a:p>
          <a:p>
            <a:r>
              <a:rPr lang="en-US" dirty="0" smtClean="0"/>
              <a:t>Caution when choosing near and far clipping planes, if compression is too severe, depth testing become more inaccurate near the back of the view volume and errors in rounding can cause objects to be rendered out of order</a:t>
            </a:r>
            <a:endParaRPr lang="en-US" dirty="0"/>
          </a:p>
        </p:txBody>
      </p:sp>
      <p:sp>
        <p:nvSpPr>
          <p:cNvPr id="2" name="Title 1"/>
          <p:cNvSpPr>
            <a:spLocks noGrp="1"/>
          </p:cNvSpPr>
          <p:nvPr>
            <p:ph type="title"/>
          </p:nvPr>
        </p:nvSpPr>
        <p:spPr/>
        <p:txBody>
          <a:bodyPr/>
          <a:lstStyle/>
          <a:p>
            <a:r>
              <a:rPr lang="en-US" dirty="0" smtClean="0"/>
              <a:t>Unhinging considerations (2/3)</a:t>
            </a:r>
            <a:endParaRPr lang="en-US" dirty="0"/>
          </a:p>
        </p:txBody>
      </p:sp>
      <p:graphicFrame>
        <p:nvGraphicFramePr>
          <p:cNvPr id="4" name="Chart 3"/>
          <p:cNvGraphicFramePr/>
          <p:nvPr>
            <p:extLst>
              <p:ext uri="{D42A27DB-BD31-4B8C-83A1-F6EECF244321}">
                <p14:modId xmlns:p14="http://schemas.microsoft.com/office/powerpoint/2010/main" val="3256689246"/>
              </p:ext>
            </p:extLst>
          </p:nvPr>
        </p:nvGraphicFramePr>
        <p:xfrm>
          <a:off x="2119219" y="1337902"/>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6613356" y="3657600"/>
            <a:ext cx="336887" cy="369332"/>
          </a:xfrm>
          <a:prstGeom prst="rect">
            <a:avLst/>
          </a:prstGeom>
          <a:noFill/>
        </p:spPr>
        <p:txBody>
          <a:bodyPr wrap="none" rtlCol="0">
            <a:spAutoFit/>
          </a:bodyPr>
          <a:lstStyle/>
          <a:p>
            <a:r>
              <a:rPr lang="en-US" dirty="0"/>
              <a:t>z</a:t>
            </a:r>
            <a:r>
              <a:rPr lang="en-US" dirty="0" smtClean="0"/>
              <a:t>’</a:t>
            </a:r>
            <a:endParaRPr lang="en-US" dirty="0"/>
          </a:p>
        </p:txBody>
      </p:sp>
      <p:sp>
        <p:nvSpPr>
          <p:cNvPr id="6" name="TextBox 5"/>
          <p:cNvSpPr txBox="1"/>
          <p:nvPr/>
        </p:nvSpPr>
        <p:spPr>
          <a:xfrm>
            <a:off x="2276243" y="1152815"/>
            <a:ext cx="276038" cy="369332"/>
          </a:xfrm>
          <a:prstGeom prst="rect">
            <a:avLst/>
          </a:prstGeom>
          <a:noFill/>
        </p:spPr>
        <p:txBody>
          <a:bodyPr wrap="none" rtlCol="0">
            <a:spAutoFit/>
          </a:bodyPr>
          <a:lstStyle/>
          <a:p>
            <a:r>
              <a:rPr lang="en-US" dirty="0" smtClean="0"/>
              <a:t>z</a:t>
            </a:r>
            <a:endParaRPr lang="en-US" dirty="0"/>
          </a:p>
        </p:txBody>
      </p:sp>
    </p:spTree>
    <p:extLst>
      <p:ext uri="{BB962C8B-B14F-4D97-AF65-F5344CB8AC3E}">
        <p14:creationId xmlns:p14="http://schemas.microsoft.com/office/powerpoint/2010/main" val="722404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hockney_obscu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254826"/>
            <a:ext cx="5892799"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quarter" idx="1"/>
          </p:nvPr>
        </p:nvSpPr>
        <p:spPr>
          <a:xfrm>
            <a:off x="457200" y="4569526"/>
            <a:ext cx="8229600" cy="1905000"/>
          </a:xfrm>
        </p:spPr>
        <p:txBody>
          <a:bodyPr>
            <a:normAutofit fontScale="77500" lnSpcReduction="20000"/>
          </a:bodyPr>
          <a:lstStyle/>
          <a:p>
            <a:r>
              <a:rPr lang="en-US" dirty="0"/>
              <a:t>An artist named David </a:t>
            </a:r>
            <a:r>
              <a:rPr lang="en-US" dirty="0" err="1"/>
              <a:t>Hockney</a:t>
            </a:r>
            <a:r>
              <a:rPr lang="en-US" dirty="0"/>
              <a:t> proposed that many Renaissance artists, including Vermeer, might have been aided by </a:t>
            </a:r>
            <a:r>
              <a:rPr lang="en-US" i="1" dirty="0"/>
              <a:t>camera </a:t>
            </a:r>
            <a:r>
              <a:rPr lang="en-US" i="1" dirty="0" err="1"/>
              <a:t>obscura</a:t>
            </a:r>
            <a:r>
              <a:rPr lang="en-US" dirty="0"/>
              <a:t> while painting their masterpieces, raising a big </a:t>
            </a:r>
            <a:r>
              <a:rPr lang="en-US" dirty="0" smtClean="0"/>
              <a:t>controversy</a:t>
            </a:r>
          </a:p>
          <a:p>
            <a:r>
              <a:rPr lang="en-US" dirty="0"/>
              <a:t>David Stork, a Stanford optics expert, refuted </a:t>
            </a:r>
            <a:r>
              <a:rPr lang="en-US" dirty="0" err="1"/>
              <a:t>Hockney’s</a:t>
            </a:r>
            <a:r>
              <a:rPr lang="en-US" dirty="0"/>
              <a:t> claim in the heated 2001 debate about the subject among artists, museum curators and scientists.  He also wrote the article “Optics and Realism in Renaissance Art”, using scientific techniques to disprove </a:t>
            </a:r>
            <a:r>
              <a:rPr lang="en-US" dirty="0" err="1"/>
              <a:t>Hockney’s</a:t>
            </a:r>
            <a:r>
              <a:rPr lang="en-US" dirty="0"/>
              <a:t> </a:t>
            </a:r>
            <a:r>
              <a:rPr lang="en-US" dirty="0" smtClean="0"/>
              <a:t>theory</a:t>
            </a:r>
            <a:endParaRPr lang="en-US" dirty="0"/>
          </a:p>
          <a:p>
            <a:endParaRPr lang="en-US" dirty="0"/>
          </a:p>
        </p:txBody>
      </p:sp>
      <p:sp>
        <p:nvSpPr>
          <p:cNvPr id="3" name="Title 2"/>
          <p:cNvSpPr>
            <a:spLocks noGrp="1"/>
          </p:cNvSpPr>
          <p:nvPr>
            <p:ph type="title"/>
          </p:nvPr>
        </p:nvSpPr>
        <p:spPr/>
        <p:txBody>
          <a:bodyPr/>
          <a:lstStyle/>
          <a:p>
            <a:r>
              <a:rPr lang="en-US" dirty="0" smtClean="0"/>
              <a:t>Camera </a:t>
            </a:r>
            <a:r>
              <a:rPr lang="en-US" dirty="0" err="1" smtClean="0"/>
              <a:t>Obscura</a:t>
            </a:r>
            <a:endParaRPr lang="en-US" dirty="0"/>
          </a:p>
        </p:txBody>
      </p:sp>
      <p:sp>
        <p:nvSpPr>
          <p:cNvPr id="5" name="Rectangle 4"/>
          <p:cNvSpPr/>
          <p:nvPr/>
        </p:nvSpPr>
        <p:spPr>
          <a:xfrm>
            <a:off x="6019800" y="1066800"/>
            <a:ext cx="2667000" cy="830997"/>
          </a:xfrm>
          <a:prstGeom prst="rect">
            <a:avLst/>
          </a:prstGeom>
        </p:spPr>
        <p:txBody>
          <a:bodyPr wrap="square">
            <a:spAutoFit/>
          </a:bodyPr>
          <a:lstStyle/>
          <a:p>
            <a:r>
              <a:rPr lang="en-US" sz="1200" dirty="0" err="1"/>
              <a:t>Hockney</a:t>
            </a:r>
            <a:r>
              <a:rPr lang="en-US" sz="1200" dirty="0"/>
              <a:t>, D. (2001) </a:t>
            </a:r>
            <a:r>
              <a:rPr lang="en-US" sz="1200" i="1" dirty="0"/>
              <a:t>Secret </a:t>
            </a:r>
          </a:p>
          <a:p>
            <a:r>
              <a:rPr lang="en-US" sz="1200" i="1" dirty="0"/>
              <a:t>Knowledge:</a:t>
            </a:r>
            <a:r>
              <a:rPr lang="en-US" sz="1200" dirty="0"/>
              <a:t> </a:t>
            </a:r>
            <a:r>
              <a:rPr lang="en-US" sz="1200" i="1" dirty="0"/>
              <a:t>Rediscovering </a:t>
            </a:r>
          </a:p>
          <a:p>
            <a:r>
              <a:rPr lang="en-US" sz="1200" i="1" dirty="0"/>
              <a:t>the Lost Techniques of </a:t>
            </a:r>
          </a:p>
          <a:p>
            <a:r>
              <a:rPr lang="en-US" sz="1200" i="1" dirty="0"/>
              <a:t>the Old Masters</a:t>
            </a:r>
            <a:r>
              <a:rPr lang="en-US" sz="1200" dirty="0"/>
              <a:t>. </a:t>
            </a:r>
          </a:p>
        </p:txBody>
      </p:sp>
    </p:spTree>
    <p:extLst>
      <p:ext uri="{BB962C8B-B14F-4D97-AF65-F5344CB8AC3E}">
        <p14:creationId xmlns:p14="http://schemas.microsoft.com/office/powerpoint/2010/main" val="324868707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92500" lnSpcReduction="10000"/>
              </a:bodyPr>
              <a:lstStyle/>
              <a:p>
                <a:r>
                  <a:rPr lang="en-US" dirty="0" smtClean="0"/>
                  <a:t>One may be tempted to place the near clipping plane at z = 0, or the far clipping plane very far away (z = </a:t>
                </a:r>
                <a14:m>
                  <m:oMath xmlns:m="http://schemas.openxmlformats.org/officeDocument/2006/math">
                    <m:r>
                      <a:rPr lang="en-US" smtClean="0">
                        <a:latin typeface="Cambria Math"/>
                      </a:rPr>
                      <m:t>∞</m:t>
                    </m:r>
                  </m:oMath>
                </a14:m>
                <a:r>
                  <a:rPr lang="en-US" dirty="0" smtClean="0"/>
                  <a:t>)</a:t>
                </a:r>
              </a:p>
              <a:p>
                <a:r>
                  <a:rPr lang="en-US" dirty="0" smtClean="0"/>
                  <a:t>First note that the value of </a:t>
                </a:r>
                <a14:m>
                  <m:oMath xmlns:m="http://schemas.openxmlformats.org/officeDocument/2006/math">
                    <m:r>
                      <a:rPr lang="en-US" smtClean="0">
                        <a:latin typeface="Cambria Math"/>
                      </a:rPr>
                      <m:t>𝑐</m:t>
                    </m:r>
                    <m:r>
                      <a:rPr lang="en-US" smtClean="0">
                        <a:latin typeface="Cambria Math"/>
                      </a:rPr>
                      <m:t>=</m:t>
                    </m:r>
                    <m:f>
                      <m:fPr>
                        <m:ctrlPr>
                          <a:rPr lang="en-US" i="1" smtClean="0">
                            <a:latin typeface="Cambria Math"/>
                          </a:rPr>
                        </m:ctrlPr>
                      </m:fPr>
                      <m:num>
                        <m:r>
                          <a:rPr lang="en-US" smtClean="0">
                            <a:latin typeface="Cambria Math"/>
                          </a:rPr>
                          <m:t>𝑛𝑒𝑎𝑟</m:t>
                        </m:r>
                      </m:num>
                      <m:den>
                        <m:r>
                          <a:rPr lang="en-US" smtClean="0">
                            <a:latin typeface="Cambria Math"/>
                          </a:rPr>
                          <m:t>𝑓𝑎𝑟</m:t>
                        </m:r>
                      </m:den>
                    </m:f>
                  </m:oMath>
                </a14:m>
                <a:r>
                  <a:rPr lang="en-US" dirty="0" smtClean="0"/>
                  <a:t> as either </a:t>
                </a:r>
                <a14:m>
                  <m:oMath xmlns:m="http://schemas.openxmlformats.org/officeDocument/2006/math">
                    <m:r>
                      <a:rPr lang="en-US" smtClean="0">
                        <a:latin typeface="Cambria Math"/>
                      </a:rPr>
                      <m:t>𝑛𝑒𝑎𝑟</m:t>
                    </m:r>
                  </m:oMath>
                </a14:m>
                <a:r>
                  <a:rPr lang="en-US" dirty="0" smtClean="0"/>
                  <a:t> approaches 0 or </a:t>
                </a:r>
                <a14:m>
                  <m:oMath xmlns:m="http://schemas.openxmlformats.org/officeDocument/2006/math">
                    <m:r>
                      <a:rPr lang="en-US" smtClean="0">
                        <a:latin typeface="Cambria Math"/>
                      </a:rPr>
                      <m:t>𝑓𝑎𝑟</m:t>
                    </m:r>
                  </m:oMath>
                </a14:m>
                <a:r>
                  <a:rPr lang="en-US" dirty="0" smtClean="0"/>
                  <a:t> approaches </a:t>
                </a:r>
                <a14:m>
                  <m:oMath xmlns:m="http://schemas.openxmlformats.org/officeDocument/2006/math">
                    <m:r>
                      <a:rPr lang="en-US" smtClean="0">
                        <a:latin typeface="Cambria Math"/>
                      </a:rPr>
                      <m:t>∞</m:t>
                    </m:r>
                  </m:oMath>
                </a14:m>
                <a:r>
                  <a:rPr lang="en-US" dirty="0" smtClean="0"/>
                  <a:t>, approaches 0</a:t>
                </a:r>
              </a:p>
              <a:p>
                <a:r>
                  <a:rPr lang="en-US" dirty="0" smtClean="0"/>
                  <a:t>Applying this to our value for </a:t>
                </a:r>
                <a14:m>
                  <m:oMath xmlns:m="http://schemas.openxmlformats.org/officeDocument/2006/math">
                    <m:r>
                      <a:rPr lang="en-US" i="1" dirty="0" smtClean="0">
                        <a:latin typeface="Cambria Math"/>
                      </a:rPr>
                      <m:t>𝑧</m:t>
                    </m:r>
                    <m:r>
                      <a:rPr lang="en-US" i="1" dirty="0" smtClean="0">
                        <a:latin typeface="Cambria Math"/>
                      </a:rPr>
                      <m:t>’ = </m:t>
                    </m:r>
                    <m:f>
                      <m:fPr>
                        <m:ctrlPr>
                          <a:rPr lang="en-US" i="1">
                            <a:latin typeface="Cambria Math"/>
                          </a:rPr>
                        </m:ctrlPr>
                      </m:fPr>
                      <m:num>
                        <m:f>
                          <m:fPr>
                            <m:ctrlPr>
                              <a:rPr lang="en-US" i="1">
                                <a:latin typeface="Cambria Math"/>
                              </a:rPr>
                            </m:ctrlPr>
                          </m:fPr>
                          <m:num>
                            <m:r>
                              <a:rPr lang="en-US">
                                <a:latin typeface="Cambria Math"/>
                              </a:rPr>
                              <m:t>𝑐</m:t>
                            </m:r>
                          </m:num>
                          <m:den>
                            <m:r>
                              <a:rPr lang="en-US">
                                <a:latin typeface="Cambria Math"/>
                              </a:rPr>
                              <m:t>𝑧</m:t>
                            </m:r>
                          </m:den>
                        </m:f>
                        <m:r>
                          <a:rPr lang="en-US">
                            <a:latin typeface="Cambria Math"/>
                          </a:rPr>
                          <m:t>−1</m:t>
                        </m:r>
                      </m:num>
                      <m:den>
                        <m:r>
                          <a:rPr lang="en-US">
                            <a:latin typeface="Cambria Math"/>
                          </a:rPr>
                          <m:t>𝑐</m:t>
                        </m:r>
                        <m:r>
                          <a:rPr lang="en-US">
                            <a:latin typeface="Cambria Math"/>
                          </a:rPr>
                          <m:t>+1</m:t>
                        </m:r>
                      </m:den>
                    </m:f>
                  </m:oMath>
                </a14:m>
                <a:r>
                  <a:rPr lang="en-US" dirty="0" smtClean="0"/>
                  <a:t>, we sub in 0 for c to get </a:t>
                </a:r>
                <a14:m>
                  <m:oMath xmlns:m="http://schemas.openxmlformats.org/officeDocument/2006/math">
                    <m:sSup>
                      <m:sSupPr>
                        <m:ctrlPr>
                          <a:rPr lang="en-US" b="0" i="1" smtClean="0">
                            <a:latin typeface="Cambria Math"/>
                          </a:rPr>
                        </m:ctrlPr>
                      </m:sSupPr>
                      <m:e>
                        <m:r>
                          <a:rPr lang="en-US" b="0" i="1" smtClean="0">
                            <a:latin typeface="Cambria Math"/>
                          </a:rPr>
                          <m:t>𝑧</m:t>
                        </m:r>
                      </m:e>
                      <m:sup>
                        <m:r>
                          <a:rPr lang="en-US" b="0" i="1" smtClean="0">
                            <a:latin typeface="Cambria Math"/>
                          </a:rPr>
                          <m:t>′</m:t>
                        </m:r>
                      </m:sup>
                    </m:sSup>
                    <m:r>
                      <a:rPr lang="en-US" b="0" i="1" smtClean="0">
                        <a:latin typeface="Cambria Math"/>
                      </a:rPr>
                      <m:t>=−</m:t>
                    </m:r>
                    <m:f>
                      <m:fPr>
                        <m:ctrlPr>
                          <a:rPr lang="en-US" b="0" i="1" smtClean="0">
                            <a:latin typeface="Cambria Math"/>
                          </a:rPr>
                        </m:ctrlPr>
                      </m:fPr>
                      <m:num>
                        <m:r>
                          <a:rPr lang="en-US" b="0" i="1" smtClean="0">
                            <a:latin typeface="Cambria Math"/>
                          </a:rPr>
                          <m:t>1</m:t>
                        </m:r>
                      </m:num>
                      <m:den>
                        <m:r>
                          <a:rPr lang="en-US" b="0" i="1" smtClean="0">
                            <a:latin typeface="Cambria Math"/>
                          </a:rPr>
                          <m:t>1</m:t>
                        </m:r>
                      </m:den>
                    </m:f>
                    <m:r>
                      <a:rPr lang="en-US" b="0" i="1" smtClean="0">
                        <a:latin typeface="Cambria Math"/>
                      </a:rPr>
                      <m:t>=−1</m:t>
                    </m:r>
                  </m:oMath>
                </a14:m>
                <a:endParaRPr lang="en-US" dirty="0" smtClean="0"/>
              </a:p>
              <a:p>
                <a:r>
                  <a:rPr lang="en-US" dirty="0" smtClean="0"/>
                  <a:t>From this we can see that if our far clipping plane approaches infinity or if or near clipping plane approaches 0, points will cluster at </a:t>
                </a:r>
                <a14:m>
                  <m:oMath xmlns:m="http://schemas.openxmlformats.org/officeDocument/2006/math">
                    <m:r>
                      <a:rPr lang="en-US" i="1" dirty="0" smtClean="0">
                        <a:latin typeface="Cambria Math"/>
                      </a:rPr>
                      <m:t>𝑧</m:t>
                    </m:r>
                    <m:r>
                      <a:rPr lang="en-US" i="1" dirty="0" smtClean="0">
                        <a:latin typeface="Cambria Math"/>
                      </a:rPr>
                      <m:t> = −1</m:t>
                    </m:r>
                  </m:oMath>
                </a14:m>
                <a:r>
                  <a:rPr lang="en-US" dirty="0" smtClean="0"/>
                  <a:t>, the far clipping plane of our canonical view volume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cstate="print"/>
                <a:stretch>
                  <a:fillRect l="-444" t="-970" r="-155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Unhinging considerations (3/3)</a:t>
            </a:r>
            <a:endParaRPr lang="en-US" dirty="0"/>
          </a:p>
        </p:txBody>
      </p:sp>
    </p:spTree>
    <p:extLst>
      <p:ext uri="{BB962C8B-B14F-4D97-AF65-F5344CB8AC3E}">
        <p14:creationId xmlns:p14="http://schemas.microsoft.com/office/powerpoint/2010/main" val="349426092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1143000"/>
            <a:ext cx="8305800" cy="2209800"/>
          </a:xfrm>
        </p:spPr>
        <p:txBody>
          <a:bodyPr>
            <a:normAutofit/>
          </a:bodyPr>
          <a:lstStyle/>
          <a:p>
            <a:r>
              <a:rPr lang="en-US" sz="1800" dirty="0" smtClean="0"/>
              <a:t>This converging of points at the far clipping also poses problems when trying to interpolate values, such as color, between points</a:t>
            </a:r>
          </a:p>
          <a:p>
            <a:r>
              <a:rPr lang="en-US" sz="1800" dirty="0" smtClean="0"/>
              <a:t>Say for example we color the midpoint between two vertices, </a:t>
            </a:r>
            <a:r>
              <a:rPr lang="en-US" sz="1800" b="1" dirty="0" smtClean="0"/>
              <a:t>call them A and B</a:t>
            </a:r>
            <a:r>
              <a:rPr lang="en-US" sz="1800" dirty="0" smtClean="0"/>
              <a:t>, in a scene as the average of the two colors of A and B</a:t>
            </a:r>
          </a:p>
          <a:p>
            <a:r>
              <a:rPr lang="en-US" sz="1800" dirty="0" smtClean="0"/>
              <a:t>If we were just using a parallel view volume it would be safe to just set the midpoint to the average and be done</a:t>
            </a:r>
          </a:p>
        </p:txBody>
      </p:sp>
      <p:sp>
        <p:nvSpPr>
          <p:cNvPr id="2" name="Title 1"/>
          <p:cNvSpPr>
            <a:spLocks noGrp="1"/>
          </p:cNvSpPr>
          <p:nvPr>
            <p:ph type="title"/>
          </p:nvPr>
        </p:nvSpPr>
        <p:spPr/>
        <p:txBody>
          <a:bodyPr>
            <a:normAutofit fontScale="90000"/>
          </a:bodyPr>
          <a:lstStyle/>
          <a:p>
            <a:r>
              <a:rPr lang="en-US" dirty="0" smtClean="0"/>
              <a:t>Aside: Projection and Interpolation(1/3)</a:t>
            </a:r>
            <a:endParaRPr 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3124200"/>
            <a:ext cx="4848224" cy="2872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Content Placeholder 2"/>
              <p:cNvSpPr txBox="1">
                <a:spLocks/>
              </p:cNvSpPr>
              <p:nvPr/>
            </p:nvSpPr>
            <p:spPr>
              <a:xfrm>
                <a:off x="448101" y="3016156"/>
                <a:ext cx="3733800" cy="3308444"/>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4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0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18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6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4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smtClean="0"/>
                  <a:t>We can’t do that for perspective transformations since the point that was originally the midpoint gets compressed towards the far clipping plane and isn’t the actual midpoint anymore</a:t>
                </a:r>
              </a:p>
              <a:p>
                <a:r>
                  <a:rPr lang="en-US" sz="1800" dirty="0" smtClean="0"/>
                  <a:t>Another way to say this is that the color, </a:t>
                </a:r>
                <a:r>
                  <a:rPr lang="en-US" sz="1800" b="1" dirty="0" smtClean="0"/>
                  <a:t>call it </a:t>
                </a:r>
                <a14:m>
                  <m:oMath xmlns:m="http://schemas.openxmlformats.org/officeDocument/2006/math">
                    <m:r>
                      <a:rPr lang="en-US" sz="1800" b="1" i="1" dirty="0" smtClean="0">
                        <a:latin typeface="Cambria Math"/>
                      </a:rPr>
                      <m:t>𝑮</m:t>
                    </m:r>
                  </m:oMath>
                </a14:m>
                <a:r>
                  <a:rPr lang="en-US" sz="1800" dirty="0" smtClean="0"/>
                  <a:t>, does not interpolate between points linearly anymore, so we can’t just assign the new midpoint the average color</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8101" y="3016156"/>
                <a:ext cx="3733800" cy="3308444"/>
              </a:xfrm>
              <a:prstGeom prst="rect">
                <a:avLst/>
              </a:prstGeom>
              <a:blipFill rotWithShape="1">
                <a:blip r:embed="rId4"/>
                <a:stretch>
                  <a:fillRect l="-327" t="-1842" r="-2124"/>
                </a:stretch>
              </a:blipFill>
            </p:spPr>
            <p:txBody>
              <a:bodyPr/>
              <a:lstStyle/>
              <a:p>
                <a:r>
                  <a:rPr lang="en-US">
                    <a:noFill/>
                  </a:rPr>
                  <a:t> </a:t>
                </a:r>
              </a:p>
            </p:txBody>
          </p:sp>
        </mc:Fallback>
      </mc:AlternateContent>
    </p:spTree>
    <p:extLst>
      <p:ext uri="{BB962C8B-B14F-4D97-AF65-F5344CB8AC3E}">
        <p14:creationId xmlns:p14="http://schemas.microsoft.com/office/powerpoint/2010/main" val="20223256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r>
                  <a:rPr lang="en-US" sz="2000" dirty="0" smtClean="0"/>
                  <a:t>However, while </a:t>
                </a:r>
                <a14:m>
                  <m:oMath xmlns:m="http://schemas.openxmlformats.org/officeDocument/2006/math">
                    <m:r>
                      <a:rPr lang="en-US" sz="2000" dirty="0" smtClean="0">
                        <a:latin typeface="Cambria Math"/>
                      </a:rPr>
                      <m:t>𝐺</m:t>
                    </m:r>
                  </m:oMath>
                </a14:m>
                <a:r>
                  <a:rPr lang="en-US" sz="2000" dirty="0" smtClean="0"/>
                  <a:t> does not interpolate linearly, </a:t>
                </a:r>
                <a14:m>
                  <m:oMath xmlns:m="http://schemas.openxmlformats.org/officeDocument/2006/math">
                    <m:r>
                      <a:rPr lang="en-US" sz="2000" dirty="0" smtClean="0">
                        <a:latin typeface="Cambria Math"/>
                      </a:rPr>
                      <m:t>𝐺</m:t>
                    </m:r>
                    <m:r>
                      <a:rPr lang="en-US" sz="2000" dirty="0" smtClean="0">
                        <a:latin typeface="Cambria Math"/>
                      </a:rPr>
                      <m:t>/</m:t>
                    </m:r>
                    <m:r>
                      <a:rPr lang="en-US" sz="2000" dirty="0" smtClean="0">
                        <a:latin typeface="Cambria Math"/>
                      </a:rPr>
                      <m:t>𝑤</m:t>
                    </m:r>
                  </m:oMath>
                </a14:m>
                <a:r>
                  <a:rPr lang="en-US" sz="2000" dirty="0" smtClean="0"/>
                  <a:t> does where </a:t>
                </a:r>
                <a14:m>
                  <m:oMath xmlns:m="http://schemas.openxmlformats.org/officeDocument/2006/math">
                    <m:r>
                      <a:rPr lang="en-US" sz="2000" dirty="0" smtClean="0">
                        <a:latin typeface="Cambria Math"/>
                      </a:rPr>
                      <m:t>𝑤</m:t>
                    </m:r>
                  </m:oMath>
                </a14:m>
                <a:r>
                  <a:rPr lang="en-US" sz="2000" dirty="0" smtClean="0"/>
                  <a:t> is the homogenous coordinate after being multiplied by our normalizing transformation, but before being homogenized</a:t>
                </a:r>
              </a:p>
              <a:p>
                <a:pPr lvl="1"/>
                <a:r>
                  <a:rPr lang="en-US" sz="1800" dirty="0" smtClean="0"/>
                  <a:t>In our case </a:t>
                </a:r>
                <a14:m>
                  <m:oMath xmlns:m="http://schemas.openxmlformats.org/officeDocument/2006/math">
                    <m:r>
                      <a:rPr lang="en-US" sz="1800" dirty="0" smtClean="0">
                        <a:latin typeface="Cambria Math"/>
                      </a:rPr>
                      <m:t>𝑤</m:t>
                    </m:r>
                  </m:oMath>
                </a14:m>
                <a:r>
                  <a:rPr lang="en-US" sz="1800" dirty="0" smtClean="0"/>
                  <a:t> will always be </a:t>
                </a:r>
                <a14:m>
                  <m:oMath xmlns:m="http://schemas.openxmlformats.org/officeDocument/2006/math">
                    <m:r>
                      <a:rPr lang="en-US" sz="1800" dirty="0" smtClean="0">
                        <a:latin typeface="Cambria Math"/>
                      </a:rPr>
                      <m:t>−</m:t>
                    </m:r>
                    <m:r>
                      <a:rPr lang="en-US" sz="1800" dirty="0" smtClean="0">
                        <a:latin typeface="Cambria Math"/>
                      </a:rPr>
                      <m:t>𝑧</m:t>
                    </m:r>
                  </m:oMath>
                </a14:m>
                <a:endParaRPr lang="en-US" sz="1800" dirty="0" smtClean="0"/>
              </a:p>
              <a:p>
                <a:r>
                  <a:rPr lang="en-US" sz="2000" dirty="0" smtClean="0"/>
                  <a:t>Knowing this, how can we find the color at this new midpoint</a:t>
                </a:r>
                <a:r>
                  <a:rPr lang="en-US" sz="2000" dirty="0"/>
                  <a:t>?</a:t>
                </a:r>
                <a:r>
                  <a:rPr lang="en-US" sz="2000" dirty="0" smtClean="0"/>
                  <a:t> </a:t>
                </a:r>
              </a:p>
              <a:p>
                <a:r>
                  <a:rPr lang="en-US" sz="2000" dirty="0" smtClean="0"/>
                  <a:t>When we transform A and B, we get two </a:t>
                </a:r>
                <a14:m>
                  <m:oMath xmlns:m="http://schemas.openxmlformats.org/officeDocument/2006/math">
                    <m:r>
                      <a:rPr lang="en-US" sz="2000" dirty="0" smtClean="0">
                        <a:latin typeface="Cambria Math"/>
                      </a:rPr>
                      <m:t>𝑤</m:t>
                    </m:r>
                    <m:r>
                      <a:rPr lang="en-US" sz="2000" dirty="0" smtClean="0">
                        <a:latin typeface="Cambria Math"/>
                      </a:rPr>
                      <m:t> </m:t>
                    </m:r>
                  </m:oMath>
                </a14:m>
                <a:r>
                  <a:rPr lang="en-US" sz="2000" dirty="0" smtClean="0"/>
                  <a:t>values, </a:t>
                </a:r>
                <a14:m>
                  <m:oMath xmlns:m="http://schemas.openxmlformats.org/officeDocument/2006/math">
                    <m:sSub>
                      <m:sSubPr>
                        <m:ctrlPr>
                          <a:rPr lang="en-US" sz="2000" i="1" smtClean="0">
                            <a:latin typeface="Cambria Math"/>
                          </a:rPr>
                        </m:ctrlPr>
                      </m:sSubPr>
                      <m:e>
                        <m:r>
                          <a:rPr lang="en-US" sz="2000" smtClean="0">
                            <a:latin typeface="Cambria Math"/>
                          </a:rPr>
                          <m:t>𝑤</m:t>
                        </m:r>
                      </m:e>
                      <m:sub>
                        <m:r>
                          <a:rPr lang="en-US" sz="2000" smtClean="0">
                            <a:latin typeface="Cambria Math"/>
                          </a:rPr>
                          <m:t>𝑎</m:t>
                        </m:r>
                      </m:sub>
                    </m:sSub>
                    <m:r>
                      <m:rPr>
                        <m:sty m:val="p"/>
                      </m:rPr>
                      <a:rPr lang="en-US" sz="2000" smtClean="0">
                        <a:latin typeface="Cambria Math"/>
                      </a:rPr>
                      <m:t>and</m:t>
                    </m:r>
                    <m:r>
                      <a:rPr lang="en-US" sz="2000" smtClean="0">
                        <a:latin typeface="Cambria Math"/>
                      </a:rPr>
                      <m:t> </m:t>
                    </m:r>
                    <m:sSub>
                      <m:sSubPr>
                        <m:ctrlPr>
                          <a:rPr lang="en-US" sz="2000" i="1" smtClean="0">
                            <a:latin typeface="Cambria Math"/>
                          </a:rPr>
                        </m:ctrlPr>
                      </m:sSubPr>
                      <m:e>
                        <m:r>
                          <a:rPr lang="en-US" sz="2000" smtClean="0">
                            <a:latin typeface="Cambria Math"/>
                          </a:rPr>
                          <m:t>𝑤</m:t>
                        </m:r>
                      </m:e>
                      <m:sub>
                        <m:r>
                          <a:rPr lang="en-US" sz="2000" smtClean="0">
                            <a:latin typeface="Cambria Math"/>
                          </a:rPr>
                          <m:t>𝑏</m:t>
                        </m:r>
                      </m:sub>
                    </m:sSub>
                  </m:oMath>
                </a14:m>
                <a:endParaRPr lang="en-US" sz="2000" dirty="0" smtClean="0"/>
              </a:p>
              <a:p>
                <a:r>
                  <a:rPr lang="en-US" sz="2000" dirty="0" smtClean="0"/>
                  <a:t>We also know the values of </a:t>
                </a:r>
                <a14:m>
                  <m:oMath xmlns:m="http://schemas.openxmlformats.org/officeDocument/2006/math">
                    <m:sSub>
                      <m:sSubPr>
                        <m:ctrlPr>
                          <a:rPr lang="en-US" sz="2000" i="1" smtClean="0">
                            <a:latin typeface="Cambria Math"/>
                          </a:rPr>
                        </m:ctrlPr>
                      </m:sSubPr>
                      <m:e>
                        <m:r>
                          <a:rPr lang="en-US" sz="2000" smtClean="0">
                            <a:latin typeface="Cambria Math"/>
                          </a:rPr>
                          <m:t>𝐺</m:t>
                        </m:r>
                      </m:e>
                      <m:sub>
                        <m:r>
                          <a:rPr lang="en-US" sz="2000" smtClean="0">
                            <a:latin typeface="Cambria Math"/>
                          </a:rPr>
                          <m:t>𝑎</m:t>
                        </m:r>
                      </m:sub>
                    </m:sSub>
                    <m:r>
                      <a:rPr lang="en-US" sz="2000" smtClean="0">
                        <a:latin typeface="Cambria Math"/>
                      </a:rPr>
                      <m:t> </m:t>
                    </m:r>
                    <m:r>
                      <m:rPr>
                        <m:sty m:val="p"/>
                      </m:rPr>
                      <a:rPr lang="en-US" sz="2000" smtClean="0">
                        <a:latin typeface="Cambria Math"/>
                      </a:rPr>
                      <m:t>and</m:t>
                    </m:r>
                    <m:r>
                      <a:rPr lang="en-US" sz="2000" smtClean="0">
                        <a:latin typeface="Cambria Math"/>
                      </a:rPr>
                      <m:t> </m:t>
                    </m:r>
                    <m:sSub>
                      <m:sSubPr>
                        <m:ctrlPr>
                          <a:rPr lang="en-US" sz="2000" i="1" smtClean="0">
                            <a:latin typeface="Cambria Math"/>
                          </a:rPr>
                        </m:ctrlPr>
                      </m:sSubPr>
                      <m:e>
                        <m:r>
                          <a:rPr lang="en-US" sz="2000" smtClean="0">
                            <a:latin typeface="Cambria Math"/>
                          </a:rPr>
                          <m:t>𝐺</m:t>
                        </m:r>
                      </m:e>
                      <m:sub>
                        <m:r>
                          <a:rPr lang="en-US" sz="2000" smtClean="0">
                            <a:latin typeface="Cambria Math"/>
                          </a:rPr>
                          <m:t>𝑏</m:t>
                        </m:r>
                      </m:sub>
                    </m:sSub>
                  </m:oMath>
                </a14:m>
                <a:endParaRPr lang="en-US" sz="2000" dirty="0" smtClean="0"/>
              </a:p>
              <a:p>
                <a:r>
                  <a:rPr lang="en-US" sz="2000" dirty="0" smtClean="0"/>
                  <a:t>If we</a:t>
                </a:r>
                <a14:m>
                  <m:oMath xmlns:m="http://schemas.openxmlformats.org/officeDocument/2006/math">
                    <m:r>
                      <a:rPr lang="en-US" sz="2000" dirty="0">
                        <a:latin typeface="Cambria Math"/>
                      </a:rPr>
                      <m:t> </m:t>
                    </m:r>
                  </m:oMath>
                </a14:m>
                <a:r>
                  <a:rPr lang="en-US" sz="2000" dirty="0" smtClean="0"/>
                  <a:t>interpolate linearly between </a:t>
                </a:r>
                <a14:m>
                  <m:oMath xmlns:m="http://schemas.openxmlformats.org/officeDocument/2006/math">
                    <m:f>
                      <m:fPr>
                        <m:ctrlPr>
                          <a:rPr lang="en-US" sz="2000" i="1" dirty="0" smtClean="0">
                            <a:latin typeface="Cambria Math"/>
                          </a:rPr>
                        </m:ctrlPr>
                      </m:fPr>
                      <m:num>
                        <m:sSub>
                          <m:sSubPr>
                            <m:ctrlPr>
                              <a:rPr lang="en-US" sz="2000" i="1" dirty="0" smtClean="0">
                                <a:latin typeface="Cambria Math"/>
                              </a:rPr>
                            </m:ctrlPr>
                          </m:sSubPr>
                          <m:e>
                            <m:r>
                              <a:rPr lang="en-US" sz="2000" dirty="0" smtClean="0">
                                <a:latin typeface="Cambria Math"/>
                              </a:rPr>
                              <m:t>𝐺</m:t>
                            </m:r>
                          </m:e>
                          <m:sub>
                            <m:r>
                              <a:rPr lang="en-US" sz="2000" dirty="0" smtClean="0">
                                <a:latin typeface="Cambria Math"/>
                              </a:rPr>
                              <m:t>𝑎</m:t>
                            </m:r>
                          </m:sub>
                        </m:sSub>
                      </m:num>
                      <m:den>
                        <m:sSub>
                          <m:sSubPr>
                            <m:ctrlPr>
                              <a:rPr lang="en-US" sz="2000" i="1" dirty="0" err="1" smtClean="0">
                                <a:latin typeface="Cambria Math"/>
                              </a:rPr>
                            </m:ctrlPr>
                          </m:sSubPr>
                          <m:e>
                            <m:r>
                              <a:rPr lang="en-US" sz="2000" dirty="0" err="1" smtClean="0">
                                <a:latin typeface="Cambria Math"/>
                              </a:rPr>
                              <m:t>𝑤</m:t>
                            </m:r>
                          </m:e>
                          <m:sub>
                            <m:r>
                              <a:rPr lang="en-US" sz="2000" dirty="0" err="1" smtClean="0">
                                <a:latin typeface="Cambria Math"/>
                              </a:rPr>
                              <m:t>𝑎</m:t>
                            </m:r>
                          </m:sub>
                        </m:sSub>
                      </m:den>
                    </m:f>
                    <m:r>
                      <a:rPr lang="en-US" sz="2000" dirty="0" smtClean="0">
                        <a:latin typeface="Cambria Math"/>
                      </a:rPr>
                      <m:t> </m:t>
                    </m:r>
                  </m:oMath>
                </a14:m>
                <a:r>
                  <a:rPr lang="en-US" sz="2000" dirty="0" smtClean="0"/>
                  <a:t>and </a:t>
                </a:r>
                <a14:m>
                  <m:oMath xmlns:m="http://schemas.openxmlformats.org/officeDocument/2006/math">
                    <m:f>
                      <m:fPr>
                        <m:ctrlPr>
                          <a:rPr lang="en-US" sz="2000" i="1" dirty="0" smtClean="0">
                            <a:latin typeface="Cambria Math"/>
                          </a:rPr>
                        </m:ctrlPr>
                      </m:fPr>
                      <m:num>
                        <m:sSub>
                          <m:sSubPr>
                            <m:ctrlPr>
                              <a:rPr lang="en-US" sz="2000" i="1" dirty="0" smtClean="0">
                                <a:latin typeface="Cambria Math"/>
                              </a:rPr>
                            </m:ctrlPr>
                          </m:sSubPr>
                          <m:e>
                            <m:r>
                              <a:rPr lang="en-US" sz="2000" dirty="0" smtClean="0">
                                <a:latin typeface="Cambria Math"/>
                              </a:rPr>
                              <m:t>𝐺</m:t>
                            </m:r>
                          </m:e>
                          <m:sub>
                            <m:r>
                              <a:rPr lang="en-US" sz="2000" dirty="0" smtClean="0">
                                <a:latin typeface="Cambria Math"/>
                              </a:rPr>
                              <m:t>𝑏</m:t>
                            </m:r>
                          </m:sub>
                        </m:sSub>
                      </m:num>
                      <m:den>
                        <m:sSub>
                          <m:sSubPr>
                            <m:ctrlPr>
                              <a:rPr lang="en-US" sz="2000" i="1" dirty="0" err="1" smtClean="0">
                                <a:latin typeface="Cambria Math"/>
                              </a:rPr>
                            </m:ctrlPr>
                          </m:sSubPr>
                          <m:e>
                            <m:r>
                              <a:rPr lang="en-US" sz="2000" dirty="0" err="1" smtClean="0">
                                <a:latin typeface="Cambria Math"/>
                              </a:rPr>
                              <m:t>𝑤</m:t>
                            </m:r>
                          </m:e>
                          <m:sub>
                            <m:r>
                              <a:rPr lang="en-US" sz="2000" dirty="0" err="1" smtClean="0">
                                <a:latin typeface="Cambria Math"/>
                              </a:rPr>
                              <m:t>𝑏</m:t>
                            </m:r>
                          </m:sub>
                        </m:sSub>
                      </m:den>
                    </m:f>
                  </m:oMath>
                </a14:m>
                <a:r>
                  <a:rPr lang="en-US" sz="2000" dirty="0" smtClean="0"/>
                  <a:t> (which in this case is just taking the average), we will know the </a:t>
                </a:r>
                <a14:m>
                  <m:oMath xmlns:m="http://schemas.openxmlformats.org/officeDocument/2006/math">
                    <m:f>
                      <m:fPr>
                        <m:ctrlPr>
                          <a:rPr lang="en-US" sz="2000" i="1" dirty="0" smtClean="0">
                            <a:latin typeface="Cambria Math"/>
                          </a:rPr>
                        </m:ctrlPr>
                      </m:fPr>
                      <m:num>
                        <m:r>
                          <a:rPr lang="en-US" sz="2000" dirty="0" smtClean="0">
                            <a:latin typeface="Cambria Math"/>
                          </a:rPr>
                          <m:t>𝐺</m:t>
                        </m:r>
                      </m:num>
                      <m:den>
                        <m:r>
                          <a:rPr lang="en-US" sz="2000" dirty="0" smtClean="0">
                            <a:latin typeface="Cambria Math"/>
                          </a:rPr>
                          <m:t>𝑤</m:t>
                        </m:r>
                      </m:den>
                    </m:f>
                  </m:oMath>
                </a14:m>
                <a:r>
                  <a:rPr lang="en-US" sz="2000" dirty="0" smtClean="0"/>
                  <a:t> value for the new midpoint </a:t>
                </a:r>
                <a14:m>
                  <m:oMath xmlns:m="http://schemas.openxmlformats.org/officeDocument/2006/math">
                    <m:f>
                      <m:fPr>
                        <m:ctrlPr>
                          <a:rPr lang="en-US" sz="2000" i="1" dirty="0" smtClean="0">
                            <a:latin typeface="Cambria Math"/>
                          </a:rPr>
                        </m:ctrlPr>
                      </m:fPr>
                      <m:num>
                        <m:sSub>
                          <m:sSubPr>
                            <m:ctrlPr>
                              <a:rPr lang="en-US" sz="2000" i="1" dirty="0" smtClean="0">
                                <a:latin typeface="Cambria Math"/>
                              </a:rPr>
                            </m:ctrlPr>
                          </m:sSubPr>
                          <m:e>
                            <m:r>
                              <a:rPr lang="en-US" sz="2000" dirty="0" smtClean="0">
                                <a:latin typeface="Cambria Math"/>
                              </a:rPr>
                              <m:t>𝐺</m:t>
                            </m:r>
                          </m:e>
                          <m:sub>
                            <m:r>
                              <a:rPr lang="en-US" sz="2000" dirty="0" smtClean="0">
                                <a:latin typeface="Cambria Math"/>
                              </a:rPr>
                              <m:t>𝑚</m:t>
                            </m:r>
                          </m:sub>
                        </m:sSub>
                      </m:num>
                      <m:den>
                        <m:sSub>
                          <m:sSubPr>
                            <m:ctrlPr>
                              <a:rPr lang="en-US" sz="2000" i="1" dirty="0" err="1" smtClean="0">
                                <a:latin typeface="Cambria Math"/>
                              </a:rPr>
                            </m:ctrlPr>
                          </m:sSubPr>
                          <m:e>
                            <m:r>
                              <a:rPr lang="en-US" sz="2000" dirty="0" err="1" smtClean="0">
                                <a:latin typeface="Cambria Math"/>
                              </a:rPr>
                              <m:t>𝑤</m:t>
                            </m:r>
                          </m:e>
                          <m:sub>
                            <m:r>
                              <a:rPr lang="en-US" sz="2000" dirty="0" err="1" smtClean="0">
                                <a:latin typeface="Cambria Math"/>
                              </a:rPr>
                              <m:t>𝑚</m:t>
                            </m:r>
                          </m:sub>
                        </m:sSub>
                      </m:den>
                    </m:f>
                  </m:oMath>
                </a14:m>
                <a:endParaRPr lang="en-US" sz="2000" dirty="0" smtClean="0"/>
              </a:p>
              <a:p>
                <a:r>
                  <a:rPr lang="en-US" sz="2000" dirty="0" smtClean="0"/>
                  <a:t>We can also find the average of </a:t>
                </a:r>
                <a14:m>
                  <m:oMath xmlns:m="http://schemas.openxmlformats.org/officeDocument/2006/math">
                    <m:sSub>
                      <m:sSubPr>
                        <m:ctrlPr>
                          <a:rPr lang="en-US" sz="2000" i="1" dirty="0" smtClean="0">
                            <a:latin typeface="Cambria Math"/>
                          </a:rPr>
                        </m:ctrlPr>
                      </m:sSubPr>
                      <m:e>
                        <m:r>
                          <a:rPr lang="en-US" sz="2000" dirty="0" smtClean="0">
                            <a:latin typeface="Cambria Math"/>
                          </a:rPr>
                          <m:t>1/</m:t>
                        </m:r>
                        <m:r>
                          <a:rPr lang="en-US" sz="2000" dirty="0" smtClean="0">
                            <a:latin typeface="Cambria Math"/>
                          </a:rPr>
                          <m:t>𝑤</m:t>
                        </m:r>
                      </m:e>
                      <m:sub>
                        <m:r>
                          <a:rPr lang="en-US" sz="2000" dirty="0" smtClean="0">
                            <a:latin typeface="Cambria Math"/>
                          </a:rPr>
                          <m:t>𝑎</m:t>
                        </m:r>
                      </m:sub>
                    </m:sSub>
                  </m:oMath>
                </a14:m>
                <a:r>
                  <a:rPr lang="en-US" sz="2000" dirty="0" smtClean="0"/>
                  <a:t> and </a:t>
                </a:r>
                <a14:m>
                  <m:oMath xmlns:m="http://schemas.openxmlformats.org/officeDocument/2006/math">
                    <m:sSub>
                      <m:sSubPr>
                        <m:ctrlPr>
                          <a:rPr lang="en-US" sz="2000" i="1" dirty="0" smtClean="0">
                            <a:latin typeface="Cambria Math"/>
                          </a:rPr>
                        </m:ctrlPr>
                      </m:sSubPr>
                      <m:e>
                        <m:r>
                          <a:rPr lang="en-US" sz="2000" dirty="0" smtClean="0">
                            <a:latin typeface="Cambria Math"/>
                          </a:rPr>
                          <m:t>1/</m:t>
                        </m:r>
                        <m:r>
                          <a:rPr lang="en-US" sz="2000" dirty="0" smtClean="0">
                            <a:latin typeface="Cambria Math"/>
                          </a:rPr>
                          <m:t>𝑤</m:t>
                        </m:r>
                      </m:e>
                      <m:sub>
                        <m:r>
                          <a:rPr lang="en-US" sz="2000" dirty="0" smtClean="0">
                            <a:latin typeface="Cambria Math"/>
                          </a:rPr>
                          <m:t>𝑏</m:t>
                        </m:r>
                      </m:sub>
                    </m:sSub>
                  </m:oMath>
                </a14:m>
                <a:r>
                  <a:rPr lang="en-US" sz="2000" dirty="0" smtClean="0"/>
                  <a:t> to get </a:t>
                </a:r>
                <a14:m>
                  <m:oMath xmlns:m="http://schemas.openxmlformats.org/officeDocument/2006/math">
                    <m:sSub>
                      <m:sSubPr>
                        <m:ctrlPr>
                          <a:rPr lang="en-US" sz="2000" i="1" dirty="0" smtClean="0">
                            <a:latin typeface="Cambria Math"/>
                          </a:rPr>
                        </m:ctrlPr>
                      </m:sSubPr>
                      <m:e>
                        <m:r>
                          <a:rPr lang="en-US" sz="2000" dirty="0" smtClean="0">
                            <a:latin typeface="Cambria Math"/>
                          </a:rPr>
                          <m:t>1/</m:t>
                        </m:r>
                        <m:r>
                          <a:rPr lang="en-US" sz="2000" dirty="0" smtClean="0">
                            <a:latin typeface="Cambria Math"/>
                          </a:rPr>
                          <m:t>𝑤</m:t>
                        </m:r>
                      </m:e>
                      <m:sub>
                        <m:r>
                          <a:rPr lang="en-US" sz="2000" dirty="0" smtClean="0">
                            <a:latin typeface="Cambria Math"/>
                          </a:rPr>
                          <m:t>𝑚</m:t>
                        </m:r>
                      </m:sub>
                    </m:sSub>
                  </m:oMath>
                </a14:m>
                <a:r>
                  <a:rPr lang="en-US" sz="2000" dirty="0" smtClean="0"/>
                  <a:t> by itself</a:t>
                </a:r>
              </a:p>
              <a:p>
                <a:r>
                  <a:rPr lang="en-US" sz="2000" dirty="0" smtClean="0"/>
                  <a:t>Dividing</a:t>
                </a:r>
                <a14:m>
                  <m:oMath xmlns:m="http://schemas.openxmlformats.org/officeDocument/2006/math">
                    <m:r>
                      <a:rPr lang="en-US" sz="2000" dirty="0">
                        <a:latin typeface="Cambria Math"/>
                      </a:rPr>
                      <m:t> </m:t>
                    </m:r>
                    <m:f>
                      <m:fPr>
                        <m:ctrlPr>
                          <a:rPr lang="en-US" sz="2000" i="1" dirty="0" smtClean="0">
                            <a:latin typeface="Cambria Math"/>
                          </a:rPr>
                        </m:ctrlPr>
                      </m:fPr>
                      <m:num>
                        <m:sSub>
                          <m:sSubPr>
                            <m:ctrlPr>
                              <a:rPr lang="en-US" sz="2000" i="1" dirty="0" smtClean="0">
                                <a:latin typeface="Cambria Math"/>
                              </a:rPr>
                            </m:ctrlPr>
                          </m:sSubPr>
                          <m:e>
                            <m:r>
                              <a:rPr lang="en-US" sz="2000" dirty="0" smtClean="0">
                                <a:latin typeface="Cambria Math"/>
                              </a:rPr>
                              <m:t>𝐺</m:t>
                            </m:r>
                          </m:e>
                          <m:sub>
                            <m:r>
                              <a:rPr lang="en-US" sz="2000" dirty="0" smtClean="0">
                                <a:latin typeface="Cambria Math"/>
                              </a:rPr>
                              <m:t>𝑚</m:t>
                            </m:r>
                          </m:sub>
                        </m:sSub>
                      </m:num>
                      <m:den>
                        <m:sSub>
                          <m:sSubPr>
                            <m:ctrlPr>
                              <a:rPr lang="en-US" sz="2000" i="1" dirty="0" err="1" smtClean="0">
                                <a:latin typeface="Cambria Math"/>
                              </a:rPr>
                            </m:ctrlPr>
                          </m:sSubPr>
                          <m:e>
                            <m:r>
                              <a:rPr lang="en-US" sz="2000" dirty="0" err="1" smtClean="0">
                                <a:latin typeface="Cambria Math"/>
                              </a:rPr>
                              <m:t>𝑤</m:t>
                            </m:r>
                          </m:e>
                          <m:sub>
                            <m:r>
                              <a:rPr lang="en-US" sz="2000" dirty="0" err="1" smtClean="0">
                                <a:latin typeface="Cambria Math"/>
                              </a:rPr>
                              <m:t>𝑚</m:t>
                            </m:r>
                          </m:sub>
                        </m:sSub>
                      </m:den>
                    </m:f>
                  </m:oMath>
                </a14:m>
                <a:r>
                  <a:rPr lang="en-US" sz="2000" dirty="0" smtClean="0"/>
                  <a:t> by </a:t>
                </a:r>
                <a14:m>
                  <m:oMath xmlns:m="http://schemas.openxmlformats.org/officeDocument/2006/math">
                    <m:f>
                      <m:fPr>
                        <m:ctrlPr>
                          <a:rPr lang="en-US" sz="2000" i="1" smtClean="0">
                            <a:latin typeface="Cambria Math"/>
                          </a:rPr>
                        </m:ctrlPr>
                      </m:fPr>
                      <m:num>
                        <m:r>
                          <a:rPr lang="en-US" sz="2000" smtClean="0">
                            <a:latin typeface="Cambria Math"/>
                          </a:rPr>
                          <m:t>1</m:t>
                        </m:r>
                      </m:num>
                      <m:den>
                        <m:sSub>
                          <m:sSubPr>
                            <m:ctrlPr>
                              <a:rPr lang="en-US" sz="2000" i="1" smtClean="0">
                                <a:latin typeface="Cambria Math"/>
                              </a:rPr>
                            </m:ctrlPr>
                          </m:sSubPr>
                          <m:e>
                            <m:r>
                              <a:rPr lang="en-US" sz="2000" smtClean="0">
                                <a:latin typeface="Cambria Math"/>
                              </a:rPr>
                              <m:t>𝑤</m:t>
                            </m:r>
                          </m:e>
                          <m:sub>
                            <m:r>
                              <a:rPr lang="en-US" sz="2000" smtClean="0">
                                <a:latin typeface="Cambria Math"/>
                              </a:rPr>
                              <m:t>𝑚</m:t>
                            </m:r>
                          </m:sub>
                        </m:sSub>
                      </m:den>
                    </m:f>
                  </m:oMath>
                </a14:m>
                <a:r>
                  <a:rPr lang="en-US" sz="2000" dirty="0" smtClean="0"/>
                  <a:t>, we can get our new value of </a:t>
                </a:r>
                <a14:m>
                  <m:oMath xmlns:m="http://schemas.openxmlformats.org/officeDocument/2006/math">
                    <m:sSub>
                      <m:sSubPr>
                        <m:ctrlPr>
                          <a:rPr lang="en-US" sz="2000" i="1" dirty="0" smtClean="0">
                            <a:latin typeface="Cambria Math"/>
                          </a:rPr>
                        </m:ctrlPr>
                      </m:sSubPr>
                      <m:e>
                        <m:r>
                          <a:rPr lang="en-US" sz="2000" dirty="0" smtClean="0">
                            <a:latin typeface="Cambria Math"/>
                          </a:rPr>
                          <m:t>𝑮</m:t>
                        </m:r>
                      </m:e>
                      <m:sub>
                        <m:r>
                          <a:rPr lang="en-US" sz="2000" dirty="0" smtClean="0">
                            <a:latin typeface="Cambria Math"/>
                          </a:rPr>
                          <m:t>𝒎</m:t>
                        </m:r>
                      </m:sub>
                    </m:sSub>
                  </m:oMath>
                </a14:m>
                <a:endParaRPr lang="en-US" sz="200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a:stretch>
                  <a:fillRect l="-222" t="-635" r="-1333"/>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smtClean="0"/>
              <a:t>Aside: Projection and Interpolation(2/3)</a:t>
            </a:r>
            <a:endParaRPr lang="en-US" dirty="0"/>
          </a:p>
        </p:txBody>
      </p:sp>
    </p:spTree>
    <p:extLst>
      <p:ext uri="{BB962C8B-B14F-4D97-AF65-F5344CB8AC3E}">
        <p14:creationId xmlns:p14="http://schemas.microsoft.com/office/powerpoint/2010/main" val="88822269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fontScale="62500" lnSpcReduction="20000"/>
              </a:bodyPr>
              <a:lstStyle/>
              <a:p>
                <a:r>
                  <a:rPr lang="en-US" dirty="0" smtClean="0"/>
                  <a:t>Let’s make this slightly more general</a:t>
                </a:r>
              </a:p>
              <a:p>
                <a:r>
                  <a:rPr lang="en-US" dirty="0" smtClean="0"/>
                  <a:t>Say we have a function </a:t>
                </a:r>
                <a14:m>
                  <m:oMath xmlns:m="http://schemas.openxmlformats.org/officeDocument/2006/math">
                    <m:r>
                      <a:rPr lang="en-US" smtClean="0">
                        <a:latin typeface="Cambria Math"/>
                      </a:rPr>
                      <m:t>𝑓</m:t>
                    </m:r>
                  </m:oMath>
                </a14:m>
                <a:r>
                  <a:rPr lang="en-US" dirty="0" smtClean="0"/>
                  <a:t> that represents a property of a point (we used color in the last example)</a:t>
                </a:r>
              </a:p>
              <a:p>
                <a:r>
                  <a:rPr lang="en-US" dirty="0" smtClean="0"/>
                  <a:t>The point we want to apply the function to between points A and B is: </a:t>
                </a:r>
                <a14:m>
                  <m:oMath xmlns:m="http://schemas.openxmlformats.org/officeDocument/2006/math">
                    <m:d>
                      <m:dPr>
                        <m:ctrlPr>
                          <a:rPr lang="en-US" i="1" smtClean="0">
                            <a:latin typeface="Cambria Math"/>
                          </a:rPr>
                        </m:ctrlPr>
                      </m:dPr>
                      <m:e>
                        <m:r>
                          <a:rPr lang="en-US" smtClean="0">
                            <a:latin typeface="Cambria Math"/>
                          </a:rPr>
                          <m:t>𝟏</m:t>
                        </m:r>
                        <m:r>
                          <a:rPr lang="en-US" smtClean="0">
                            <a:latin typeface="Cambria Math"/>
                          </a:rPr>
                          <m:t>−</m:t>
                        </m:r>
                        <m:r>
                          <a:rPr lang="en-US" smtClean="0">
                            <a:latin typeface="Cambria Math"/>
                          </a:rPr>
                          <m:t>𝒕</m:t>
                        </m:r>
                      </m:e>
                    </m:d>
                    <m:r>
                      <a:rPr lang="en-US" smtClean="0">
                        <a:latin typeface="Cambria Math"/>
                      </a:rPr>
                      <m:t>𝑨</m:t>
                    </m:r>
                    <m:r>
                      <a:rPr lang="en-US" smtClean="0">
                        <a:latin typeface="Cambria Math"/>
                      </a:rPr>
                      <m:t>+</m:t>
                    </m:r>
                    <m:r>
                      <a:rPr lang="en-US" smtClean="0">
                        <a:latin typeface="Cambria Math"/>
                      </a:rPr>
                      <m:t>𝒕𝑩</m:t>
                    </m:r>
                  </m:oMath>
                </a14:m>
                <a:r>
                  <a:rPr lang="en-US" dirty="0" smtClean="0"/>
                  <a:t>, (let’s call it </a:t>
                </a:r>
                <a14:m>
                  <m:oMath xmlns:m="http://schemas.openxmlformats.org/officeDocument/2006/math">
                    <m:r>
                      <a:rPr lang="en-US" smtClean="0">
                        <a:latin typeface="Cambria Math"/>
                      </a:rPr>
                      <m:t>𝑷</m:t>
                    </m:r>
                  </m:oMath>
                </a14:m>
                <a:r>
                  <a:rPr lang="en-US" dirty="0" smtClean="0"/>
                  <a:t>)</a:t>
                </a:r>
              </a:p>
              <a:p>
                <a14:m>
                  <m:oMath xmlns:m="http://schemas.openxmlformats.org/officeDocument/2006/math">
                    <m:r>
                      <a:rPr lang="en-US" dirty="0" smtClean="0">
                        <a:latin typeface="Cambria Math"/>
                      </a:rPr>
                      <m:t>𝑡</m:t>
                    </m:r>
                  </m:oMath>
                </a14:m>
                <a:r>
                  <a:rPr lang="en-US" dirty="0" smtClean="0"/>
                  <a:t> ranges from 0 to 1, and represents the fraction of the way from point A’ to point B’ your point of interest is (in our last example, </a:t>
                </a:r>
                <a14:m>
                  <m:oMath xmlns:m="http://schemas.openxmlformats.org/officeDocument/2006/math">
                    <m:r>
                      <a:rPr lang="en-US" dirty="0" smtClean="0">
                        <a:latin typeface="Cambria Math"/>
                      </a:rPr>
                      <m:t>𝑡</m:t>
                    </m:r>
                  </m:oMath>
                </a14:m>
                <a:r>
                  <a:rPr lang="en-US" dirty="0" smtClean="0"/>
                  <a:t> = .5)</a:t>
                </a:r>
              </a:p>
              <a:p>
                <a:r>
                  <a:rPr lang="en-US" dirty="0"/>
                  <a:t>Goal: Compute</a:t>
                </a:r>
                <a14:m>
                  <m:oMath xmlns:m="http://schemas.openxmlformats.org/officeDocument/2006/math">
                    <m:r>
                      <a:rPr lang="en-US">
                        <a:latin typeface="Cambria Math"/>
                      </a:rPr>
                      <m:t> </m:t>
                    </m:r>
                    <m:r>
                      <a:rPr lang="en-US">
                        <a:latin typeface="Cambria Math"/>
                      </a:rPr>
                      <m:t>𝒇</m:t>
                    </m:r>
                    <m:r>
                      <a:rPr lang="en-US">
                        <a:latin typeface="Cambria Math"/>
                      </a:rPr>
                      <m:t>(</m:t>
                    </m:r>
                    <m:r>
                      <a:rPr lang="en-US">
                        <a:latin typeface="Cambria Math"/>
                      </a:rPr>
                      <m:t>𝑷</m:t>
                    </m:r>
                    <m:r>
                      <a:rPr lang="en-US">
                        <a:latin typeface="Cambria Math"/>
                      </a:rPr>
                      <m:t>)</m:t>
                    </m:r>
                  </m:oMath>
                </a14:m>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en-US" i="1" dirty="0" smtClean="0">
                              <a:latin typeface="Cambria Math"/>
                            </a:rPr>
                          </m:ctrlPr>
                        </m:fPr>
                        <m:num>
                          <m:r>
                            <a:rPr lang="en-US" dirty="0" smtClean="0">
                              <a:latin typeface="Cambria Math"/>
                            </a:rPr>
                            <m:t>𝟏</m:t>
                          </m:r>
                        </m:num>
                        <m:den>
                          <m:sSub>
                            <m:sSubPr>
                              <m:ctrlPr>
                                <a:rPr lang="en-US" i="1" dirty="0" err="1" smtClean="0">
                                  <a:latin typeface="Cambria Math"/>
                                </a:rPr>
                              </m:ctrlPr>
                            </m:sSubPr>
                            <m:e>
                              <m:r>
                                <a:rPr lang="en-US" dirty="0" err="1" smtClean="0">
                                  <a:latin typeface="Cambria Math"/>
                                </a:rPr>
                                <m:t>𝑾</m:t>
                              </m:r>
                            </m:e>
                            <m:sub>
                              <m:r>
                                <a:rPr lang="en-US" dirty="0" err="1" smtClean="0">
                                  <a:latin typeface="Cambria Math"/>
                                </a:rPr>
                                <m:t>𝒕</m:t>
                              </m:r>
                            </m:sub>
                          </m:sSub>
                        </m:den>
                      </m:f>
                      <m:r>
                        <a:rPr lang="en-US" dirty="0" smtClean="0">
                          <a:latin typeface="Cambria Math"/>
                        </a:rPr>
                        <m:t> = </m:t>
                      </m:r>
                      <m:d>
                        <m:dPr>
                          <m:ctrlPr>
                            <a:rPr lang="en-US" i="1" dirty="0" smtClean="0">
                              <a:latin typeface="Cambria Math"/>
                            </a:rPr>
                          </m:ctrlPr>
                        </m:dPr>
                        <m:e>
                          <m:r>
                            <a:rPr lang="en-US" dirty="0" smtClean="0">
                              <a:latin typeface="Cambria Math"/>
                            </a:rPr>
                            <m:t>𝟏</m:t>
                          </m:r>
                          <m:r>
                            <a:rPr lang="en-US" dirty="0" smtClean="0">
                              <a:latin typeface="Cambria Math"/>
                            </a:rPr>
                            <m:t>−</m:t>
                          </m:r>
                          <m:r>
                            <a:rPr lang="en-US" dirty="0" smtClean="0">
                              <a:latin typeface="Cambria Math"/>
                            </a:rPr>
                            <m:t>𝒕</m:t>
                          </m:r>
                        </m:e>
                      </m:d>
                      <m:d>
                        <m:dPr>
                          <m:ctrlPr>
                            <a:rPr lang="en-US" i="1" dirty="0" smtClean="0">
                              <a:latin typeface="Cambria Math"/>
                            </a:rPr>
                          </m:ctrlPr>
                        </m:dPr>
                        <m:e>
                          <m:f>
                            <m:fPr>
                              <m:ctrlPr>
                                <a:rPr lang="en-US" i="1" dirty="0" smtClean="0">
                                  <a:latin typeface="Cambria Math"/>
                                </a:rPr>
                              </m:ctrlPr>
                            </m:fPr>
                            <m:num>
                              <m:r>
                                <a:rPr lang="en-US" dirty="0" smtClean="0">
                                  <a:latin typeface="Cambria Math"/>
                                </a:rPr>
                                <m:t>𝟏</m:t>
                              </m:r>
                            </m:num>
                            <m:den>
                              <m:sSub>
                                <m:sSubPr>
                                  <m:ctrlPr>
                                    <a:rPr lang="en-US" i="1" dirty="0" err="1" smtClean="0">
                                      <a:latin typeface="Cambria Math"/>
                                    </a:rPr>
                                  </m:ctrlPr>
                                </m:sSubPr>
                                <m:e>
                                  <m:r>
                                    <a:rPr lang="en-US" dirty="0" err="1" smtClean="0">
                                      <a:latin typeface="Cambria Math"/>
                                    </a:rPr>
                                    <m:t>𝒘</m:t>
                                  </m:r>
                                </m:e>
                                <m:sub>
                                  <m:r>
                                    <a:rPr lang="en-US" dirty="0" err="1" smtClean="0">
                                      <a:latin typeface="Cambria Math"/>
                                    </a:rPr>
                                    <m:t>𝒂</m:t>
                                  </m:r>
                                </m:sub>
                              </m:sSub>
                            </m:den>
                          </m:f>
                        </m:e>
                      </m:d>
                      <m:r>
                        <a:rPr lang="en-US" dirty="0" smtClean="0">
                          <a:latin typeface="Cambria Math"/>
                        </a:rPr>
                        <m:t>+</m:t>
                      </m:r>
                      <m:r>
                        <a:rPr lang="en-US" dirty="0" smtClean="0">
                          <a:latin typeface="Cambria Math"/>
                        </a:rPr>
                        <m:t>𝒕</m:t>
                      </m:r>
                      <m:d>
                        <m:dPr>
                          <m:ctrlPr>
                            <a:rPr lang="en-US" i="1" dirty="0" smtClean="0">
                              <a:latin typeface="Cambria Math"/>
                            </a:rPr>
                          </m:ctrlPr>
                        </m:dPr>
                        <m:e>
                          <m:f>
                            <m:fPr>
                              <m:ctrlPr>
                                <a:rPr lang="en-US" i="1" dirty="0" smtClean="0">
                                  <a:latin typeface="Cambria Math"/>
                                </a:rPr>
                              </m:ctrlPr>
                            </m:fPr>
                            <m:num>
                              <m:r>
                                <a:rPr lang="en-US" dirty="0" smtClean="0">
                                  <a:latin typeface="Cambria Math"/>
                                </a:rPr>
                                <m:t>𝟏</m:t>
                              </m:r>
                            </m:num>
                            <m:den>
                              <m:sSub>
                                <m:sSubPr>
                                  <m:ctrlPr>
                                    <a:rPr lang="en-US" i="1" dirty="0" err="1" smtClean="0">
                                      <a:latin typeface="Cambria Math"/>
                                    </a:rPr>
                                  </m:ctrlPr>
                                </m:sSubPr>
                                <m:e>
                                  <m:r>
                                    <a:rPr lang="en-US" dirty="0" err="1" smtClean="0">
                                      <a:latin typeface="Cambria Math"/>
                                    </a:rPr>
                                    <m:t>𝒘</m:t>
                                  </m:r>
                                </m:e>
                                <m:sub>
                                  <m:r>
                                    <a:rPr lang="en-US" dirty="0" err="1" smtClean="0">
                                      <a:latin typeface="Cambria Math"/>
                                    </a:rPr>
                                    <m:t>𝒃</m:t>
                                  </m:r>
                                </m:sub>
                              </m:sSub>
                            </m:den>
                          </m:f>
                        </m:e>
                      </m:d>
                    </m:oMath>
                  </m:oMathPara>
                </a14:m>
                <a:endParaRPr lang="en-US" dirty="0" smtClean="0"/>
              </a:p>
              <a:p>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en-US" i="1" dirty="0" smtClean="0">
                              <a:latin typeface="Cambria Math"/>
                            </a:rPr>
                          </m:ctrlPr>
                        </m:fPr>
                        <m:num>
                          <m:r>
                            <a:rPr lang="en-US" dirty="0" smtClean="0">
                              <a:latin typeface="Cambria Math"/>
                            </a:rPr>
                            <m:t>𝒇</m:t>
                          </m:r>
                          <m:d>
                            <m:dPr>
                              <m:ctrlPr>
                                <a:rPr lang="en-US" i="1" dirty="0" smtClean="0">
                                  <a:latin typeface="Cambria Math"/>
                                </a:rPr>
                              </m:ctrlPr>
                            </m:dPr>
                            <m:e>
                              <m:r>
                                <a:rPr lang="en-US" smtClean="0">
                                  <a:latin typeface="Cambria Math"/>
                                </a:rPr>
                                <m:t>𝑷</m:t>
                              </m:r>
                            </m:e>
                          </m:d>
                        </m:num>
                        <m:den>
                          <m:sSub>
                            <m:sSubPr>
                              <m:ctrlPr>
                                <a:rPr lang="en-US" i="1" dirty="0" err="1" smtClean="0">
                                  <a:latin typeface="Cambria Math"/>
                                </a:rPr>
                              </m:ctrlPr>
                            </m:sSubPr>
                            <m:e>
                              <m:r>
                                <a:rPr lang="en-US" dirty="0" smtClean="0">
                                  <a:latin typeface="Cambria Math"/>
                                </a:rPr>
                                <m:t>𝒘</m:t>
                              </m:r>
                            </m:e>
                            <m:sub>
                              <m:r>
                                <a:rPr lang="en-US" dirty="0" err="1" smtClean="0">
                                  <a:latin typeface="Cambria Math"/>
                                </a:rPr>
                                <m:t>𝒕</m:t>
                              </m:r>
                            </m:sub>
                          </m:sSub>
                        </m:den>
                      </m:f>
                      <m:r>
                        <a:rPr lang="en-US" dirty="0" smtClean="0">
                          <a:latin typeface="Cambria Math"/>
                        </a:rPr>
                        <m:t>=(</m:t>
                      </m:r>
                      <m:r>
                        <a:rPr lang="en-US" dirty="0" smtClean="0">
                          <a:latin typeface="Cambria Math"/>
                        </a:rPr>
                        <m:t>𝟏</m:t>
                      </m:r>
                      <m:r>
                        <a:rPr lang="en-US" dirty="0" smtClean="0">
                          <a:latin typeface="Cambria Math"/>
                        </a:rPr>
                        <m:t>−</m:t>
                      </m:r>
                      <m:r>
                        <a:rPr lang="en-US" dirty="0" smtClean="0">
                          <a:latin typeface="Cambria Math"/>
                        </a:rPr>
                        <m:t>𝒕</m:t>
                      </m:r>
                      <m:r>
                        <a:rPr lang="en-US" dirty="0" smtClean="0">
                          <a:latin typeface="Cambria Math"/>
                        </a:rPr>
                        <m:t>)∗</m:t>
                      </m:r>
                      <m:f>
                        <m:fPr>
                          <m:ctrlPr>
                            <a:rPr lang="en-US" i="1" dirty="0" smtClean="0">
                              <a:latin typeface="Cambria Math"/>
                            </a:rPr>
                          </m:ctrlPr>
                        </m:fPr>
                        <m:num>
                          <m:r>
                            <a:rPr lang="en-US" dirty="0" smtClean="0">
                              <a:latin typeface="Cambria Math"/>
                            </a:rPr>
                            <m:t>𝒇</m:t>
                          </m:r>
                          <m:d>
                            <m:dPr>
                              <m:ctrlPr>
                                <a:rPr lang="en-US" i="1" dirty="0" smtClean="0">
                                  <a:latin typeface="Cambria Math"/>
                                </a:rPr>
                              </m:ctrlPr>
                            </m:dPr>
                            <m:e>
                              <m:r>
                                <a:rPr lang="en-US" dirty="0" smtClean="0">
                                  <a:latin typeface="Cambria Math"/>
                                </a:rPr>
                                <m:t>𝑨</m:t>
                              </m:r>
                            </m:e>
                          </m:d>
                        </m:num>
                        <m:den>
                          <m:sSub>
                            <m:sSubPr>
                              <m:ctrlPr>
                                <a:rPr lang="en-US" i="1" dirty="0" err="1" smtClean="0">
                                  <a:latin typeface="Cambria Math"/>
                                </a:rPr>
                              </m:ctrlPr>
                            </m:sSubPr>
                            <m:e>
                              <m:r>
                                <a:rPr lang="en-US" dirty="0" err="1" smtClean="0">
                                  <a:latin typeface="Cambria Math"/>
                                </a:rPr>
                                <m:t>𝒘</m:t>
                              </m:r>
                            </m:e>
                            <m:sub>
                              <m:r>
                                <a:rPr lang="en-US" dirty="0" err="1" smtClean="0">
                                  <a:latin typeface="Cambria Math"/>
                                </a:rPr>
                                <m:t>𝒂</m:t>
                              </m:r>
                            </m:sub>
                          </m:sSub>
                        </m:den>
                      </m:f>
                      <m:r>
                        <a:rPr lang="en-US" dirty="0" err="1" smtClean="0">
                          <a:latin typeface="Cambria Math"/>
                        </a:rPr>
                        <m:t>+</m:t>
                      </m:r>
                      <m:r>
                        <a:rPr lang="en-US" dirty="0" err="1" smtClean="0">
                          <a:latin typeface="Cambria Math"/>
                        </a:rPr>
                        <m:t>𝒕</m:t>
                      </m:r>
                      <m:r>
                        <a:rPr lang="en-US" dirty="0" smtClean="0">
                          <a:latin typeface="Cambria Math"/>
                        </a:rPr>
                        <m:t>∗</m:t>
                      </m:r>
                      <m:f>
                        <m:fPr>
                          <m:ctrlPr>
                            <a:rPr lang="en-US" i="1" dirty="0" smtClean="0">
                              <a:latin typeface="Cambria Math"/>
                            </a:rPr>
                          </m:ctrlPr>
                        </m:fPr>
                        <m:num>
                          <m:r>
                            <a:rPr lang="en-US" dirty="0" smtClean="0">
                              <a:latin typeface="Cambria Math"/>
                            </a:rPr>
                            <m:t>𝒇</m:t>
                          </m:r>
                          <m:d>
                            <m:dPr>
                              <m:ctrlPr>
                                <a:rPr lang="en-US" i="1" dirty="0" smtClean="0">
                                  <a:latin typeface="Cambria Math"/>
                                </a:rPr>
                              </m:ctrlPr>
                            </m:dPr>
                            <m:e>
                              <m:r>
                                <a:rPr lang="en-US" dirty="0" smtClean="0">
                                  <a:latin typeface="Cambria Math"/>
                                </a:rPr>
                                <m:t>𝑩</m:t>
                              </m:r>
                            </m:e>
                          </m:d>
                        </m:num>
                        <m:den>
                          <m:sSub>
                            <m:sSubPr>
                              <m:ctrlPr>
                                <a:rPr lang="en-US" i="1" dirty="0" err="1" smtClean="0">
                                  <a:latin typeface="Cambria Math"/>
                                </a:rPr>
                              </m:ctrlPr>
                            </m:sSubPr>
                            <m:e>
                              <m:r>
                                <a:rPr lang="en-US" dirty="0" err="1" smtClean="0">
                                  <a:latin typeface="Cambria Math"/>
                                </a:rPr>
                                <m:t>𝒘</m:t>
                              </m:r>
                            </m:e>
                            <m:sub>
                              <m:r>
                                <a:rPr lang="en-US" dirty="0" err="1" smtClean="0">
                                  <a:latin typeface="Cambria Math"/>
                                </a:rPr>
                                <m:t>𝒃</m:t>
                              </m:r>
                            </m:sub>
                          </m:sSub>
                        </m:den>
                      </m:f>
                    </m:oMath>
                  </m:oMathPara>
                </a14:m>
                <a:endParaRPr lang="en-US" dirty="0" smtClean="0"/>
              </a:p>
              <a:p>
                <a:endParaRPr lang="en-US" dirty="0" smtClean="0"/>
              </a:p>
              <a:p>
                <a:r>
                  <a:rPr lang="en-US" dirty="0" smtClean="0"/>
                  <a:t>So to find the value of our function at the point specified by </a:t>
                </a:r>
                <a14:m>
                  <m:oMath xmlns:m="http://schemas.openxmlformats.org/officeDocument/2006/math">
                    <m:r>
                      <a:rPr lang="en-US" smtClean="0">
                        <a:latin typeface="Cambria Math"/>
                      </a:rPr>
                      <m:t>𝑡</m:t>
                    </m:r>
                  </m:oMath>
                </a14:m>
                <a:r>
                  <a:rPr lang="en-US" dirty="0" smtClean="0"/>
                  <a:t> we compute</a:t>
                </a:r>
                <a:endParaRPr lang="en-US" dirty="0"/>
              </a:p>
              <a:p>
                <a:pPr marL="0" indent="0" algn="ctr">
                  <a:buNone/>
                </a:pPr>
                <a14:m>
                  <m:oMath xmlns:m="http://schemas.openxmlformats.org/officeDocument/2006/math">
                    <m:f>
                      <m:fPr>
                        <m:ctrlPr>
                          <a:rPr lang="en-US" i="1" dirty="0">
                            <a:latin typeface="Cambria Math"/>
                          </a:rPr>
                        </m:ctrlPr>
                      </m:fPr>
                      <m:num>
                        <m:r>
                          <a:rPr lang="en-US" dirty="0">
                            <a:latin typeface="Cambria Math"/>
                          </a:rPr>
                          <m:t>𝒇</m:t>
                        </m:r>
                        <m:d>
                          <m:dPr>
                            <m:ctrlPr>
                              <a:rPr lang="en-US" i="1" dirty="0">
                                <a:latin typeface="Cambria Math"/>
                              </a:rPr>
                            </m:ctrlPr>
                          </m:dPr>
                          <m:e>
                            <m:r>
                              <a:rPr lang="en-US">
                                <a:latin typeface="Cambria Math"/>
                              </a:rPr>
                              <m:t>𝑷</m:t>
                            </m:r>
                          </m:e>
                        </m:d>
                      </m:num>
                      <m:den>
                        <m:sSub>
                          <m:sSubPr>
                            <m:ctrlPr>
                              <a:rPr lang="en-US" i="1" dirty="0" err="1">
                                <a:latin typeface="Cambria Math"/>
                              </a:rPr>
                            </m:ctrlPr>
                          </m:sSubPr>
                          <m:e>
                            <m:r>
                              <a:rPr lang="en-US" dirty="0">
                                <a:latin typeface="Cambria Math"/>
                              </a:rPr>
                              <m:t>𝒘</m:t>
                            </m:r>
                          </m:e>
                          <m:sub>
                            <m:r>
                              <a:rPr lang="en-US" dirty="0" err="1">
                                <a:latin typeface="Cambria Math"/>
                              </a:rPr>
                              <m:t>𝒕</m:t>
                            </m:r>
                          </m:sub>
                        </m:sSub>
                      </m:den>
                    </m:f>
                  </m:oMath>
                </a14:m>
                <a:r>
                  <a:rPr lang="en-US" dirty="0"/>
                  <a:t>/ </a:t>
                </a:r>
                <a14:m>
                  <m:oMath xmlns:m="http://schemas.openxmlformats.org/officeDocument/2006/math">
                    <m:f>
                      <m:fPr>
                        <m:ctrlPr>
                          <a:rPr lang="en-US" i="1" dirty="0">
                            <a:latin typeface="Cambria Math"/>
                          </a:rPr>
                        </m:ctrlPr>
                      </m:fPr>
                      <m:num>
                        <m:r>
                          <a:rPr lang="en-US" dirty="0">
                            <a:latin typeface="Cambria Math"/>
                          </a:rPr>
                          <m:t>𝟏</m:t>
                        </m:r>
                      </m:num>
                      <m:den>
                        <m:sSub>
                          <m:sSubPr>
                            <m:ctrlPr>
                              <a:rPr lang="en-US" i="1" dirty="0" err="1">
                                <a:latin typeface="Cambria Math"/>
                              </a:rPr>
                            </m:ctrlPr>
                          </m:sSubPr>
                          <m:e>
                            <m:r>
                              <a:rPr lang="en-US" dirty="0" err="1">
                                <a:latin typeface="Cambria Math"/>
                              </a:rPr>
                              <m:t>𝑾</m:t>
                            </m:r>
                          </m:e>
                          <m:sub>
                            <m:r>
                              <a:rPr lang="en-US" dirty="0" err="1">
                                <a:latin typeface="Cambria Math"/>
                              </a:rPr>
                              <m:t>𝒕</m:t>
                            </m:r>
                          </m:sub>
                        </m:sSub>
                      </m:den>
                    </m:f>
                    <m:r>
                      <a:rPr lang="en-US" dirty="0">
                        <a:latin typeface="Cambria Math"/>
                      </a:rPr>
                      <m:t> </m:t>
                    </m:r>
                  </m:oMath>
                </a14:m>
                <a:r>
                  <a:rPr lang="en-US" dirty="0"/>
                  <a:t>=</a:t>
                </a:r>
                <a14:m>
                  <m:oMath xmlns:m="http://schemas.openxmlformats.org/officeDocument/2006/math">
                    <m:r>
                      <a:rPr lang="en-US" dirty="0">
                        <a:latin typeface="Cambria Math"/>
                      </a:rPr>
                      <m:t>𝒇</m:t>
                    </m:r>
                    <m:d>
                      <m:dPr>
                        <m:ctrlPr>
                          <a:rPr lang="en-US" i="1" dirty="0">
                            <a:latin typeface="Cambria Math"/>
                          </a:rPr>
                        </m:ctrlPr>
                      </m:dPr>
                      <m:e>
                        <m:r>
                          <a:rPr lang="en-US" dirty="0">
                            <a:latin typeface="Cambria Math"/>
                          </a:rPr>
                          <m:t>𝑷</m:t>
                        </m:r>
                      </m:e>
                    </m:d>
                  </m:oMath>
                </a14:m>
                <a:endParaRPr lang="en-US" dirty="0" smtClean="0"/>
              </a:p>
              <a:p>
                <a:endParaRPr lang="en-US" dirty="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3" cstate="print"/>
                <a:stretch>
                  <a:fillRect t="-889" r="-148"/>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smtClean="0"/>
              <a:t>Aside: Projection and Interpolation(3/3)</a:t>
            </a:r>
            <a:endParaRPr lang="en-US" dirty="0"/>
          </a:p>
        </p:txBody>
      </p:sp>
    </p:spTree>
    <p:extLst>
      <p:ext uri="{BB962C8B-B14F-4D97-AF65-F5344CB8AC3E}">
        <p14:creationId xmlns:p14="http://schemas.microsoft.com/office/powerpoint/2010/main" val="10931236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219200"/>
                <a:ext cx="4343400" cy="5181600"/>
              </a:xfrm>
            </p:spPr>
            <p:txBody>
              <a:bodyPr>
                <a:normAutofit lnSpcReduction="10000"/>
              </a:bodyPr>
              <a:lstStyle/>
              <a:p>
                <a:r>
                  <a:rPr lang="en-US" sz="1800" dirty="0" smtClean="0"/>
                  <a:t>Let’s revisit the setup from this image:</a:t>
                </a:r>
              </a:p>
              <a:p>
                <a:r>
                  <a:rPr lang="en-US" sz="1800" dirty="0" smtClean="0"/>
                  <a:t>Say we want the </a:t>
                </a:r>
                <a14:m>
                  <m:oMath xmlns:m="http://schemas.openxmlformats.org/officeDocument/2006/math">
                    <m:r>
                      <a:rPr lang="en-US" sz="1800" i="1" dirty="0" smtClean="0">
                        <a:latin typeface="Cambria Math"/>
                      </a:rPr>
                      <m:t>𝑓</m:t>
                    </m:r>
                    <m:r>
                      <a:rPr lang="en-US" sz="1800" i="1" dirty="0" smtClean="0">
                        <a:latin typeface="Cambria Math"/>
                      </a:rPr>
                      <m:t>(</m:t>
                    </m:r>
                    <m:r>
                      <a:rPr lang="en-US" sz="1800" i="1" dirty="0" smtClean="0">
                        <a:latin typeface="Cambria Math"/>
                      </a:rPr>
                      <m:t>𝐴</m:t>
                    </m:r>
                    <m:r>
                      <a:rPr lang="en-US" sz="1800" i="1" dirty="0" smtClean="0">
                        <a:latin typeface="Cambria Math"/>
                      </a:rPr>
                      <m:t>) = 0, </m:t>
                    </m:r>
                    <m:r>
                      <a:rPr lang="en-US" sz="1800" i="1" dirty="0" smtClean="0">
                        <a:latin typeface="Cambria Math"/>
                      </a:rPr>
                      <m:t>𝑓</m:t>
                    </m:r>
                    <m:r>
                      <a:rPr lang="en-US" sz="1800" i="1" dirty="0" smtClean="0">
                        <a:latin typeface="Cambria Math"/>
                      </a:rPr>
                      <m:t>(</m:t>
                    </m:r>
                    <m:r>
                      <a:rPr lang="en-US" sz="1800" i="1" dirty="0" smtClean="0">
                        <a:latin typeface="Cambria Math"/>
                      </a:rPr>
                      <m:t>𝐵</m:t>
                    </m:r>
                    <m:r>
                      <a:rPr lang="en-US" sz="1800" i="1" dirty="0" smtClean="0">
                        <a:latin typeface="Cambria Math"/>
                      </a:rPr>
                      <m:t>) = 1</m:t>
                    </m:r>
                  </m:oMath>
                </a14:m>
                <a:r>
                  <a:rPr lang="en-US" sz="1800" dirty="0" smtClean="0"/>
                  <a:t>, and thus </a:t>
                </a:r>
                <a14:m>
                  <m:oMath xmlns:m="http://schemas.openxmlformats.org/officeDocument/2006/math">
                    <m:r>
                      <a:rPr lang="en-US" sz="1800" i="1" dirty="0" smtClean="0">
                        <a:latin typeface="Cambria Math"/>
                      </a:rPr>
                      <m:t>𝑓</m:t>
                    </m:r>
                    <m:r>
                      <a:rPr lang="en-US" sz="1800" i="1" dirty="0" smtClean="0">
                        <a:latin typeface="Cambria Math"/>
                      </a:rPr>
                      <m:t>(</m:t>
                    </m:r>
                    <m:r>
                      <a:rPr lang="en-US" sz="1800" i="1" dirty="0" smtClean="0">
                        <a:latin typeface="Cambria Math"/>
                      </a:rPr>
                      <m:t>𝑀</m:t>
                    </m:r>
                    <m:r>
                      <a:rPr lang="en-US" sz="1800" i="1" dirty="0" smtClean="0">
                        <a:latin typeface="Cambria Math"/>
                      </a:rPr>
                      <m:t>) = .5</m:t>
                    </m:r>
                  </m:oMath>
                </a14:m>
                <a:endParaRPr lang="en-US" sz="1800" dirty="0" smtClean="0"/>
              </a:p>
              <a:p>
                <a:r>
                  <a:rPr lang="en-US" sz="1800" u="sng" dirty="0" smtClean="0"/>
                  <a:t>After unhinging transformation:</a:t>
                </a:r>
              </a:p>
              <a:p>
                <a:r>
                  <a:rPr lang="en-US" sz="1800" dirty="0" smtClean="0"/>
                  <a:t>The new midpoint, </a:t>
                </a:r>
                <a14:m>
                  <m:oMath xmlns:m="http://schemas.openxmlformats.org/officeDocument/2006/math">
                    <m:r>
                      <a:rPr lang="en-US" sz="1800" i="1" dirty="0" smtClean="0">
                        <a:latin typeface="Cambria Math"/>
                      </a:rPr>
                      <m:t>𝑀</m:t>
                    </m:r>
                    <m:r>
                      <a:rPr lang="en-US" sz="1800" i="1" dirty="0" smtClean="0">
                        <a:latin typeface="Cambria Math"/>
                      </a:rPr>
                      <m:t>’, </m:t>
                    </m:r>
                  </m:oMath>
                </a14:m>
                <a:r>
                  <a:rPr lang="en-US" sz="1800" dirty="0" smtClean="0"/>
                  <a:t>is 4/5 of the way from </a:t>
                </a:r>
                <a14:m>
                  <m:oMath xmlns:m="http://schemas.openxmlformats.org/officeDocument/2006/math">
                    <m:r>
                      <a:rPr lang="en-US" sz="1800" i="1" dirty="0" smtClean="0">
                        <a:latin typeface="Cambria Math"/>
                      </a:rPr>
                      <m:t>𝐴</m:t>
                    </m:r>
                    <m:r>
                      <a:rPr lang="en-US" sz="1800" i="1" dirty="0" smtClean="0">
                        <a:latin typeface="Cambria Math"/>
                      </a:rPr>
                      <m:t>’</m:t>
                    </m:r>
                  </m:oMath>
                </a14:m>
                <a:r>
                  <a:rPr lang="en-US" sz="1800" dirty="0" smtClean="0"/>
                  <a:t> to </a:t>
                </a:r>
                <a14:m>
                  <m:oMath xmlns:m="http://schemas.openxmlformats.org/officeDocument/2006/math">
                    <m:r>
                      <a:rPr lang="en-US" sz="1800" i="1" dirty="0" smtClean="0">
                        <a:latin typeface="Cambria Math"/>
                      </a:rPr>
                      <m:t>𝐵</m:t>
                    </m:r>
                    <m:r>
                      <a:rPr lang="en-US" sz="1800" i="1" dirty="0" smtClean="0">
                        <a:latin typeface="Cambria Math"/>
                      </a:rPr>
                      <m:t>’</m:t>
                    </m:r>
                  </m:oMath>
                </a14:m>
                <a:r>
                  <a:rPr lang="en-US" sz="1800" dirty="0" smtClean="0"/>
                  <a:t> , which we can by dividing: </a:t>
                </a:r>
                <a14:m>
                  <m:oMath xmlns:m="http://schemas.openxmlformats.org/officeDocument/2006/math">
                    <m:r>
                      <a:rPr lang="en-US" sz="1800" b="0" i="0" dirty="0" smtClean="0">
                        <a:latin typeface="Cambria Math"/>
                      </a:rPr>
                      <m:t>(</m:t>
                    </m:r>
                    <m:r>
                      <a:rPr lang="en-US" sz="1800" i="1" dirty="0" smtClean="0">
                        <a:latin typeface="Cambria Math"/>
                      </a:rPr>
                      <m:t>𝐴</m:t>
                    </m:r>
                    <m:r>
                      <a:rPr lang="en-US" sz="1800" i="1" dirty="0" smtClean="0">
                        <a:latin typeface="Cambria Math"/>
                      </a:rPr>
                      <m:t>’</m:t>
                    </m:r>
                    <m:r>
                      <a:rPr lang="en-US" sz="1800" i="1" dirty="0" smtClean="0">
                        <a:latin typeface="Cambria Math"/>
                      </a:rPr>
                      <m:t>𝑀</m:t>
                    </m:r>
                    <m:r>
                      <a:rPr lang="en-US" sz="1800" i="1" dirty="0" smtClean="0">
                        <a:latin typeface="Cambria Math"/>
                      </a:rPr>
                      <m:t>’)/(</m:t>
                    </m:r>
                    <m:r>
                      <a:rPr lang="en-US" sz="1800" i="1" dirty="0" smtClean="0">
                        <a:latin typeface="Cambria Math"/>
                      </a:rPr>
                      <m:t>𝐴</m:t>
                    </m:r>
                    <m:r>
                      <a:rPr lang="en-US" sz="1800" i="1" dirty="0" smtClean="0">
                        <a:latin typeface="Cambria Math"/>
                      </a:rPr>
                      <m:t>’</m:t>
                    </m:r>
                    <m:r>
                      <a:rPr lang="en-US" sz="1800" i="1" dirty="0" smtClean="0">
                        <a:latin typeface="Cambria Math"/>
                      </a:rPr>
                      <m:t>𝐵</m:t>
                    </m:r>
                    <m:r>
                      <a:rPr lang="en-US" sz="1800" i="1" dirty="0" smtClean="0">
                        <a:latin typeface="Cambria Math"/>
                      </a:rPr>
                      <m:t>’)</m:t>
                    </m:r>
                  </m:oMath>
                </a14:m>
                <a:r>
                  <a:rPr lang="en-US" sz="1800" dirty="0" smtClean="0"/>
                  <a:t> </a:t>
                </a:r>
              </a:p>
              <a:p>
                <a:r>
                  <a:rPr lang="en-US" sz="1800" dirty="0" smtClean="0"/>
                  <a:t>Like </a:t>
                </a:r>
                <a14:m>
                  <m:oMath xmlns:m="http://schemas.openxmlformats.org/officeDocument/2006/math">
                    <m:r>
                      <a:rPr lang="en-US" sz="1800" i="1" dirty="0">
                        <a:latin typeface="Cambria Math"/>
                      </a:rPr>
                      <m:t>𝑓</m:t>
                    </m:r>
                    <m:d>
                      <m:dPr>
                        <m:ctrlPr>
                          <a:rPr lang="en-US" sz="1800" i="1" dirty="0">
                            <a:latin typeface="Cambria Math"/>
                          </a:rPr>
                        </m:ctrlPr>
                      </m:dPr>
                      <m:e>
                        <m:r>
                          <a:rPr lang="en-US" sz="1800" i="1" dirty="0">
                            <a:latin typeface="Cambria Math"/>
                          </a:rPr>
                          <m:t>𝑀</m:t>
                        </m:r>
                      </m:e>
                    </m:d>
                    <m:r>
                      <a:rPr lang="en-US" sz="1800" b="0" i="1" dirty="0" smtClean="0">
                        <a:latin typeface="Cambria Math"/>
                      </a:rPr>
                      <m:t>,  </m:t>
                    </m:r>
                    <m:r>
                      <a:rPr lang="en-US" sz="1800" i="1" dirty="0" smtClean="0">
                        <a:latin typeface="Cambria Math"/>
                      </a:rPr>
                      <m:t>𝑓</m:t>
                    </m:r>
                    <m:r>
                      <a:rPr lang="en-US" sz="1800" i="1" dirty="0" smtClean="0">
                        <a:latin typeface="Cambria Math"/>
                      </a:rPr>
                      <m:t>(</m:t>
                    </m:r>
                    <m:r>
                      <a:rPr lang="en-US" sz="1800" i="1" dirty="0" smtClean="0">
                        <a:latin typeface="Cambria Math"/>
                      </a:rPr>
                      <m:t>𝑀</m:t>
                    </m:r>
                    <m:r>
                      <a:rPr lang="en-US" sz="1800" i="1" dirty="0" smtClean="0">
                        <a:latin typeface="Cambria Math"/>
                      </a:rPr>
                      <m:t>’) </m:t>
                    </m:r>
                  </m:oMath>
                </a14:m>
                <a:r>
                  <a:rPr lang="en-US" sz="1800" dirty="0" smtClean="0"/>
                  <a:t>should be .5</a:t>
                </a:r>
              </a:p>
              <a:p>
                <a14:m>
                  <m:oMath xmlns:m="http://schemas.openxmlformats.org/officeDocument/2006/math">
                    <m:sSub>
                      <m:sSubPr>
                        <m:ctrlPr>
                          <a:rPr lang="en-US" sz="1800" b="0" i="1" dirty="0" smtClean="0">
                            <a:latin typeface="Cambria Math"/>
                          </a:rPr>
                        </m:ctrlPr>
                      </m:sSubPr>
                      <m:e>
                        <m:r>
                          <a:rPr lang="en-US" sz="1800" b="0" i="1" dirty="0" smtClean="0">
                            <a:latin typeface="Cambria Math"/>
                          </a:rPr>
                          <m:t>𝑤</m:t>
                        </m:r>
                      </m:e>
                      <m:sub>
                        <m:r>
                          <a:rPr lang="en-US" sz="1800" b="0" i="1" dirty="0" smtClean="0">
                            <a:latin typeface="Cambria Math"/>
                          </a:rPr>
                          <m:t>𝑎</m:t>
                        </m:r>
                      </m:sub>
                    </m:sSub>
                    <m:r>
                      <a:rPr lang="en-US" sz="1800" i="1" dirty="0" smtClean="0">
                        <a:latin typeface="Cambria Math"/>
                      </a:rPr>
                      <m:t>= ¼ </m:t>
                    </m:r>
                    <m:r>
                      <m:rPr>
                        <m:sty m:val="p"/>
                      </m:rPr>
                      <a:rPr lang="en-US" sz="1800" i="0" dirty="0" smtClean="0">
                        <a:latin typeface="Cambria Math"/>
                      </a:rPr>
                      <m:t>and</m:t>
                    </m:r>
                    <m:r>
                      <a:rPr lang="en-US" sz="1800" i="1" dirty="0" smtClean="0">
                        <a:latin typeface="Cambria Math"/>
                      </a:rPr>
                      <m:t> </m:t>
                    </m:r>
                    <m:sSub>
                      <m:sSubPr>
                        <m:ctrlPr>
                          <a:rPr lang="en-US" sz="1800" i="1" dirty="0" err="1" smtClean="0">
                            <a:latin typeface="Cambria Math"/>
                          </a:rPr>
                        </m:ctrlPr>
                      </m:sSubPr>
                      <m:e>
                        <m:r>
                          <a:rPr lang="en-US" sz="1800" i="1" dirty="0" err="1" smtClean="0">
                            <a:latin typeface="Cambria Math"/>
                          </a:rPr>
                          <m:t>𝑤</m:t>
                        </m:r>
                      </m:e>
                      <m:sub>
                        <m:r>
                          <a:rPr lang="en-US" sz="1800" i="1" dirty="0" err="1" smtClean="0">
                            <a:latin typeface="Cambria Math"/>
                          </a:rPr>
                          <m:t>𝑏</m:t>
                        </m:r>
                      </m:sub>
                    </m:sSub>
                    <m:r>
                      <a:rPr lang="en-US" sz="1800" i="1" dirty="0" smtClean="0">
                        <a:latin typeface="Cambria Math"/>
                      </a:rPr>
                      <m:t> = 1</m:t>
                    </m:r>
                  </m:oMath>
                </a14:m>
                <a:endParaRPr lang="en-US" sz="1800" dirty="0" smtClean="0"/>
              </a:p>
              <a:p>
                <a14:m>
                  <m:oMath xmlns:m="http://schemas.openxmlformats.org/officeDocument/2006/math">
                    <m:f>
                      <m:fPr>
                        <m:ctrlPr>
                          <a:rPr lang="en-US" sz="1900" b="1" i="1" dirty="0">
                            <a:latin typeface="Cambria Math"/>
                          </a:rPr>
                        </m:ctrlPr>
                      </m:fPr>
                      <m:num>
                        <m:r>
                          <a:rPr lang="en-US" sz="1900" b="1" i="1" dirty="0">
                            <a:latin typeface="Cambria Math"/>
                          </a:rPr>
                          <m:t>𝟏</m:t>
                        </m:r>
                      </m:num>
                      <m:den>
                        <m:sSub>
                          <m:sSubPr>
                            <m:ctrlPr>
                              <a:rPr lang="en-US" sz="1900" b="1" i="1" dirty="0" err="1">
                                <a:latin typeface="Cambria Math"/>
                              </a:rPr>
                            </m:ctrlPr>
                          </m:sSubPr>
                          <m:e>
                            <m:r>
                              <a:rPr lang="en-US" sz="1900" b="1" i="1" dirty="0" err="1">
                                <a:latin typeface="Cambria Math"/>
                              </a:rPr>
                              <m:t>𝑾</m:t>
                            </m:r>
                          </m:e>
                          <m:sub>
                            <m:r>
                              <a:rPr lang="en-US" sz="1900" b="1" i="1" dirty="0" err="1">
                                <a:latin typeface="Cambria Math"/>
                              </a:rPr>
                              <m:t>𝒕</m:t>
                            </m:r>
                          </m:sub>
                        </m:sSub>
                      </m:den>
                    </m:f>
                    <m:r>
                      <a:rPr lang="en-US" sz="1900" b="1" i="1" dirty="0">
                        <a:latin typeface="Cambria Math"/>
                      </a:rPr>
                      <m:t> = </m:t>
                    </m:r>
                    <m:d>
                      <m:dPr>
                        <m:ctrlPr>
                          <a:rPr lang="en-US" sz="1900" b="1" i="1" dirty="0">
                            <a:latin typeface="Cambria Math"/>
                          </a:rPr>
                        </m:ctrlPr>
                      </m:dPr>
                      <m:e>
                        <m:r>
                          <a:rPr lang="en-US" sz="1900" b="1" i="1" dirty="0">
                            <a:latin typeface="Cambria Math"/>
                          </a:rPr>
                          <m:t>𝟏</m:t>
                        </m:r>
                        <m:r>
                          <a:rPr lang="en-US" sz="1900" b="1" i="1" dirty="0">
                            <a:latin typeface="Cambria Math"/>
                          </a:rPr>
                          <m:t>−.</m:t>
                        </m:r>
                        <m:r>
                          <a:rPr lang="en-US" sz="1900" b="1" i="1" dirty="0" smtClean="0">
                            <a:latin typeface="Cambria Math"/>
                          </a:rPr>
                          <m:t>𝟖</m:t>
                        </m:r>
                      </m:e>
                    </m:d>
                    <m:d>
                      <m:dPr>
                        <m:ctrlPr>
                          <a:rPr lang="en-US" sz="1900" b="1" i="1" dirty="0" smtClean="0">
                            <a:latin typeface="Cambria Math"/>
                          </a:rPr>
                        </m:ctrlPr>
                      </m:dPr>
                      <m:e>
                        <m:f>
                          <m:fPr>
                            <m:ctrlPr>
                              <a:rPr lang="en-US" sz="1900" b="1" i="1" dirty="0">
                                <a:latin typeface="Cambria Math"/>
                              </a:rPr>
                            </m:ctrlPr>
                          </m:fPr>
                          <m:num>
                            <m:r>
                              <a:rPr lang="en-US" sz="1900" b="1" i="1" dirty="0">
                                <a:latin typeface="Cambria Math"/>
                              </a:rPr>
                              <m:t>𝟏</m:t>
                            </m:r>
                          </m:num>
                          <m:den>
                            <m:r>
                              <a:rPr lang="en-US" sz="1900" b="1" i="1" dirty="0" smtClean="0">
                                <a:latin typeface="Cambria Math"/>
                              </a:rPr>
                              <m:t>.</m:t>
                            </m:r>
                            <m:r>
                              <a:rPr lang="en-US" sz="1900" b="1" i="1" dirty="0" smtClean="0">
                                <a:latin typeface="Cambria Math"/>
                              </a:rPr>
                              <m:t>𝟐𝟓</m:t>
                            </m:r>
                          </m:den>
                        </m:f>
                      </m:e>
                    </m:d>
                    <m:r>
                      <a:rPr lang="en-US" sz="1900" b="1" i="1" dirty="0" smtClean="0">
                        <a:latin typeface="Cambria Math"/>
                      </a:rPr>
                      <m:t>+.</m:t>
                    </m:r>
                    <m:r>
                      <a:rPr lang="en-US" sz="1900" b="1" i="1" dirty="0" smtClean="0">
                        <a:latin typeface="Cambria Math"/>
                      </a:rPr>
                      <m:t>𝟖</m:t>
                    </m:r>
                    <m:r>
                      <a:rPr lang="en-US" sz="1900" b="1" i="1" dirty="0">
                        <a:latin typeface="Cambria Math"/>
                      </a:rPr>
                      <m:t>(</m:t>
                    </m:r>
                    <m:f>
                      <m:fPr>
                        <m:ctrlPr>
                          <a:rPr lang="en-US" sz="1900" b="1" i="1" dirty="0">
                            <a:latin typeface="Cambria Math"/>
                          </a:rPr>
                        </m:ctrlPr>
                      </m:fPr>
                      <m:num>
                        <m:r>
                          <a:rPr lang="en-US" sz="1900" b="1" i="1" dirty="0">
                            <a:latin typeface="Cambria Math"/>
                          </a:rPr>
                          <m:t>𝟏</m:t>
                        </m:r>
                      </m:num>
                      <m:den>
                        <m:r>
                          <a:rPr lang="en-US" sz="1900" b="1" i="1" dirty="0" smtClean="0">
                            <a:latin typeface="Cambria Math"/>
                          </a:rPr>
                          <m:t>𝟏</m:t>
                        </m:r>
                      </m:den>
                    </m:f>
                    <m:r>
                      <a:rPr lang="en-US" sz="1900" b="1" i="1" dirty="0">
                        <a:latin typeface="Cambria Math"/>
                      </a:rPr>
                      <m:t>)</m:t>
                    </m:r>
                  </m:oMath>
                </a14:m>
                <a:r>
                  <a:rPr lang="en-US" sz="1900" b="1" dirty="0" smtClean="0"/>
                  <a:t> = 1.6</a:t>
                </a:r>
                <a:endParaRPr lang="en-US" sz="1900" b="1" dirty="0"/>
              </a:p>
              <a:p>
                <a:endParaRPr lang="en-US" sz="1900" b="1" dirty="0"/>
              </a:p>
              <a:p>
                <a14:m>
                  <m:oMath xmlns:m="http://schemas.openxmlformats.org/officeDocument/2006/math">
                    <m:f>
                      <m:fPr>
                        <m:ctrlPr>
                          <a:rPr lang="en-US" sz="1900" b="1" i="1" dirty="0">
                            <a:latin typeface="Cambria Math"/>
                          </a:rPr>
                        </m:ctrlPr>
                      </m:fPr>
                      <m:num>
                        <m:r>
                          <a:rPr lang="en-US" sz="1900" b="1" i="1" dirty="0">
                            <a:latin typeface="Cambria Math"/>
                          </a:rPr>
                          <m:t>𝒇</m:t>
                        </m:r>
                        <m:d>
                          <m:dPr>
                            <m:ctrlPr>
                              <a:rPr lang="en-US" sz="1900" b="1" i="1" dirty="0">
                                <a:latin typeface="Cambria Math"/>
                              </a:rPr>
                            </m:ctrlPr>
                          </m:dPr>
                          <m:e>
                            <m:r>
                              <a:rPr lang="en-US" sz="1900" b="1" i="1">
                                <a:latin typeface="Cambria Math"/>
                              </a:rPr>
                              <m:t>𝑷</m:t>
                            </m:r>
                          </m:e>
                        </m:d>
                      </m:num>
                      <m:den>
                        <m:sSub>
                          <m:sSubPr>
                            <m:ctrlPr>
                              <a:rPr lang="en-US" sz="1900" b="1" i="1" dirty="0" err="1">
                                <a:latin typeface="Cambria Math"/>
                              </a:rPr>
                            </m:ctrlPr>
                          </m:sSubPr>
                          <m:e>
                            <m:r>
                              <a:rPr lang="en-US" sz="1900" b="1" i="1" dirty="0" smtClean="0">
                                <a:latin typeface="Cambria Math"/>
                              </a:rPr>
                              <m:t>𝒘</m:t>
                            </m:r>
                          </m:e>
                          <m:sub>
                            <m:r>
                              <a:rPr lang="en-US" sz="1900" b="1" i="1" dirty="0" err="1">
                                <a:latin typeface="Cambria Math"/>
                              </a:rPr>
                              <m:t>𝒕</m:t>
                            </m:r>
                          </m:sub>
                        </m:sSub>
                      </m:den>
                    </m:f>
                    <m:r>
                      <a:rPr lang="en-US" sz="1900" b="1" i="1" dirty="0">
                        <a:latin typeface="Cambria Math"/>
                      </a:rPr>
                      <m:t>=</m:t>
                    </m:r>
                    <m:d>
                      <m:dPr>
                        <m:ctrlPr>
                          <a:rPr lang="en-US" sz="1900" b="1" i="1" dirty="0">
                            <a:latin typeface="Cambria Math"/>
                          </a:rPr>
                        </m:ctrlPr>
                      </m:dPr>
                      <m:e>
                        <m:r>
                          <a:rPr lang="en-US" sz="1900" b="1" i="1" dirty="0">
                            <a:latin typeface="Cambria Math"/>
                          </a:rPr>
                          <m:t>𝟏</m:t>
                        </m:r>
                        <m:r>
                          <a:rPr lang="en-US" sz="1900" b="1" i="1" dirty="0">
                            <a:latin typeface="Cambria Math"/>
                          </a:rPr>
                          <m:t>−.</m:t>
                        </m:r>
                        <m:r>
                          <a:rPr lang="en-US" sz="1900" b="1" i="1" dirty="0" smtClean="0">
                            <a:latin typeface="Cambria Math"/>
                          </a:rPr>
                          <m:t>𝟖</m:t>
                        </m:r>
                      </m:e>
                    </m:d>
                    <m:r>
                      <a:rPr lang="en-US" sz="1900" b="1" i="1" dirty="0">
                        <a:latin typeface="Cambria Math"/>
                      </a:rPr>
                      <m:t>∗</m:t>
                    </m:r>
                    <m:f>
                      <m:fPr>
                        <m:ctrlPr>
                          <a:rPr lang="en-US" sz="1900" b="1" i="1" dirty="0">
                            <a:latin typeface="Cambria Math"/>
                          </a:rPr>
                        </m:ctrlPr>
                      </m:fPr>
                      <m:num>
                        <m:r>
                          <a:rPr lang="en-US" sz="1900" b="1" i="1" dirty="0" smtClean="0">
                            <a:latin typeface="Cambria Math"/>
                          </a:rPr>
                          <m:t>𝟎</m:t>
                        </m:r>
                      </m:num>
                      <m:den>
                        <m:r>
                          <a:rPr lang="en-US" sz="1900" b="1" i="1" dirty="0" smtClean="0">
                            <a:latin typeface="Cambria Math"/>
                          </a:rPr>
                          <m:t>.</m:t>
                        </m:r>
                        <m:r>
                          <a:rPr lang="en-US" sz="1900" b="1" i="1" dirty="0" smtClean="0">
                            <a:latin typeface="Cambria Math"/>
                          </a:rPr>
                          <m:t>𝟐𝟓</m:t>
                        </m:r>
                      </m:den>
                    </m:f>
                    <m:r>
                      <a:rPr lang="en-US" sz="1900" b="1" i="1" dirty="0" smtClean="0">
                        <a:latin typeface="Cambria Math"/>
                      </a:rPr>
                      <m:t>+.</m:t>
                    </m:r>
                    <m:r>
                      <a:rPr lang="en-US" sz="1900" b="1" i="1" dirty="0" smtClean="0">
                        <a:latin typeface="Cambria Math"/>
                      </a:rPr>
                      <m:t>𝟖</m:t>
                    </m:r>
                    <m:r>
                      <a:rPr lang="en-US" sz="1900" b="1" i="1" dirty="0">
                        <a:latin typeface="Cambria Math"/>
                      </a:rPr>
                      <m:t>∗</m:t>
                    </m:r>
                    <m:f>
                      <m:fPr>
                        <m:ctrlPr>
                          <a:rPr lang="en-US" sz="1900" b="1" i="1" dirty="0">
                            <a:latin typeface="Cambria Math"/>
                          </a:rPr>
                        </m:ctrlPr>
                      </m:fPr>
                      <m:num>
                        <m:r>
                          <a:rPr lang="en-US" sz="1900" b="1" i="1" dirty="0" smtClean="0">
                            <a:latin typeface="Cambria Math"/>
                          </a:rPr>
                          <m:t>𝟏</m:t>
                        </m:r>
                      </m:num>
                      <m:den>
                        <m:r>
                          <a:rPr lang="en-US" sz="1900" b="1" i="1" dirty="0" smtClean="0">
                            <a:latin typeface="Cambria Math"/>
                          </a:rPr>
                          <m:t>𝟏</m:t>
                        </m:r>
                      </m:den>
                    </m:f>
                  </m:oMath>
                </a14:m>
                <a:r>
                  <a:rPr lang="en-US" sz="1900" dirty="0" smtClean="0"/>
                  <a:t> </a:t>
                </a:r>
                <a:r>
                  <a:rPr lang="en-US" sz="1900" b="1" dirty="0" smtClean="0"/>
                  <a:t>= .8</a:t>
                </a:r>
              </a:p>
              <a:p>
                <a:endParaRPr lang="en-US" sz="1700" dirty="0" smtClean="0"/>
              </a:p>
              <a:p>
                <a14:m>
                  <m:oMath xmlns:m="http://schemas.openxmlformats.org/officeDocument/2006/math">
                    <m:r>
                      <a:rPr lang="en-US" sz="2200" b="1" i="1" dirty="0">
                        <a:latin typeface="Cambria Math"/>
                      </a:rPr>
                      <m:t>𝒇</m:t>
                    </m:r>
                    <m:d>
                      <m:dPr>
                        <m:ctrlPr>
                          <a:rPr lang="en-US" sz="2200" b="1" i="1" dirty="0">
                            <a:latin typeface="Cambria Math"/>
                          </a:rPr>
                        </m:ctrlPr>
                      </m:dPr>
                      <m:e>
                        <m:r>
                          <a:rPr lang="en-US" sz="2200" b="1" i="1" dirty="0" smtClean="0">
                            <a:latin typeface="Cambria Math"/>
                          </a:rPr>
                          <m:t>𝑴</m:t>
                        </m:r>
                        <m:r>
                          <a:rPr lang="en-US" sz="2200" b="1" i="1" dirty="0" smtClean="0">
                            <a:latin typeface="Cambria Math"/>
                          </a:rPr>
                          <m:t>′</m:t>
                        </m:r>
                      </m:e>
                    </m:d>
                    <m:r>
                      <a:rPr lang="en-US" sz="2200" b="1" i="0" dirty="0" smtClean="0">
                        <a:latin typeface="Cambria Math"/>
                      </a:rPr>
                      <m:t>=</m:t>
                    </m:r>
                    <m:f>
                      <m:fPr>
                        <m:ctrlPr>
                          <a:rPr lang="en-US" sz="2200" b="1" i="1" dirty="0">
                            <a:latin typeface="Cambria Math"/>
                          </a:rPr>
                        </m:ctrlPr>
                      </m:fPr>
                      <m:num>
                        <m:r>
                          <a:rPr lang="en-US" sz="2200" b="1" i="1" dirty="0">
                            <a:latin typeface="Cambria Math"/>
                          </a:rPr>
                          <m:t>𝒇</m:t>
                        </m:r>
                        <m:d>
                          <m:dPr>
                            <m:ctrlPr>
                              <a:rPr lang="en-US" sz="2200" b="1" i="1" dirty="0">
                                <a:latin typeface="Cambria Math"/>
                              </a:rPr>
                            </m:ctrlPr>
                          </m:dPr>
                          <m:e>
                            <m:r>
                              <a:rPr lang="en-US" sz="2200" b="1" i="1">
                                <a:latin typeface="Cambria Math"/>
                              </a:rPr>
                              <m:t>𝑷</m:t>
                            </m:r>
                          </m:e>
                        </m:d>
                      </m:num>
                      <m:den>
                        <m:sSub>
                          <m:sSubPr>
                            <m:ctrlPr>
                              <a:rPr lang="en-US" sz="2200" b="1" i="1" dirty="0" err="1">
                                <a:latin typeface="Cambria Math"/>
                              </a:rPr>
                            </m:ctrlPr>
                          </m:sSubPr>
                          <m:e>
                            <m:r>
                              <a:rPr lang="en-US" sz="2200" b="1" i="1" dirty="0">
                                <a:latin typeface="Cambria Math"/>
                              </a:rPr>
                              <m:t>𝒘</m:t>
                            </m:r>
                          </m:e>
                          <m:sub>
                            <m:r>
                              <a:rPr lang="en-US" sz="2200" b="1" i="1" dirty="0" err="1">
                                <a:latin typeface="Cambria Math"/>
                              </a:rPr>
                              <m:t>𝒕</m:t>
                            </m:r>
                          </m:sub>
                        </m:sSub>
                      </m:den>
                    </m:f>
                  </m:oMath>
                </a14:m>
                <a:r>
                  <a:rPr lang="en-US" sz="2200" dirty="0"/>
                  <a:t>/</a:t>
                </a:r>
                <a:r>
                  <a:rPr lang="en-US" sz="2200" b="1" dirty="0"/>
                  <a:t> </a:t>
                </a:r>
                <a14:m>
                  <m:oMath xmlns:m="http://schemas.openxmlformats.org/officeDocument/2006/math">
                    <m:f>
                      <m:fPr>
                        <m:ctrlPr>
                          <a:rPr lang="en-US" sz="2200" b="1" i="1" dirty="0">
                            <a:latin typeface="Cambria Math"/>
                          </a:rPr>
                        </m:ctrlPr>
                      </m:fPr>
                      <m:num>
                        <m:r>
                          <a:rPr lang="en-US" sz="2200" b="1" i="1" dirty="0">
                            <a:latin typeface="Cambria Math"/>
                          </a:rPr>
                          <m:t>𝟏</m:t>
                        </m:r>
                      </m:num>
                      <m:den>
                        <m:sSub>
                          <m:sSubPr>
                            <m:ctrlPr>
                              <a:rPr lang="en-US" sz="2200" b="1" i="1" dirty="0" err="1">
                                <a:latin typeface="Cambria Math"/>
                              </a:rPr>
                            </m:ctrlPr>
                          </m:sSubPr>
                          <m:e>
                            <m:r>
                              <a:rPr lang="en-US" sz="2200" b="1" i="1" dirty="0" err="1">
                                <a:latin typeface="Cambria Math"/>
                              </a:rPr>
                              <m:t>𝑾</m:t>
                            </m:r>
                          </m:e>
                          <m:sub>
                            <m:r>
                              <a:rPr lang="en-US" sz="2200" b="1" i="1" dirty="0" err="1">
                                <a:latin typeface="Cambria Math"/>
                              </a:rPr>
                              <m:t>𝒕</m:t>
                            </m:r>
                          </m:sub>
                        </m:sSub>
                      </m:den>
                    </m:f>
                    <m:r>
                      <a:rPr lang="en-US" sz="2200" b="1" i="1" dirty="0" smtClean="0">
                        <a:latin typeface="Cambria Math"/>
                      </a:rPr>
                      <m:t>= .</m:t>
                    </m:r>
                    <m:r>
                      <a:rPr lang="en-US" sz="2200" b="1" i="1" dirty="0" smtClean="0">
                        <a:latin typeface="Cambria Math"/>
                      </a:rPr>
                      <m:t>𝟓</m:t>
                    </m:r>
                  </m:oMath>
                </a14:m>
                <a:endParaRPr lang="en-US" sz="2200" b="1"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219200"/>
                <a:ext cx="4343400" cy="5181600"/>
              </a:xfrm>
              <a:blipFill rotWithShape="1">
                <a:blip r:embed="rId3" cstate="print"/>
                <a:stretch>
                  <a:fillRect l="-281" t="-105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smtClean="0"/>
              <a:t>Proof by example</a:t>
            </a:r>
            <a:endParaRPr lang="en-US" dirty="0"/>
          </a:p>
        </p:txBody>
      </p:sp>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1254455"/>
            <a:ext cx="4167188" cy="2936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See full size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7390" y="5029200"/>
            <a:ext cx="809625" cy="120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73437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t>Why do we do it this way?</a:t>
            </a:r>
          </a:p>
        </p:txBody>
      </p:sp>
      <p:sp>
        <p:nvSpPr>
          <p:cNvPr id="346115" name="Rectangle 3"/>
          <p:cNvSpPr>
            <a:spLocks noGrp="1" noChangeArrowheads="1"/>
          </p:cNvSpPr>
          <p:nvPr>
            <p:ph type="body" idx="1"/>
          </p:nvPr>
        </p:nvSpPr>
        <p:spPr/>
        <p:txBody>
          <a:bodyPr/>
          <a:lstStyle/>
          <a:p>
            <a:r>
              <a:rPr lang="en-US"/>
              <a:t>Normalization allows for a single pipeline for both perspective and orthogonal viewing</a:t>
            </a:r>
          </a:p>
          <a:p>
            <a:r>
              <a:rPr lang="en-US"/>
              <a:t>We stay in four dimensional homogeneous coordinates as long as possible to retain three-dimensional information needed for hidden-surface removal and shading</a:t>
            </a:r>
          </a:p>
          <a:p>
            <a:r>
              <a:rPr lang="en-US"/>
              <a:t>We simplify clipping</a:t>
            </a:r>
          </a:p>
        </p:txBody>
      </p:sp>
    </p:spTree>
    <p:extLst>
      <p:ext uri="{BB962C8B-B14F-4D97-AF65-F5344CB8AC3E}">
        <p14:creationId xmlns:p14="http://schemas.microsoft.com/office/powerpoint/2010/main" val="62646439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Surface Removal</a:t>
            </a:r>
            <a:endParaRPr lang="en-US" dirty="0"/>
          </a:p>
        </p:txBody>
      </p:sp>
      <p:pic>
        <p:nvPicPr>
          <p:cNvPr id="43010" name="Picture 2" descr="http://www.cmspro.com/images/3d/Render1.gif"/>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524000"/>
            <a:ext cx="5770289" cy="3124200"/>
          </a:xfrm>
          <a:prstGeom prst="rect">
            <a:avLst/>
          </a:prstGeom>
          <a:noFill/>
        </p:spPr>
      </p:pic>
      <p:pic>
        <p:nvPicPr>
          <p:cNvPr id="43012" name="Picture 4" descr="http://www.cmspro.com/images/3d/Render2.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74136" y="3657830"/>
            <a:ext cx="5769864" cy="3123970"/>
          </a:xfrm>
          <a:prstGeom prst="rect">
            <a:avLst/>
          </a:prstGeom>
          <a:noFill/>
        </p:spPr>
      </p:pic>
    </p:spTree>
    <p:extLst>
      <p:ext uri="{BB962C8B-B14F-4D97-AF65-F5344CB8AC3E}">
        <p14:creationId xmlns:p14="http://schemas.microsoft.com/office/powerpoint/2010/main" val="293506360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Surface Removal (2)</a:t>
            </a:r>
            <a:endParaRPr lang="en-US" dirty="0"/>
          </a:p>
        </p:txBody>
      </p:sp>
      <p:sp>
        <p:nvSpPr>
          <p:cNvPr id="3" name="Content Placeholder 2"/>
          <p:cNvSpPr>
            <a:spLocks noGrp="1"/>
          </p:cNvSpPr>
          <p:nvPr>
            <p:ph idx="1"/>
          </p:nvPr>
        </p:nvSpPr>
        <p:spPr/>
        <p:txBody>
          <a:bodyPr>
            <a:normAutofit/>
          </a:bodyPr>
          <a:lstStyle/>
          <a:p>
            <a:r>
              <a:rPr lang="en-US" dirty="0" smtClean="0"/>
              <a:t>Rendering order should not matter</a:t>
            </a:r>
          </a:p>
          <a:p>
            <a:pPr lvl="1"/>
            <a:r>
              <a:rPr lang="en-US" dirty="0" smtClean="0"/>
              <a:t>Camera moves through the scene</a:t>
            </a:r>
          </a:p>
          <a:p>
            <a:r>
              <a:rPr lang="en-US" b="1" dirty="0" smtClean="0"/>
              <a:t>Intuition</a:t>
            </a:r>
            <a:r>
              <a:rPr lang="en-US" dirty="0" smtClean="0"/>
              <a:t>: closest object is shown</a:t>
            </a:r>
          </a:p>
          <a:p>
            <a:pPr lvl="1"/>
            <a:r>
              <a:rPr lang="en-US" dirty="0" smtClean="0"/>
              <a:t>Distance is important!</a:t>
            </a:r>
          </a:p>
          <a:p>
            <a:r>
              <a:rPr lang="en-US" b="1" dirty="0" smtClean="0"/>
              <a:t>Solution</a:t>
            </a:r>
            <a:r>
              <a:rPr lang="en-US" dirty="0" smtClean="0"/>
              <a:t>: sort graphics by distance from viewer</a:t>
            </a:r>
          </a:p>
          <a:p>
            <a:r>
              <a:rPr lang="en-US" dirty="0" smtClean="0"/>
              <a:t>Two main options:</a:t>
            </a:r>
          </a:p>
          <a:p>
            <a:pPr lvl="1"/>
            <a:r>
              <a:rPr lang="en-US" dirty="0" smtClean="0"/>
              <a:t>Sort on a per-primitive basis</a:t>
            </a:r>
          </a:p>
          <a:p>
            <a:pPr lvl="2"/>
            <a:r>
              <a:rPr lang="en-US" dirty="0" smtClean="0"/>
              <a:t>Painter’s Algorithm</a:t>
            </a:r>
          </a:p>
          <a:p>
            <a:pPr lvl="1"/>
            <a:r>
              <a:rPr lang="en-US" dirty="0" smtClean="0"/>
              <a:t>Sort on a per-pixel basis</a:t>
            </a:r>
          </a:p>
          <a:p>
            <a:pPr lvl="2"/>
            <a:r>
              <a:rPr lang="en-US" dirty="0" smtClean="0"/>
              <a:t>Z-buffer</a:t>
            </a:r>
            <a:endParaRPr lang="en-US" dirty="0"/>
          </a:p>
        </p:txBody>
      </p:sp>
    </p:spTree>
    <p:extLst>
      <p:ext uri="{BB962C8B-B14F-4D97-AF65-F5344CB8AC3E}">
        <p14:creationId xmlns:p14="http://schemas.microsoft.com/office/powerpoint/2010/main" val="24615662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Painter’s Algorithm</a:t>
            </a:r>
            <a:endParaRPr lang="en-US" dirty="0"/>
          </a:p>
        </p:txBody>
      </p:sp>
      <p:pic>
        <p:nvPicPr>
          <p:cNvPr id="45058" name="Picture 2" descr="http://upload.wikimedia.org/wikipedia/commons/8/84/Painter's_algorithm.png"/>
          <p:cNvPicPr>
            <a:picLocks noChangeAspect="1" noChangeArrowheads="1"/>
          </p:cNvPicPr>
          <p:nvPr/>
        </p:nvPicPr>
        <p:blipFill>
          <a:blip r:embed="rId2" cstate="print"/>
          <a:srcRect/>
          <a:stretch>
            <a:fillRect/>
          </a:stretch>
        </p:blipFill>
        <p:spPr bwMode="auto">
          <a:xfrm>
            <a:off x="228600" y="1752600"/>
            <a:ext cx="8715375" cy="2180871"/>
          </a:xfrm>
          <a:prstGeom prst="rect">
            <a:avLst/>
          </a:prstGeom>
          <a:noFill/>
        </p:spPr>
      </p:pic>
      <p:pic>
        <p:nvPicPr>
          <p:cNvPr id="45060" name="Picture 4" descr="http://upload.wikimedia.org/wikipedia/commons/thumb/7/78/Painters_problem.svg/280px-Painters_problem.svg.png"/>
          <p:cNvPicPr>
            <a:picLocks noChangeAspect="1" noChangeArrowheads="1"/>
          </p:cNvPicPr>
          <p:nvPr/>
        </p:nvPicPr>
        <p:blipFill>
          <a:blip r:embed="rId3" cstate="print"/>
          <a:srcRect/>
          <a:stretch>
            <a:fillRect/>
          </a:stretch>
        </p:blipFill>
        <p:spPr bwMode="auto">
          <a:xfrm>
            <a:off x="3200400" y="3905250"/>
            <a:ext cx="2667000" cy="2952750"/>
          </a:xfrm>
          <a:prstGeom prst="rect">
            <a:avLst/>
          </a:prstGeom>
          <a:noFill/>
        </p:spPr>
      </p:pic>
    </p:spTree>
    <p:extLst>
      <p:ext uri="{BB962C8B-B14F-4D97-AF65-F5344CB8AC3E}">
        <p14:creationId xmlns:p14="http://schemas.microsoft.com/office/powerpoint/2010/main" val="36475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Z-Buffer</a:t>
            </a:r>
            <a:endParaRPr lang="en-US" dirty="0"/>
          </a:p>
        </p:txBody>
      </p:sp>
      <p:sp>
        <p:nvSpPr>
          <p:cNvPr id="3" name="Content Placeholder 2"/>
          <p:cNvSpPr>
            <a:spLocks noGrp="1"/>
          </p:cNvSpPr>
          <p:nvPr>
            <p:ph idx="1"/>
          </p:nvPr>
        </p:nvSpPr>
        <p:spPr/>
        <p:txBody>
          <a:bodyPr>
            <a:normAutofit/>
          </a:bodyPr>
          <a:lstStyle/>
          <a:p>
            <a:r>
              <a:rPr lang="en-US" dirty="0" smtClean="0"/>
              <a:t>Calculate depth information per pixel</a:t>
            </a:r>
          </a:p>
          <a:p>
            <a:r>
              <a:rPr lang="en-US" dirty="0" smtClean="0"/>
              <a:t>We know depth for each</a:t>
            </a:r>
          </a:p>
          <a:p>
            <a:pPr lvl="1"/>
            <a:r>
              <a:rPr lang="en-US" dirty="0" smtClean="0"/>
              <a:t>Can interpolate</a:t>
            </a:r>
          </a:p>
          <a:p>
            <a:r>
              <a:rPr lang="en-US" dirty="0" smtClean="0"/>
              <a:t>Add a depth buffer to the frame buffer</a:t>
            </a:r>
          </a:p>
          <a:p>
            <a:pPr lvl="1"/>
            <a:r>
              <a:rPr lang="en-US" dirty="0" smtClean="0"/>
              <a:t>Initialized to max depth</a:t>
            </a:r>
          </a:p>
          <a:p>
            <a:r>
              <a:rPr lang="en-US" dirty="0" smtClean="0"/>
              <a:t>When drawing a color pixel in frame buffer</a:t>
            </a:r>
          </a:p>
          <a:p>
            <a:pPr lvl="1"/>
            <a:r>
              <a:rPr lang="en-US" dirty="0" smtClean="0"/>
              <a:t>Check if existing pixel is closer</a:t>
            </a:r>
          </a:p>
          <a:p>
            <a:pPr lvl="2"/>
            <a:r>
              <a:rPr lang="en-US" dirty="0" smtClean="0"/>
              <a:t>If it is closer, discard new pixel</a:t>
            </a:r>
          </a:p>
          <a:p>
            <a:pPr lvl="2"/>
            <a:r>
              <a:rPr lang="en-US" dirty="0" smtClean="0"/>
              <a:t>It is further away, draw pixel and update z-buffer</a:t>
            </a:r>
          </a:p>
        </p:txBody>
      </p:sp>
    </p:spTree>
    <p:extLst>
      <p:ext uri="{BB962C8B-B14F-4D97-AF65-F5344CB8AC3E}">
        <p14:creationId xmlns:p14="http://schemas.microsoft.com/office/powerpoint/2010/main" val="1482178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600200"/>
          </a:xfrm>
        </p:spPr>
        <p:txBody>
          <a:bodyPr>
            <a:normAutofit/>
          </a:bodyPr>
          <a:lstStyle/>
          <a:p>
            <a:r>
              <a:rPr lang="en-US" dirty="0"/>
              <a:t>Both Da Vinci and </a:t>
            </a:r>
            <a:r>
              <a:rPr lang="en-US" dirty="0" err="1"/>
              <a:t>Alberti</a:t>
            </a:r>
            <a:r>
              <a:rPr lang="en-US" dirty="0"/>
              <a:t> created accurate geometric ways of incorporating linear perspective into a drawing using the concept vanishing </a:t>
            </a:r>
            <a:r>
              <a:rPr lang="en-US" dirty="0" smtClean="0"/>
              <a:t>points</a:t>
            </a:r>
            <a:endParaRPr lang="en-US" dirty="0"/>
          </a:p>
        </p:txBody>
      </p:sp>
      <p:sp>
        <p:nvSpPr>
          <p:cNvPr id="3" name="Title 2"/>
          <p:cNvSpPr>
            <a:spLocks noGrp="1"/>
          </p:cNvSpPr>
          <p:nvPr>
            <p:ph type="title"/>
          </p:nvPr>
        </p:nvSpPr>
        <p:spPr/>
        <p:txBody>
          <a:bodyPr>
            <a:normAutofit fontScale="90000"/>
          </a:bodyPr>
          <a:lstStyle/>
          <a:p>
            <a:r>
              <a:rPr lang="en-US" dirty="0" smtClean="0"/>
              <a:t>Linear Perspective - Vanishing Points</a:t>
            </a:r>
            <a:endParaRPr lang="en-US" dirty="0"/>
          </a:p>
        </p:txBody>
      </p:sp>
      <p:grpSp>
        <p:nvGrpSpPr>
          <p:cNvPr id="10" name="Group 20"/>
          <p:cNvGrpSpPr>
            <a:grpSpLocks/>
          </p:cNvGrpSpPr>
          <p:nvPr/>
        </p:nvGrpSpPr>
        <p:grpSpPr bwMode="auto">
          <a:xfrm>
            <a:off x="533400" y="3129835"/>
            <a:ext cx="5181600" cy="2454115"/>
            <a:chOff x="402" y="480"/>
            <a:chExt cx="4926" cy="2231"/>
          </a:xfrm>
        </p:grpSpPr>
        <p:pic>
          <p:nvPicPr>
            <p:cNvPr id="1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 y="480"/>
              <a:ext cx="4865" cy="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3306" y="1621"/>
              <a:ext cx="7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transversals</a:t>
              </a:r>
            </a:p>
          </p:txBody>
        </p:sp>
        <p:sp>
          <p:nvSpPr>
            <p:cNvPr id="13" name="Line 7"/>
            <p:cNvSpPr>
              <a:spLocks noChangeShapeType="1"/>
            </p:cNvSpPr>
            <p:nvPr/>
          </p:nvSpPr>
          <p:spPr bwMode="auto">
            <a:xfrm>
              <a:off x="3717" y="1805"/>
              <a:ext cx="0" cy="419"/>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Text Box 8"/>
            <p:cNvSpPr txBox="1">
              <a:spLocks noChangeArrowheads="1"/>
            </p:cNvSpPr>
            <p:nvPr/>
          </p:nvSpPr>
          <p:spPr bwMode="auto">
            <a:xfrm>
              <a:off x="753" y="657"/>
              <a:ext cx="9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a:t>
              </a:r>
              <a:r>
                <a:rPr lang="en-US" sz="1800" u="sng" dirty="0">
                  <a:solidFill>
                    <a:srgbClr val="1822CD"/>
                  </a:solidFill>
                </a:rPr>
                <a:t>Little Space</a:t>
              </a:r>
              <a:r>
                <a:rPr lang="en-US" sz="1800" dirty="0">
                  <a:solidFill>
                    <a:srgbClr val="1822CD"/>
                  </a:solidFill>
                </a:rPr>
                <a:t>”</a:t>
              </a:r>
            </a:p>
          </p:txBody>
        </p:sp>
        <p:sp>
          <p:nvSpPr>
            <p:cNvPr id="15" name="Text Box 9"/>
            <p:cNvSpPr txBox="1">
              <a:spLocks noChangeArrowheads="1"/>
            </p:cNvSpPr>
            <p:nvPr/>
          </p:nvSpPr>
          <p:spPr bwMode="auto">
            <a:xfrm>
              <a:off x="1163" y="1275"/>
              <a:ext cx="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diagonals</a:t>
              </a:r>
            </a:p>
          </p:txBody>
        </p:sp>
        <p:sp>
          <p:nvSpPr>
            <p:cNvPr id="16" name="Line 10"/>
            <p:cNvSpPr>
              <a:spLocks noChangeShapeType="1"/>
            </p:cNvSpPr>
            <p:nvPr/>
          </p:nvSpPr>
          <p:spPr bwMode="auto">
            <a:xfrm flipH="1">
              <a:off x="981" y="1466"/>
              <a:ext cx="372" cy="339"/>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Text Box 11"/>
            <p:cNvSpPr txBox="1">
              <a:spLocks noChangeArrowheads="1"/>
            </p:cNvSpPr>
            <p:nvPr/>
          </p:nvSpPr>
          <p:spPr bwMode="auto">
            <a:xfrm>
              <a:off x="1391" y="1010"/>
              <a:ext cx="9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a:solidFill>
                    <a:srgbClr val="1822CD"/>
                  </a:solidFill>
                </a:rPr>
                <a:t>perpendicular</a:t>
              </a:r>
            </a:p>
          </p:txBody>
        </p:sp>
        <p:sp>
          <p:nvSpPr>
            <p:cNvPr id="18" name="Line 12"/>
            <p:cNvSpPr>
              <a:spLocks noChangeShapeType="1"/>
            </p:cNvSpPr>
            <p:nvPr/>
          </p:nvSpPr>
          <p:spPr bwMode="auto">
            <a:xfrm flipH="1">
              <a:off x="1125" y="1142"/>
              <a:ext cx="266" cy="45"/>
            </a:xfrm>
            <a:prstGeom prst="line">
              <a:avLst/>
            </a:prstGeom>
            <a:noFill/>
            <a:ln w="9525">
              <a:solidFill>
                <a:srgbClr val="1822CD"/>
              </a:solidFill>
              <a:miter lim="800000"/>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Text Box 17"/>
            <p:cNvSpPr txBox="1">
              <a:spLocks noChangeArrowheads="1"/>
            </p:cNvSpPr>
            <p:nvPr/>
          </p:nvSpPr>
          <p:spPr bwMode="auto">
            <a:xfrm>
              <a:off x="402" y="1227"/>
              <a:ext cx="61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dirty="0" smtClean="0">
                  <a:solidFill>
                    <a:srgbClr val="1822CD"/>
                  </a:solidFill>
                </a:rPr>
                <a:t>Eye</a:t>
              </a:r>
              <a:endParaRPr lang="en-US" sz="1800" dirty="0">
                <a:solidFill>
                  <a:srgbClr val="1822CD"/>
                </a:solidFill>
              </a:endParaRPr>
            </a:p>
          </p:txBody>
        </p:sp>
        <p:sp>
          <p:nvSpPr>
            <p:cNvPr id="20" name="Text Box 19"/>
            <p:cNvSpPr txBox="1">
              <a:spLocks noChangeArrowheads="1"/>
            </p:cNvSpPr>
            <p:nvPr/>
          </p:nvSpPr>
          <p:spPr bwMode="auto">
            <a:xfrm>
              <a:off x="1584" y="2480"/>
              <a:ext cx="5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ＭＳ Ｐゴシック" charset="-128"/>
                </a:defRPr>
              </a:lvl1pPr>
              <a:lvl2pPr marL="37931725" indent="-37474525" eaLnBrk="0" hangingPunct="0">
                <a:defRPr kumimoji="1" sz="2400">
                  <a:solidFill>
                    <a:schemeClr val="tx1"/>
                  </a:solidFill>
                  <a:latin typeface="Times New Roman" pitchFamily="18" charset="0"/>
                  <a:ea typeface="ＭＳ Ｐゴシック" charset="-128"/>
                </a:defRPr>
              </a:lvl2pPr>
              <a:lvl3pPr eaLnBrk="0" hangingPunct="0">
                <a:defRPr kumimoji="1" sz="2400">
                  <a:solidFill>
                    <a:schemeClr val="tx1"/>
                  </a:solidFill>
                  <a:latin typeface="Times New Roman" pitchFamily="18" charset="0"/>
                  <a:ea typeface="ＭＳ Ｐゴシック" charset="-128"/>
                </a:defRPr>
              </a:lvl3pPr>
              <a:lvl4pPr eaLnBrk="0" hangingPunct="0">
                <a:defRPr kumimoji="1" sz="2400">
                  <a:solidFill>
                    <a:schemeClr val="tx1"/>
                  </a:solidFill>
                  <a:latin typeface="Times New Roman" pitchFamily="18" charset="0"/>
                  <a:ea typeface="ＭＳ Ｐゴシック" charset="-128"/>
                </a:defRPr>
              </a:lvl4pPr>
              <a:lvl5pPr eaLnBrk="0" hangingPunct="0">
                <a:defRPr kumimoji="1"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kumimoji="1"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kumimoji="1"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kumimoji="1"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kumimoji="1" sz="2400">
                  <a:solidFill>
                    <a:schemeClr val="tx1"/>
                  </a:solidFill>
                  <a:latin typeface="Times New Roman" pitchFamily="18" charset="0"/>
                  <a:ea typeface="ＭＳ Ｐゴシック" charset="-128"/>
                </a:defRPr>
              </a:lvl9pPr>
            </a:lstStyle>
            <a:p>
              <a:pPr eaLnBrk="1" hangingPunct="1"/>
              <a:r>
                <a:rPr lang="en-US" sz="1800">
                  <a:solidFill>
                    <a:srgbClr val="1822CD"/>
                  </a:solidFill>
                </a:rPr>
                <a:t>baseline</a:t>
              </a:r>
            </a:p>
          </p:txBody>
        </p:sp>
      </p:grpSp>
      <p:sp>
        <p:nvSpPr>
          <p:cNvPr id="22" name="TextBox 21"/>
          <p:cNvSpPr txBox="1"/>
          <p:nvPr/>
        </p:nvSpPr>
        <p:spPr>
          <a:xfrm>
            <a:off x="6019800" y="3765543"/>
            <a:ext cx="2366124" cy="830997"/>
          </a:xfrm>
          <a:prstGeom prst="rect">
            <a:avLst/>
          </a:prstGeom>
          <a:noFill/>
        </p:spPr>
        <p:txBody>
          <a:bodyPr wrap="square" rtlCol="0">
            <a:spAutoFit/>
          </a:bodyPr>
          <a:lstStyle/>
          <a:p>
            <a:r>
              <a:rPr lang="en-US" sz="2400" dirty="0"/>
              <a:t>Battista </a:t>
            </a:r>
            <a:r>
              <a:rPr lang="en-US" sz="2400" dirty="0" err="1" smtClean="0"/>
              <a:t>Alberti’s</a:t>
            </a:r>
            <a:r>
              <a:rPr lang="en-US" sz="2400" dirty="0" smtClean="0"/>
              <a:t> Method</a:t>
            </a:r>
            <a:endParaRPr lang="en-US" sz="2400" dirty="0"/>
          </a:p>
        </p:txBody>
      </p:sp>
      <p:sp>
        <p:nvSpPr>
          <p:cNvPr id="23" name="TextBox 22"/>
          <p:cNvSpPr txBox="1"/>
          <p:nvPr/>
        </p:nvSpPr>
        <p:spPr>
          <a:xfrm>
            <a:off x="6019800" y="4696903"/>
            <a:ext cx="2663076" cy="523220"/>
          </a:xfrm>
          <a:prstGeom prst="rect">
            <a:avLst/>
          </a:prstGeom>
          <a:noFill/>
        </p:spPr>
        <p:txBody>
          <a:bodyPr wrap="square" rtlCol="0">
            <a:spAutoFit/>
          </a:bodyPr>
          <a:lstStyle/>
          <a:p>
            <a:r>
              <a:rPr lang="en-US" sz="1400" dirty="0" smtClean="0"/>
              <a:t>Credit Perception, Illusion and Visual Art, William Warren</a:t>
            </a:r>
          </a:p>
        </p:txBody>
      </p:sp>
      <p:sp>
        <p:nvSpPr>
          <p:cNvPr id="24" name="Rectangle 23"/>
          <p:cNvSpPr/>
          <p:nvPr/>
        </p:nvSpPr>
        <p:spPr>
          <a:xfrm>
            <a:off x="767125" y="5971724"/>
            <a:ext cx="7889258" cy="369332"/>
          </a:xfrm>
          <a:prstGeom prst="rect">
            <a:avLst/>
          </a:prstGeom>
        </p:spPr>
        <p:txBody>
          <a:bodyPr wrap="square">
            <a:spAutoFit/>
          </a:bodyPr>
          <a:lstStyle/>
          <a:p>
            <a:r>
              <a:rPr lang="en-US" dirty="0">
                <a:hlinkClick r:id="rId3"/>
              </a:rPr>
              <a:t>http://zimmer.csufresno.edu/~dellad/html%20/alberticonstruction.html</a:t>
            </a:r>
            <a:endParaRPr lang="en-US" dirty="0"/>
          </a:p>
        </p:txBody>
      </p:sp>
    </p:spTree>
    <p:extLst>
      <p:ext uri="{BB962C8B-B14F-4D97-AF65-F5344CB8AC3E}">
        <p14:creationId xmlns:p14="http://schemas.microsoft.com/office/powerpoint/2010/main" val="40735238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Z-Buffer (2)</a:t>
            </a:r>
            <a:endParaRPr lang="en-US" dirty="0"/>
          </a:p>
        </p:txBody>
      </p:sp>
      <p:pic>
        <p:nvPicPr>
          <p:cNvPr id="46082" name="Picture 2" descr="http://cs263.markaoyama.com/img/p2_no_z_buffer.PNG"/>
          <p:cNvPicPr>
            <a:picLocks noChangeAspect="1" noChangeArrowheads="1"/>
          </p:cNvPicPr>
          <p:nvPr/>
        </p:nvPicPr>
        <p:blipFill>
          <a:blip r:embed="rId2" cstate="print"/>
          <a:srcRect/>
          <a:stretch>
            <a:fillRect/>
          </a:stretch>
        </p:blipFill>
        <p:spPr bwMode="auto">
          <a:xfrm>
            <a:off x="76200" y="2209800"/>
            <a:ext cx="4419600" cy="3429566"/>
          </a:xfrm>
          <a:prstGeom prst="rect">
            <a:avLst/>
          </a:prstGeom>
          <a:noFill/>
        </p:spPr>
      </p:pic>
      <p:pic>
        <p:nvPicPr>
          <p:cNvPr id="46084" name="Picture 4" descr="http://cs263.markaoyama.com/img/p2_z_buffer.PNG"/>
          <p:cNvPicPr>
            <a:picLocks noChangeAspect="1" noChangeArrowheads="1"/>
          </p:cNvPicPr>
          <p:nvPr/>
        </p:nvPicPr>
        <p:blipFill>
          <a:blip r:embed="rId3" cstate="print"/>
          <a:srcRect/>
          <a:stretch>
            <a:fillRect/>
          </a:stretch>
        </p:blipFill>
        <p:spPr bwMode="auto">
          <a:xfrm>
            <a:off x="4572000" y="2209800"/>
            <a:ext cx="4416552" cy="3425975"/>
          </a:xfrm>
          <a:prstGeom prst="rect">
            <a:avLst/>
          </a:prstGeom>
          <a:noFill/>
        </p:spPr>
      </p:pic>
    </p:spTree>
    <p:extLst>
      <p:ext uri="{BB962C8B-B14F-4D97-AF65-F5344CB8AC3E}">
        <p14:creationId xmlns:p14="http://schemas.microsoft.com/office/powerpoint/2010/main" val="4005036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209800"/>
          </a:xfrm>
        </p:spPr>
        <p:txBody>
          <a:bodyPr>
            <a:normAutofit fontScale="85000" lnSpcReduction="20000"/>
          </a:bodyPr>
          <a:lstStyle/>
          <a:p>
            <a:r>
              <a:rPr lang="en-US" dirty="0"/>
              <a:t>Published first treatise on perspective, </a:t>
            </a:r>
            <a:r>
              <a:rPr lang="en-US" i="1" dirty="0"/>
              <a:t>Della </a:t>
            </a:r>
            <a:r>
              <a:rPr lang="en-US" i="1" dirty="0" err="1"/>
              <a:t>Pittura</a:t>
            </a:r>
            <a:r>
              <a:rPr lang="en-US" dirty="0"/>
              <a:t>, in </a:t>
            </a:r>
            <a:r>
              <a:rPr lang="en-US" dirty="0" smtClean="0"/>
              <a:t>1435</a:t>
            </a:r>
          </a:p>
          <a:p>
            <a:pPr lvl="3"/>
            <a:endParaRPr lang="en-US" dirty="0"/>
          </a:p>
          <a:p>
            <a:r>
              <a:rPr lang="en-US" dirty="0"/>
              <a:t>“A painting </a:t>
            </a:r>
            <a:r>
              <a:rPr lang="en-US" b="1" dirty="0"/>
              <a:t>[the projection plane]</a:t>
            </a:r>
            <a:r>
              <a:rPr lang="en-US" dirty="0"/>
              <a:t> is the intersection of a visual pyramid </a:t>
            </a:r>
            <a:r>
              <a:rPr lang="en-US" b="1" dirty="0"/>
              <a:t>[view volume]</a:t>
            </a:r>
            <a:r>
              <a:rPr lang="en-US" dirty="0"/>
              <a:t> at a given distance, with a fixed center </a:t>
            </a:r>
            <a:r>
              <a:rPr lang="en-US" b="1" dirty="0"/>
              <a:t>[center of projection]</a:t>
            </a:r>
            <a:r>
              <a:rPr lang="en-US" dirty="0"/>
              <a:t> and a defined position of light, represented by art with lines and colors on a given surface </a:t>
            </a:r>
            <a:r>
              <a:rPr lang="en-US" b="1" dirty="0"/>
              <a:t>[the rendering]</a:t>
            </a:r>
            <a:r>
              <a:rPr lang="en-US" dirty="0"/>
              <a:t>.” (</a:t>
            </a:r>
            <a:r>
              <a:rPr lang="en-US" dirty="0" err="1"/>
              <a:t>Leono</a:t>
            </a:r>
            <a:r>
              <a:rPr lang="en-US" dirty="0"/>
              <a:t> Battista </a:t>
            </a:r>
            <a:r>
              <a:rPr lang="en-US" dirty="0" err="1"/>
              <a:t>Alberti</a:t>
            </a:r>
            <a:r>
              <a:rPr lang="en-US" dirty="0"/>
              <a:t> (1404-1472), </a:t>
            </a:r>
            <a:r>
              <a:rPr lang="en-US" i="1" dirty="0"/>
              <a:t>On Painting</a:t>
            </a:r>
            <a:r>
              <a:rPr lang="en-US" dirty="0"/>
              <a:t>,</a:t>
            </a:r>
            <a:r>
              <a:rPr lang="en-US" i="1" dirty="0"/>
              <a:t>   </a:t>
            </a:r>
            <a:r>
              <a:rPr lang="en-US" dirty="0"/>
              <a:t>pp. 32-33)</a:t>
            </a:r>
          </a:p>
          <a:p>
            <a:endParaRPr lang="en-US" dirty="0"/>
          </a:p>
        </p:txBody>
      </p:sp>
      <p:sp>
        <p:nvSpPr>
          <p:cNvPr id="3" name="Title 2"/>
          <p:cNvSpPr>
            <a:spLocks noGrp="1"/>
          </p:cNvSpPr>
          <p:nvPr>
            <p:ph type="title"/>
          </p:nvPr>
        </p:nvSpPr>
        <p:spPr/>
        <p:txBody>
          <a:bodyPr/>
          <a:lstStyle/>
          <a:p>
            <a:r>
              <a:rPr lang="en-US" dirty="0" err="1" smtClean="0"/>
              <a:t>Alberti</a:t>
            </a:r>
            <a:r>
              <a:rPr lang="en-US" dirty="0" smtClean="0"/>
              <a:t> on Linear Perspective</a:t>
            </a:r>
            <a:endParaRPr lang="en-US" dirty="0"/>
          </a:p>
        </p:txBody>
      </p:sp>
      <p:pic>
        <p:nvPicPr>
          <p:cNvPr id="4" name="Picture 11" descr="00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3581007"/>
            <a:ext cx="5286375" cy="272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leon_battista_albert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4191000"/>
            <a:ext cx="13144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18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286000"/>
          </a:xfrm>
        </p:spPr>
        <p:txBody>
          <a:bodyPr>
            <a:normAutofit fontScale="92500" lnSpcReduction="10000"/>
          </a:bodyPr>
          <a:lstStyle/>
          <a:p>
            <a:r>
              <a:rPr lang="en-US" dirty="0"/>
              <a:t>Idea of “visual pyramid” implies use of triangular geometry</a:t>
            </a:r>
          </a:p>
          <a:p>
            <a:r>
              <a:rPr lang="en-US" dirty="0"/>
              <a:t>Easy to project object on to an image plane based on</a:t>
            </a:r>
          </a:p>
          <a:p>
            <a:pPr lvl="1"/>
            <a:r>
              <a:rPr lang="en-US" dirty="0"/>
              <a:t>height of object (AB)</a:t>
            </a:r>
          </a:p>
          <a:p>
            <a:pPr lvl="1"/>
            <a:r>
              <a:rPr lang="en-US" dirty="0"/>
              <a:t>distance from eye to object (CB)</a:t>
            </a:r>
          </a:p>
          <a:p>
            <a:pPr lvl="1"/>
            <a:r>
              <a:rPr lang="en-US" dirty="0"/>
              <a:t>distance from eye to picture (projection) plane (CD)</a:t>
            </a:r>
          </a:p>
          <a:p>
            <a:pPr lvl="1"/>
            <a:r>
              <a:rPr lang="en-US" dirty="0"/>
              <a:t>and using relationship CB: CD as AB: ED</a:t>
            </a:r>
          </a:p>
          <a:p>
            <a:endParaRPr lang="en-US" dirty="0"/>
          </a:p>
        </p:txBody>
      </p:sp>
      <p:sp>
        <p:nvSpPr>
          <p:cNvPr id="3" name="Title 2"/>
          <p:cNvSpPr>
            <a:spLocks noGrp="1"/>
          </p:cNvSpPr>
          <p:nvPr>
            <p:ph type="title"/>
          </p:nvPr>
        </p:nvSpPr>
        <p:spPr/>
        <p:txBody>
          <a:bodyPr/>
          <a:lstStyle/>
          <a:p>
            <a:r>
              <a:rPr lang="en-US" dirty="0" smtClean="0"/>
              <a:t>Visual Pyramid and Geometry</a:t>
            </a:r>
            <a:endParaRPr lang="en-US" dirty="0"/>
          </a:p>
        </p:txBody>
      </p:sp>
      <p:pic>
        <p:nvPicPr>
          <p:cNvPr id="4" name="Picture 3" descr="perspective.jpg"/>
          <p:cNvPicPr>
            <a:picLocks noChangeAspect="1"/>
          </p:cNvPicPr>
          <p:nvPr/>
        </p:nvPicPr>
        <p:blipFill rotWithShape="1">
          <a:blip r:embed="rId2" cstate="print">
            <a:extLst>
              <a:ext uri="{28A0092B-C50C-407E-A947-70E740481C1C}">
                <a14:useLocalDpi xmlns:a14="http://schemas.microsoft.com/office/drawing/2010/main" val="0"/>
              </a:ext>
            </a:extLst>
          </a:blip>
          <a:srcRect l="6662" t="10719" r="6886" b="4384"/>
          <a:stretch/>
        </p:blipFill>
        <p:spPr bwMode="auto">
          <a:xfrm>
            <a:off x="2133600" y="3733800"/>
            <a:ext cx="4800600" cy="247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3200400" y="5791200"/>
            <a:ext cx="3276600" cy="5334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CB  : CD as AB: ED</a:t>
            </a:r>
            <a:endParaRPr lang="en-US" dirty="0"/>
          </a:p>
        </p:txBody>
      </p:sp>
    </p:spTree>
    <p:extLst>
      <p:ext uri="{BB962C8B-B14F-4D97-AF65-F5344CB8AC3E}">
        <p14:creationId xmlns:p14="http://schemas.microsoft.com/office/powerpoint/2010/main" val="26369290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371600"/>
          </a:xfrm>
        </p:spPr>
        <p:txBody>
          <a:bodyPr>
            <a:normAutofit fontScale="92500"/>
          </a:bodyPr>
          <a:lstStyle/>
          <a:p>
            <a:r>
              <a:rPr lang="en-US" dirty="0"/>
              <a:t>Concept of similar triangles described both geometrically and mechanically in widely read treatise by Albrecht </a:t>
            </a:r>
            <a:r>
              <a:rPr lang="en-US" dirty="0" err="1"/>
              <a:t>D</a:t>
            </a:r>
            <a:r>
              <a:rPr lang="en-US" dirty="0" err="1">
                <a:cs typeface="Times New Roman" pitchFamily="18" charset="0"/>
              </a:rPr>
              <a:t>ürer</a:t>
            </a:r>
            <a:r>
              <a:rPr lang="en-US" dirty="0">
                <a:cs typeface="Times New Roman" pitchFamily="18" charset="0"/>
              </a:rPr>
              <a:t> (1471-1528)</a:t>
            </a:r>
          </a:p>
          <a:p>
            <a:r>
              <a:rPr lang="en-US" dirty="0">
                <a:cs typeface="Times New Roman" pitchFamily="18" charset="0"/>
              </a:rPr>
              <a:t>Refer to chapter 3 of the book for more details</a:t>
            </a:r>
          </a:p>
          <a:p>
            <a:endParaRPr lang="en-US" dirty="0"/>
          </a:p>
        </p:txBody>
      </p:sp>
      <p:sp>
        <p:nvSpPr>
          <p:cNvPr id="3" name="Title 2"/>
          <p:cNvSpPr>
            <a:spLocks noGrp="1"/>
          </p:cNvSpPr>
          <p:nvPr>
            <p:ph type="title"/>
          </p:nvPr>
        </p:nvSpPr>
        <p:spPr/>
        <p:txBody>
          <a:bodyPr/>
          <a:lstStyle/>
          <a:p>
            <a:r>
              <a:rPr lang="en-US" dirty="0" err="1"/>
              <a:t>Dürer</a:t>
            </a:r>
            <a:r>
              <a:rPr lang="en-US" dirty="0"/>
              <a:t> Woodcut</a:t>
            </a:r>
          </a:p>
        </p:txBody>
      </p:sp>
      <p:pic>
        <p:nvPicPr>
          <p:cNvPr id="4" name="Picture 8" descr="slide-dur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827521"/>
            <a:ext cx="5562600"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6"/>
          <p:cNvSpPr txBox="1">
            <a:spLocks noChangeArrowheads="1"/>
          </p:cNvSpPr>
          <p:nvPr/>
        </p:nvSpPr>
        <p:spPr bwMode="auto">
          <a:xfrm>
            <a:off x="5714999" y="3733800"/>
            <a:ext cx="3429001" cy="1646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400" dirty="0"/>
              <a:t>Albrecht </a:t>
            </a:r>
            <a:r>
              <a:rPr lang="en-US" sz="1400" dirty="0" err="1" smtClean="0"/>
              <a:t>D</a:t>
            </a:r>
            <a:r>
              <a:rPr lang="en-US" sz="1400" dirty="0" err="1" smtClean="0">
                <a:cs typeface="Times New Roman" pitchFamily="18" charset="0"/>
              </a:rPr>
              <a:t>ürer</a:t>
            </a:r>
            <a:endParaRPr lang="en-US" sz="1400" dirty="0" smtClean="0">
              <a:cs typeface="Times New Roman" pitchFamily="18" charset="0"/>
            </a:endParaRPr>
          </a:p>
          <a:p>
            <a:pPr algn="ctr" eaLnBrk="1" hangingPunct="1">
              <a:spcBef>
                <a:spcPct val="50000"/>
              </a:spcBef>
            </a:pPr>
            <a:r>
              <a:rPr lang="en-US" sz="1400" b="1" dirty="0" smtClean="0">
                <a:cs typeface="Times New Roman" pitchFamily="18" charset="0"/>
              </a:rPr>
              <a:t>Artist </a:t>
            </a:r>
            <a:r>
              <a:rPr lang="en-US" sz="1400" b="1" dirty="0">
                <a:cs typeface="Times New Roman" pitchFamily="18" charset="0"/>
              </a:rPr>
              <a:t>Drawing a Lute</a:t>
            </a:r>
            <a:endParaRPr lang="en-US" sz="1400" dirty="0">
              <a:cs typeface="Times New Roman" pitchFamily="18" charset="0"/>
            </a:endParaRPr>
          </a:p>
          <a:p>
            <a:pPr algn="ctr" eaLnBrk="1" hangingPunct="1">
              <a:spcBef>
                <a:spcPct val="50000"/>
              </a:spcBef>
            </a:pPr>
            <a:r>
              <a:rPr lang="en-US" sz="1600" dirty="0">
                <a:cs typeface="Times New Roman" pitchFamily="18" charset="0"/>
              </a:rPr>
              <a:t> </a:t>
            </a:r>
            <a:r>
              <a:rPr lang="en-US" sz="1400" dirty="0">
                <a:cs typeface="Times New Roman" pitchFamily="18" charset="0"/>
              </a:rPr>
              <a:t>Woodcut from </a:t>
            </a:r>
            <a:r>
              <a:rPr lang="en-US" sz="1400" dirty="0" err="1">
                <a:cs typeface="Times New Roman" pitchFamily="18" charset="0"/>
              </a:rPr>
              <a:t>Dürer’s</a:t>
            </a:r>
            <a:r>
              <a:rPr lang="en-US" sz="1400" dirty="0">
                <a:cs typeface="Times New Roman" pitchFamily="18" charset="0"/>
              </a:rPr>
              <a:t> work about the Art of Measurement.</a:t>
            </a:r>
            <a:r>
              <a:rPr lang="en-US" sz="1400" dirty="0"/>
              <a:t> </a:t>
            </a:r>
            <a:r>
              <a:rPr lang="en-US" sz="1400" dirty="0">
                <a:cs typeface="Times New Roman" pitchFamily="18" charset="0"/>
              </a:rPr>
              <a:t>‘</a:t>
            </a:r>
            <a:r>
              <a:rPr lang="en-US" sz="1400" dirty="0" err="1">
                <a:cs typeface="Times New Roman" pitchFamily="18" charset="0"/>
              </a:rPr>
              <a:t>Underweysung</a:t>
            </a:r>
            <a:r>
              <a:rPr lang="en-US" sz="1400" dirty="0">
                <a:cs typeface="Times New Roman" pitchFamily="18" charset="0"/>
              </a:rPr>
              <a:t> der </a:t>
            </a:r>
            <a:r>
              <a:rPr lang="en-US" sz="1400" dirty="0" err="1">
                <a:cs typeface="Times New Roman" pitchFamily="18" charset="0"/>
              </a:rPr>
              <a:t>messung</a:t>
            </a:r>
            <a:r>
              <a:rPr lang="en-US" sz="1400" dirty="0">
                <a:cs typeface="Times New Roman" pitchFamily="18" charset="0"/>
              </a:rPr>
              <a:t>’, </a:t>
            </a:r>
            <a:r>
              <a:rPr lang="en-US" sz="1400" dirty="0" err="1">
                <a:cs typeface="Times New Roman" pitchFamily="18" charset="0"/>
              </a:rPr>
              <a:t>Nurenberg</a:t>
            </a:r>
            <a:r>
              <a:rPr lang="en-US" sz="1400" dirty="0">
                <a:cs typeface="Times New Roman" pitchFamily="18" charset="0"/>
              </a:rPr>
              <a:t>, 1525</a:t>
            </a:r>
          </a:p>
        </p:txBody>
      </p:sp>
    </p:spTree>
    <p:extLst>
      <p:ext uri="{BB962C8B-B14F-4D97-AF65-F5344CB8AC3E}">
        <p14:creationId xmlns:p14="http://schemas.microsoft.com/office/powerpoint/2010/main" val="1362876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dirty="0" smtClean="0"/>
              <a:t>Matrix composition:</a:t>
            </a:r>
          </a:p>
          <a:p>
            <a:pPr lvl="1"/>
            <a:r>
              <a:rPr lang="en-US" dirty="0" smtClean="0"/>
              <a:t>If I want to have an object that’s currently located at position (a, b, c) to be </a:t>
            </a:r>
          </a:p>
          <a:p>
            <a:pPr lvl="2"/>
            <a:r>
              <a:rPr lang="en-US" dirty="0" smtClean="0"/>
              <a:t>1) Uniformly scaled by 3</a:t>
            </a:r>
          </a:p>
          <a:p>
            <a:pPr lvl="2"/>
            <a:r>
              <a:rPr lang="en-US" dirty="0" smtClean="0"/>
              <a:t>2) Rotated around the z-axis by 45 degrees</a:t>
            </a:r>
          </a:p>
          <a:p>
            <a:pPr lvl="2"/>
            <a:r>
              <a:rPr lang="en-US" dirty="0" smtClean="0"/>
              <a:t>3) Translated by (5, 10, 15)</a:t>
            </a:r>
          </a:p>
          <a:p>
            <a:pPr lvl="1"/>
            <a:r>
              <a:rPr lang="en-US" dirty="0" smtClean="0"/>
              <a:t>Write out the sequence of matrices that you need to apply</a:t>
            </a:r>
          </a:p>
          <a:p>
            <a:pPr lvl="1"/>
            <a:endParaRPr lang="en-US" dirty="0"/>
          </a:p>
          <a:p>
            <a:r>
              <a:rPr lang="en-US" dirty="0" smtClean="0"/>
              <a:t>Now write out the inverse of this </a:t>
            </a:r>
            <a:r>
              <a:rPr lang="en-US" smtClean="0"/>
              <a:t>transformation matrix</a:t>
            </a:r>
            <a:endParaRPr lang="en-US" dirty="0"/>
          </a:p>
          <a:p>
            <a:pPr lvl="2"/>
            <a:endParaRPr lang="en-US" dirty="0"/>
          </a:p>
          <a:p>
            <a:endParaRPr lang="en-US" dirty="0"/>
          </a:p>
        </p:txBody>
      </p:sp>
      <p:sp>
        <p:nvSpPr>
          <p:cNvPr id="3" name="Title 2"/>
          <p:cNvSpPr>
            <a:spLocks noGrp="1"/>
          </p:cNvSpPr>
          <p:nvPr>
            <p:ph type="title"/>
          </p:nvPr>
        </p:nvSpPr>
        <p:spPr/>
        <p:txBody>
          <a:bodyPr/>
          <a:lstStyle/>
          <a:p>
            <a:r>
              <a:rPr lang="en-US" dirty="0" smtClean="0"/>
              <a:t>Refresher</a:t>
            </a:r>
            <a:endParaRPr lang="en-US" dirty="0"/>
          </a:p>
        </p:txBody>
      </p:sp>
    </p:spTree>
    <p:extLst>
      <p:ext uri="{BB962C8B-B14F-4D97-AF65-F5344CB8AC3E}">
        <p14:creationId xmlns:p14="http://schemas.microsoft.com/office/powerpoint/2010/main" val="1525211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5791200"/>
            <a:ext cx="8229600" cy="457200"/>
          </a:xfrm>
        </p:spPr>
        <p:txBody>
          <a:bodyPr>
            <a:normAutofit/>
          </a:bodyPr>
          <a:lstStyle/>
          <a:p>
            <a:pPr marL="0" indent="0" algn="ctr">
              <a:buNone/>
            </a:pPr>
            <a:r>
              <a:rPr lang="en-US" sz="1600" dirty="0"/>
              <a:t>Robert </a:t>
            </a:r>
            <a:r>
              <a:rPr lang="en-US" sz="1600" dirty="0" err="1"/>
              <a:t>Campin</a:t>
            </a:r>
            <a:r>
              <a:rPr lang="en-US" sz="1600" dirty="0"/>
              <a:t> - The Annunciation Triptych (ca. 1425)</a:t>
            </a:r>
          </a:p>
          <a:p>
            <a:pPr marL="0" indent="0">
              <a:buNone/>
            </a:pPr>
            <a:endParaRPr lang="en-US" dirty="0"/>
          </a:p>
        </p:txBody>
      </p:sp>
      <p:sp>
        <p:nvSpPr>
          <p:cNvPr id="3" name="Title 2"/>
          <p:cNvSpPr>
            <a:spLocks noGrp="1"/>
          </p:cNvSpPr>
          <p:nvPr>
            <p:ph type="title"/>
          </p:nvPr>
        </p:nvSpPr>
        <p:spPr/>
        <p:txBody>
          <a:bodyPr/>
          <a:lstStyle/>
          <a:p>
            <a:r>
              <a:rPr lang="en-US" dirty="0" smtClean="0"/>
              <a:t>Art of Perspective</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0"/>
            <a:ext cx="76200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246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648200" y="5791200"/>
            <a:ext cx="4038600" cy="457200"/>
          </a:xfrm>
        </p:spPr>
        <p:txBody>
          <a:bodyPr>
            <a:normAutofit/>
          </a:bodyPr>
          <a:lstStyle/>
          <a:p>
            <a:pPr marL="0" indent="0" algn="ctr">
              <a:buNone/>
            </a:pPr>
            <a:r>
              <a:rPr lang="es-ES" sz="1600" dirty="0"/>
              <a:t>Las Meninas (</a:t>
            </a:r>
            <a:r>
              <a:rPr lang="es-ES" sz="1600" dirty="0" smtClean="0"/>
              <a:t>1656) </a:t>
            </a:r>
            <a:r>
              <a:rPr lang="es-ES" sz="1600" dirty="0" err="1" smtClean="0"/>
              <a:t>by</a:t>
            </a:r>
            <a:r>
              <a:rPr lang="es-ES" sz="1600" dirty="0" smtClean="0"/>
              <a:t> </a:t>
            </a:r>
            <a:r>
              <a:rPr lang="es-ES" sz="1600" dirty="0"/>
              <a:t>Diego </a:t>
            </a:r>
            <a:r>
              <a:rPr lang="es-ES" sz="1600" dirty="0" err="1"/>
              <a:t>Velàzquez</a:t>
            </a:r>
            <a:endParaRPr lang="en-US" dirty="0"/>
          </a:p>
        </p:txBody>
      </p:sp>
      <p:sp>
        <p:nvSpPr>
          <p:cNvPr id="3" name="Title 2"/>
          <p:cNvSpPr>
            <a:spLocks noGrp="1"/>
          </p:cNvSpPr>
          <p:nvPr>
            <p:ph type="title"/>
          </p:nvPr>
        </p:nvSpPr>
        <p:spPr/>
        <p:txBody>
          <a:bodyPr/>
          <a:lstStyle/>
          <a:p>
            <a:r>
              <a:rPr lang="en-US" dirty="0" smtClean="0"/>
              <a:t>Art of Perspective</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275052"/>
            <a:ext cx="3749675" cy="443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1"/>
          <p:cNvSpPr txBox="1">
            <a:spLocks/>
          </p:cNvSpPr>
          <p:nvPr/>
        </p:nvSpPr>
        <p:spPr>
          <a:xfrm>
            <a:off x="457200" y="1447800"/>
            <a:ext cx="4114800" cy="4800600"/>
          </a:xfrm>
          <a:prstGeom prst="rect">
            <a:avLst/>
          </a:prstGeom>
        </p:spPr>
        <p:txBody>
          <a:bodyPr vert="horz">
            <a:normAutofit fontScale="850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Point of view influences content and meaning of what is seen</a:t>
            </a:r>
          </a:p>
          <a:p>
            <a:pPr lvl="2"/>
            <a:endParaRPr lang="en-US" dirty="0"/>
          </a:p>
          <a:p>
            <a:r>
              <a:rPr lang="en-US" dirty="0"/>
              <a:t>Are royal couple in mirror about to enter room? Or is their image a reflection of painting on far left?</a:t>
            </a:r>
          </a:p>
          <a:p>
            <a:pPr lvl="2"/>
            <a:endParaRPr lang="en-US" dirty="0"/>
          </a:p>
          <a:p>
            <a:r>
              <a:rPr lang="en-US" dirty="0"/>
              <a:t>Analysis through computer reconstruction of the painted </a:t>
            </a:r>
            <a:r>
              <a:rPr lang="en-US" dirty="0" smtClean="0"/>
              <a:t>space</a:t>
            </a:r>
          </a:p>
          <a:p>
            <a:pPr lvl="1"/>
            <a:r>
              <a:rPr lang="en-US" dirty="0" smtClean="0"/>
              <a:t>royal </a:t>
            </a:r>
            <a:r>
              <a:rPr lang="en-US" dirty="0"/>
              <a:t>couple in mirror is reflection from canvas in foreground, not reflection of actual people (Kemp pp. 105-108)</a:t>
            </a:r>
          </a:p>
        </p:txBody>
      </p:sp>
    </p:spTree>
    <p:extLst>
      <p:ext uri="{BB962C8B-B14F-4D97-AF65-F5344CB8AC3E}">
        <p14:creationId xmlns:p14="http://schemas.microsoft.com/office/powerpoint/2010/main" val="28830084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3912229" cy="4800600"/>
          </a:xfrm>
        </p:spPr>
        <p:txBody>
          <a:bodyPr>
            <a:normAutofit/>
          </a:bodyPr>
          <a:lstStyle/>
          <a:p>
            <a:r>
              <a:rPr lang="en-US" dirty="0"/>
              <a:t>Perspective can be used in unnatural ways to control perception</a:t>
            </a:r>
          </a:p>
          <a:p>
            <a:pPr lvl="2"/>
            <a:endParaRPr lang="en-US" dirty="0"/>
          </a:p>
          <a:p>
            <a:pPr lvl="2"/>
            <a:endParaRPr lang="en-US" dirty="0"/>
          </a:p>
          <a:p>
            <a:endParaRPr lang="en-US" dirty="0"/>
          </a:p>
          <a:p>
            <a:endParaRPr lang="en-US" dirty="0"/>
          </a:p>
        </p:txBody>
      </p:sp>
      <p:sp>
        <p:nvSpPr>
          <p:cNvPr id="3" name="Title 2"/>
          <p:cNvSpPr>
            <a:spLocks noGrp="1"/>
          </p:cNvSpPr>
          <p:nvPr>
            <p:ph type="title"/>
          </p:nvPr>
        </p:nvSpPr>
        <p:spPr/>
        <p:txBody>
          <a:bodyPr/>
          <a:lstStyle/>
          <a:p>
            <a:r>
              <a:rPr lang="en-US" dirty="0" smtClean="0"/>
              <a:t>Art of Perspective</a:t>
            </a:r>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429" y="1219200"/>
            <a:ext cx="4303712"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90449" y="5938836"/>
            <a:ext cx="4461671" cy="369332"/>
          </a:xfrm>
          <a:prstGeom prst="rect">
            <a:avLst/>
          </a:prstGeom>
          <a:noFill/>
        </p:spPr>
        <p:txBody>
          <a:bodyPr wrap="none" rtlCol="0">
            <a:spAutoFit/>
          </a:bodyPr>
          <a:lstStyle/>
          <a:p>
            <a:r>
              <a:rPr lang="en-US" dirty="0" err="1" smtClean="0"/>
              <a:t>Piero</a:t>
            </a:r>
            <a:r>
              <a:rPr lang="en-US" dirty="0" smtClean="0"/>
              <a:t> </a:t>
            </a:r>
            <a:r>
              <a:rPr lang="en-US" dirty="0" err="1" smtClean="0"/>
              <a:t>della</a:t>
            </a:r>
            <a:r>
              <a:rPr lang="en-US" dirty="0" smtClean="0"/>
              <a:t> Francesca The Resurrection (1460)</a:t>
            </a:r>
            <a:endParaRPr lang="en-US" dirty="0"/>
          </a:p>
        </p:txBody>
      </p:sp>
    </p:spTree>
    <p:extLst>
      <p:ext uri="{BB962C8B-B14F-4D97-AF65-F5344CB8AC3E}">
        <p14:creationId xmlns:p14="http://schemas.microsoft.com/office/powerpoint/2010/main" val="2248329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3912229" cy="4800600"/>
          </a:xfrm>
        </p:spPr>
        <p:txBody>
          <a:bodyPr>
            <a:normAutofit/>
          </a:bodyPr>
          <a:lstStyle/>
          <a:p>
            <a:r>
              <a:rPr lang="en-US" dirty="0"/>
              <a:t>Perspective can be used in unnatural ways to control perception</a:t>
            </a:r>
          </a:p>
          <a:p>
            <a:pPr lvl="3"/>
            <a:endParaRPr lang="en-US" dirty="0"/>
          </a:p>
          <a:p>
            <a:pPr lvl="3"/>
            <a:endParaRPr lang="en-US" dirty="0"/>
          </a:p>
          <a:p>
            <a:r>
              <a:rPr lang="en-US" dirty="0"/>
              <a:t>Use of two viewpoints concentrates viewer’s attention alternately on Christ and sarcophagus</a:t>
            </a:r>
          </a:p>
          <a:p>
            <a:endParaRPr lang="en-US" dirty="0"/>
          </a:p>
          <a:p>
            <a:endParaRPr lang="en-US" dirty="0"/>
          </a:p>
        </p:txBody>
      </p:sp>
      <p:sp>
        <p:nvSpPr>
          <p:cNvPr id="3" name="Title 2"/>
          <p:cNvSpPr>
            <a:spLocks noGrp="1"/>
          </p:cNvSpPr>
          <p:nvPr>
            <p:ph type="title"/>
          </p:nvPr>
        </p:nvSpPr>
        <p:spPr/>
        <p:txBody>
          <a:bodyPr/>
          <a:lstStyle/>
          <a:p>
            <a:r>
              <a:rPr lang="en-US" dirty="0" smtClean="0"/>
              <a:t>Art of Perspective</a:t>
            </a:r>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429" y="1219200"/>
            <a:ext cx="4303712"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290449" y="5938836"/>
            <a:ext cx="4461671" cy="369332"/>
          </a:xfrm>
          <a:prstGeom prst="rect">
            <a:avLst/>
          </a:prstGeom>
          <a:noFill/>
        </p:spPr>
        <p:txBody>
          <a:bodyPr wrap="none" rtlCol="0">
            <a:spAutoFit/>
          </a:bodyPr>
          <a:lstStyle/>
          <a:p>
            <a:r>
              <a:rPr lang="en-US" dirty="0" err="1" smtClean="0"/>
              <a:t>Piero</a:t>
            </a:r>
            <a:r>
              <a:rPr lang="en-US" dirty="0" smtClean="0"/>
              <a:t> </a:t>
            </a:r>
            <a:r>
              <a:rPr lang="en-US" dirty="0" err="1" smtClean="0"/>
              <a:t>della</a:t>
            </a:r>
            <a:r>
              <a:rPr lang="en-US" dirty="0" smtClean="0"/>
              <a:t> Francesca The Resurrection (1460)</a:t>
            </a:r>
            <a:endParaRPr lang="en-US" dirty="0"/>
          </a:p>
        </p:txBody>
      </p:sp>
      <p:sp>
        <p:nvSpPr>
          <p:cNvPr id="6" name="Line 8"/>
          <p:cNvSpPr>
            <a:spLocks noChangeShapeType="1"/>
          </p:cNvSpPr>
          <p:nvPr/>
        </p:nvSpPr>
        <p:spPr bwMode="auto">
          <a:xfrm flipH="1">
            <a:off x="4752975" y="2454234"/>
            <a:ext cx="1647825" cy="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7" name="Line 9"/>
          <p:cNvSpPr>
            <a:spLocks noChangeShapeType="1"/>
          </p:cNvSpPr>
          <p:nvPr/>
        </p:nvSpPr>
        <p:spPr bwMode="auto">
          <a:xfrm>
            <a:off x="6591300" y="1330284"/>
            <a:ext cx="0" cy="87630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8" name="Line 10"/>
          <p:cNvSpPr>
            <a:spLocks noChangeShapeType="1"/>
          </p:cNvSpPr>
          <p:nvPr/>
        </p:nvSpPr>
        <p:spPr bwMode="auto">
          <a:xfrm>
            <a:off x="6781800" y="2454234"/>
            <a:ext cx="1524000" cy="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9" name="Line 11"/>
          <p:cNvSpPr>
            <a:spLocks noChangeShapeType="1"/>
          </p:cNvSpPr>
          <p:nvPr/>
        </p:nvSpPr>
        <p:spPr bwMode="auto">
          <a:xfrm>
            <a:off x="6581775" y="2720934"/>
            <a:ext cx="0" cy="188595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10" name="Line 12"/>
          <p:cNvSpPr>
            <a:spLocks noChangeShapeType="1"/>
          </p:cNvSpPr>
          <p:nvPr/>
        </p:nvSpPr>
        <p:spPr bwMode="auto">
          <a:xfrm flipH="1">
            <a:off x="4724400" y="4740234"/>
            <a:ext cx="1676400" cy="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12" name="Line 13"/>
          <p:cNvSpPr>
            <a:spLocks noChangeShapeType="1"/>
          </p:cNvSpPr>
          <p:nvPr/>
        </p:nvSpPr>
        <p:spPr bwMode="auto">
          <a:xfrm>
            <a:off x="6962775" y="4730709"/>
            <a:ext cx="1352550" cy="0"/>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
        <p:nvSpPr>
          <p:cNvPr id="13" name="Line 14"/>
          <p:cNvSpPr>
            <a:spLocks noChangeShapeType="1"/>
          </p:cNvSpPr>
          <p:nvPr/>
        </p:nvSpPr>
        <p:spPr bwMode="auto">
          <a:xfrm>
            <a:off x="6581775" y="4940259"/>
            <a:ext cx="0" cy="1038225"/>
          </a:xfrm>
          <a:prstGeom prst="line">
            <a:avLst/>
          </a:prstGeom>
          <a:noFill/>
          <a:ln w="38100">
            <a:solidFill>
              <a:srgbClr val="FF0000"/>
            </a:solidFill>
            <a:round/>
            <a:headEnd/>
            <a:tailEnd/>
          </a:ln>
          <a:effectLst>
            <a:glow rad="101600">
              <a:schemeClr val="accent2">
                <a:satMod val="175000"/>
                <a:alpha val="40000"/>
              </a:schemeClr>
            </a:glow>
          </a:effectLst>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6699274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Art of Perspective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565" y="1772537"/>
            <a:ext cx="5608638"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0" y="5833362"/>
            <a:ext cx="4077463" cy="369332"/>
          </a:xfrm>
          <a:prstGeom prst="rect">
            <a:avLst/>
          </a:prstGeom>
        </p:spPr>
        <p:txBody>
          <a:bodyPr wrap="none">
            <a:spAutoFit/>
          </a:bodyPr>
          <a:lstStyle/>
          <a:p>
            <a:r>
              <a:rPr lang="en-US" dirty="0" smtClean="0"/>
              <a:t>Leonardo da Vinci The Last Supper (1495)</a:t>
            </a:r>
            <a:endParaRPr lang="en-US" dirty="0"/>
          </a:p>
        </p:txBody>
      </p:sp>
    </p:spTree>
    <p:extLst>
      <p:ext uri="{BB962C8B-B14F-4D97-AF65-F5344CB8AC3E}">
        <p14:creationId xmlns:p14="http://schemas.microsoft.com/office/powerpoint/2010/main" val="8983920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2514600" cy="2895600"/>
          </a:xfrm>
        </p:spPr>
        <p:txBody>
          <a:bodyPr/>
          <a:lstStyle/>
          <a:p>
            <a:r>
              <a:rPr lang="en-US" dirty="0" smtClean="0"/>
              <a:t>Perspective plays an important role in this painting</a:t>
            </a:r>
            <a:endParaRPr lang="en-US" dirty="0"/>
          </a:p>
        </p:txBody>
      </p:sp>
      <p:sp>
        <p:nvSpPr>
          <p:cNvPr id="3" name="Title 2"/>
          <p:cNvSpPr>
            <a:spLocks noGrp="1"/>
          </p:cNvSpPr>
          <p:nvPr>
            <p:ph type="title"/>
          </p:nvPr>
        </p:nvSpPr>
        <p:spPr/>
        <p:txBody>
          <a:bodyPr/>
          <a:lstStyle/>
          <a:p>
            <a:r>
              <a:rPr lang="en-US" dirty="0"/>
              <a:t>Art of Perspective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565" y="1772537"/>
            <a:ext cx="5608638"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572000" y="5833362"/>
            <a:ext cx="4077463" cy="369332"/>
          </a:xfrm>
          <a:prstGeom prst="rect">
            <a:avLst/>
          </a:prstGeom>
        </p:spPr>
        <p:txBody>
          <a:bodyPr wrap="none">
            <a:spAutoFit/>
          </a:bodyPr>
          <a:lstStyle/>
          <a:p>
            <a:r>
              <a:rPr lang="en-US" dirty="0" smtClean="0"/>
              <a:t>Leonardo da Vinci The Last Supper (1495)</a:t>
            </a:r>
            <a:endParaRPr lang="en-US" dirty="0"/>
          </a:p>
        </p:txBody>
      </p:sp>
      <p:pic>
        <p:nvPicPr>
          <p:cNvPr id="8" name="Picture 16" descr="lastsup_perspect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31782" y="4452237"/>
            <a:ext cx="2801937" cy="1381125"/>
          </a:xfrm>
          <a:prstGeom prst="rect">
            <a:avLst/>
          </a:prstGeom>
          <a:noFill/>
        </p:spPr>
      </p:pic>
    </p:spTree>
    <p:extLst>
      <p:ext uri="{BB962C8B-B14F-4D97-AF65-F5344CB8AC3E}">
        <p14:creationId xmlns:p14="http://schemas.microsoft.com/office/powerpoint/2010/main" val="3490567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5701900"/>
            <a:ext cx="8229600" cy="546500"/>
          </a:xfrm>
        </p:spPr>
        <p:txBody>
          <a:bodyPr>
            <a:normAutofit/>
          </a:bodyPr>
          <a:lstStyle/>
          <a:p>
            <a:r>
              <a:rPr lang="en-US" dirty="0" smtClean="0"/>
              <a:t>Two vanishing points, two point perspective</a:t>
            </a:r>
            <a:endParaRPr lang="en-US" dirty="0"/>
          </a:p>
        </p:txBody>
      </p:sp>
      <p:sp>
        <p:nvSpPr>
          <p:cNvPr id="3" name="Title 2"/>
          <p:cNvSpPr>
            <a:spLocks noGrp="1"/>
          </p:cNvSpPr>
          <p:nvPr>
            <p:ph type="title"/>
          </p:nvPr>
        </p:nvSpPr>
        <p:spPr/>
        <p:txBody>
          <a:bodyPr/>
          <a:lstStyle/>
          <a:p>
            <a:r>
              <a:rPr lang="en-US" dirty="0" smtClean="0"/>
              <a:t>Art of Perspective</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010" y="1371600"/>
            <a:ext cx="6024100" cy="3960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42479" y="5332568"/>
            <a:ext cx="4209101" cy="369332"/>
          </a:xfrm>
          <a:prstGeom prst="rect">
            <a:avLst/>
          </a:prstGeom>
        </p:spPr>
        <p:txBody>
          <a:bodyPr wrap="none">
            <a:spAutoFit/>
          </a:bodyPr>
          <a:lstStyle/>
          <a:p>
            <a:pPr>
              <a:spcBef>
                <a:spcPct val="50000"/>
              </a:spcBef>
            </a:pPr>
            <a:r>
              <a:rPr lang="en-US" dirty="0" err="1" smtClean="0"/>
              <a:t>Vredeman</a:t>
            </a:r>
            <a:r>
              <a:rPr lang="en-US" dirty="0" smtClean="0"/>
              <a:t> de </a:t>
            </a:r>
            <a:r>
              <a:rPr lang="en-US" dirty="0" err="1" smtClean="0"/>
              <a:t>Vries’s</a:t>
            </a:r>
            <a:r>
              <a:rPr lang="en-US" dirty="0" smtClean="0"/>
              <a:t> </a:t>
            </a:r>
            <a:r>
              <a:rPr lang="en-US" b="1" dirty="0" smtClean="0"/>
              <a:t>Perspective</a:t>
            </a:r>
            <a:r>
              <a:rPr lang="en-US" dirty="0"/>
              <a:t> </a:t>
            </a:r>
            <a:r>
              <a:rPr lang="en-US" dirty="0" smtClean="0"/>
              <a:t>(1619)</a:t>
            </a:r>
            <a:endParaRPr lang="en-US" dirty="0"/>
          </a:p>
        </p:txBody>
      </p:sp>
    </p:spTree>
    <p:extLst>
      <p:ext uri="{BB962C8B-B14F-4D97-AF65-F5344CB8AC3E}">
        <p14:creationId xmlns:p14="http://schemas.microsoft.com/office/powerpoint/2010/main" val="4080449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a:p>
        </p:txBody>
      </p:sp>
    </p:spTree>
    <p:extLst>
      <p:ext uri="{BB962C8B-B14F-4D97-AF65-F5344CB8AC3E}">
        <p14:creationId xmlns:p14="http://schemas.microsoft.com/office/powerpoint/2010/main" val="4224512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a:t>Projectors are straight lines, like the string in </a:t>
            </a:r>
            <a:r>
              <a:rPr lang="en-US" dirty="0" err="1"/>
              <a:t>Dürer’s</a:t>
            </a:r>
            <a:r>
              <a:rPr lang="en-US" dirty="0"/>
              <a:t> “</a:t>
            </a:r>
            <a:r>
              <a:rPr lang="en-US" dirty="0" smtClean="0"/>
              <a:t>Artist </a:t>
            </a:r>
            <a:r>
              <a:rPr lang="en-US" dirty="0"/>
              <a:t>Drawing a Lute”.</a:t>
            </a:r>
          </a:p>
          <a:p>
            <a:r>
              <a:rPr lang="en-US" dirty="0" smtClean="0"/>
              <a:t>Projection </a:t>
            </a:r>
            <a:r>
              <a:rPr lang="en-US" dirty="0"/>
              <a:t>surface is plane (picture plane, </a:t>
            </a:r>
            <a:r>
              <a:rPr lang="en-US" dirty="0" smtClean="0"/>
              <a:t>projection </a:t>
            </a:r>
            <a:r>
              <a:rPr lang="en-US" dirty="0"/>
              <a:t>plane)</a:t>
            </a:r>
          </a:p>
        </p:txBody>
      </p:sp>
      <p:sp>
        <p:nvSpPr>
          <p:cNvPr id="3" name="Title 2"/>
          <p:cNvSpPr>
            <a:spLocks noGrp="1"/>
          </p:cNvSpPr>
          <p:nvPr>
            <p:ph type="title"/>
          </p:nvPr>
        </p:nvSpPr>
        <p:spPr/>
        <p:txBody>
          <a:bodyPr/>
          <a:lstStyle/>
          <a:p>
            <a:r>
              <a:rPr lang="en-US" dirty="0" smtClean="0"/>
              <a:t>Planar Geometric Projection</a:t>
            </a:r>
            <a:endParaRPr lang="en-US" dirty="0"/>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429000"/>
            <a:ext cx="491172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0237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362200"/>
          </a:xfrm>
        </p:spPr>
        <p:txBody>
          <a:bodyPr>
            <a:normAutofit fontScale="92500"/>
          </a:bodyPr>
          <a:lstStyle/>
          <a:p>
            <a:r>
              <a:rPr lang="en-US" dirty="0" smtClean="0"/>
              <a:t>Perspective</a:t>
            </a:r>
          </a:p>
          <a:p>
            <a:pPr lvl="1"/>
            <a:r>
              <a:rPr lang="en-US" dirty="0"/>
              <a:t>determined by Center of </a:t>
            </a:r>
            <a:r>
              <a:rPr lang="en-US" dirty="0" smtClean="0"/>
              <a:t>Projection </a:t>
            </a:r>
            <a:r>
              <a:rPr lang="en-US" dirty="0"/>
              <a:t>(COP) (in our diagrams, the “eye</a:t>
            </a:r>
            <a:r>
              <a:rPr lang="en-US" dirty="0" smtClean="0"/>
              <a:t>”)</a:t>
            </a:r>
          </a:p>
          <a:p>
            <a:r>
              <a:rPr lang="en-US" dirty="0" smtClean="0"/>
              <a:t>Parallel</a:t>
            </a:r>
          </a:p>
          <a:p>
            <a:pPr lvl="1"/>
            <a:r>
              <a:rPr lang="en-US" dirty="0"/>
              <a:t>determined by </a:t>
            </a:r>
            <a:r>
              <a:rPr lang="en-US" dirty="0" smtClean="0"/>
              <a:t>Direction </a:t>
            </a:r>
            <a:r>
              <a:rPr lang="en-US" dirty="0"/>
              <a:t>of </a:t>
            </a:r>
            <a:r>
              <a:rPr lang="en-US" dirty="0" smtClean="0"/>
              <a:t>Projection </a:t>
            </a:r>
            <a:r>
              <a:rPr lang="en-US" dirty="0"/>
              <a:t>(DOP) (projectors are parallel—do </a:t>
            </a:r>
            <a:r>
              <a:rPr lang="en-US" dirty="0" smtClean="0"/>
              <a:t>not converge </a:t>
            </a:r>
            <a:r>
              <a:rPr lang="en-US" dirty="0"/>
              <a:t>to “eye” or COP). </a:t>
            </a:r>
            <a:r>
              <a:rPr lang="en-US" dirty="0" smtClean="0"/>
              <a:t>Alternatively</a:t>
            </a:r>
            <a:r>
              <a:rPr lang="en-US" dirty="0"/>
              <a:t>, COP is </a:t>
            </a:r>
            <a:r>
              <a:rPr lang="en-US" dirty="0" smtClean="0"/>
              <a:t>at ∞</a:t>
            </a:r>
            <a:endParaRPr lang="en-US" dirty="0"/>
          </a:p>
        </p:txBody>
      </p:sp>
      <p:sp>
        <p:nvSpPr>
          <p:cNvPr id="3" name="Title 2"/>
          <p:cNvSpPr>
            <a:spLocks noGrp="1"/>
          </p:cNvSpPr>
          <p:nvPr>
            <p:ph type="title"/>
          </p:nvPr>
        </p:nvSpPr>
        <p:spPr/>
        <p:txBody>
          <a:bodyPr>
            <a:normAutofit fontScale="90000"/>
          </a:bodyPr>
          <a:lstStyle/>
          <a:p>
            <a:r>
              <a:rPr lang="en-US" dirty="0" smtClean="0"/>
              <a:t>Two Classes of Planar Geometric Projections</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795845"/>
            <a:ext cx="2619824" cy="213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931" y="3795845"/>
            <a:ext cx="3101058" cy="2044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01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350" t="57405" r="6951" b="1703"/>
          <a:stretch/>
        </p:blipFill>
        <p:spPr bwMode="auto">
          <a:xfrm>
            <a:off x="2924624" y="3902017"/>
            <a:ext cx="1193470" cy="190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bldg_paralle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6858" y="3891781"/>
            <a:ext cx="1193470" cy="199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6029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3140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Projections</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599" y="1447800"/>
            <a:ext cx="4621213" cy="487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128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Types of Projections</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1"/>
            <a:ext cx="6919912" cy="4862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8604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49796" y="1280454"/>
                <a:ext cx="8229600" cy="914400"/>
              </a:xfrm>
            </p:spPr>
            <p:txBody>
              <a:bodyPr>
                <a:normAutofit fontScale="85000" lnSpcReduction="20000"/>
              </a:bodyPr>
              <a:lstStyle/>
              <a:p>
                <a:r>
                  <a:rPr lang="en-US" dirty="0"/>
                  <a:t>Assume object face of interest lies in principal plane, i.e., parallel to </a:t>
                </a:r>
                <a14:m>
                  <m:oMath xmlns:m="http://schemas.openxmlformats.org/officeDocument/2006/math">
                    <m:r>
                      <a:rPr lang="en-US" i="1" dirty="0">
                        <a:latin typeface="Cambria Math"/>
                      </a:rPr>
                      <m:t>𝑥𝑦</m:t>
                    </m:r>
                    <m:r>
                      <a:rPr lang="en-US" i="1" dirty="0">
                        <a:latin typeface="Cambria Math"/>
                      </a:rPr>
                      <m:t>, </m:t>
                    </m:r>
                    <m:r>
                      <a:rPr lang="en-US" i="1" dirty="0" err="1">
                        <a:latin typeface="Cambria Math"/>
                      </a:rPr>
                      <m:t>𝑦𝑧</m:t>
                    </m:r>
                    <m:r>
                      <a:rPr lang="en-US" i="1" dirty="0">
                        <a:latin typeface="Cambria Math"/>
                      </a:rPr>
                      <m:t>, </m:t>
                    </m:r>
                  </m:oMath>
                </a14:m>
                <a:r>
                  <a:rPr lang="en-US" dirty="0"/>
                  <a:t>or </a:t>
                </a:r>
                <a14:m>
                  <m:oMath xmlns:m="http://schemas.openxmlformats.org/officeDocument/2006/math">
                    <m:r>
                      <a:rPr lang="en-US" i="1" dirty="0">
                        <a:latin typeface="Cambria Math"/>
                      </a:rPr>
                      <m:t>𝑧𝑥</m:t>
                    </m:r>
                    <m:r>
                      <a:rPr lang="en-US" i="1" dirty="0">
                        <a:latin typeface="Cambria Math"/>
                      </a:rPr>
                      <m:t> </m:t>
                    </m:r>
                  </m:oMath>
                </a14:m>
                <a:r>
                  <a:rPr lang="en-US" dirty="0"/>
                  <a:t>planes.  (DOP = Direction of Projection, VPN = View Plane Normal)</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49796" y="1280454"/>
                <a:ext cx="8229600" cy="914400"/>
              </a:xfrm>
              <a:blipFill rotWithShape="1">
                <a:blip r:embed="rId2"/>
                <a:stretch>
                  <a:fillRect l="-370" t="-11333" r="-222" b="-1133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Overview of Parallel Projections</a:t>
            </a:r>
            <a:endParaRPr lang="en-US" dirty="0"/>
          </a:p>
        </p:txBody>
      </p:sp>
      <p:grpSp>
        <p:nvGrpSpPr>
          <p:cNvPr id="33" name="Group 32"/>
          <p:cNvGrpSpPr/>
          <p:nvPr/>
        </p:nvGrpSpPr>
        <p:grpSpPr>
          <a:xfrm>
            <a:off x="693134" y="2184173"/>
            <a:ext cx="2276475" cy="1838325"/>
            <a:chOff x="693134" y="2784395"/>
            <a:chExt cx="2276475" cy="1838325"/>
          </a:xfrm>
        </p:grpSpPr>
        <p:pic>
          <p:nvPicPr>
            <p:cNvPr id="18" name="Picture 24" descr="027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134" y="2784395"/>
              <a:ext cx="2276475"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14" descr="Wide upward diagonal"/>
            <p:cNvSpPr>
              <a:spLocks noChangeArrowheads="1"/>
            </p:cNvSpPr>
            <p:nvPr/>
          </p:nvSpPr>
          <p:spPr bwMode="auto">
            <a:xfrm>
              <a:off x="1245584" y="3117770"/>
              <a:ext cx="279400" cy="27940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4" name="Line 18"/>
            <p:cNvSpPr>
              <a:spLocks noChangeShapeType="1"/>
            </p:cNvSpPr>
            <p:nvPr/>
          </p:nvSpPr>
          <p:spPr bwMode="auto">
            <a:xfrm>
              <a:off x="1226534" y="3432095"/>
              <a:ext cx="3429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19"/>
            <p:cNvSpPr>
              <a:spLocks noChangeShapeType="1"/>
            </p:cNvSpPr>
            <p:nvPr/>
          </p:nvSpPr>
          <p:spPr bwMode="auto">
            <a:xfrm>
              <a:off x="1226534" y="4108370"/>
              <a:ext cx="3429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 name="Group 34"/>
          <p:cNvGrpSpPr/>
          <p:nvPr/>
        </p:nvGrpSpPr>
        <p:grpSpPr>
          <a:xfrm>
            <a:off x="6401783" y="2030185"/>
            <a:ext cx="2276475" cy="1857375"/>
            <a:chOff x="6401784" y="2663168"/>
            <a:chExt cx="2276475" cy="1857375"/>
          </a:xfrm>
        </p:grpSpPr>
        <p:pic>
          <p:nvPicPr>
            <p:cNvPr id="20" name="Picture 26" descr="027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1784" y="2663168"/>
              <a:ext cx="22764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16" descr="Wide upward diagonal"/>
            <p:cNvSpPr>
              <a:spLocks noChangeArrowheads="1"/>
            </p:cNvSpPr>
            <p:nvPr/>
          </p:nvSpPr>
          <p:spPr bwMode="auto">
            <a:xfrm>
              <a:off x="6966934" y="3123543"/>
              <a:ext cx="279400" cy="27940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7" name="Line 21"/>
            <p:cNvSpPr>
              <a:spLocks noChangeShapeType="1"/>
            </p:cNvSpPr>
            <p:nvPr/>
          </p:nvSpPr>
          <p:spPr bwMode="auto">
            <a:xfrm>
              <a:off x="6935184" y="3425168"/>
              <a:ext cx="3429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2"/>
            <p:cNvSpPr>
              <a:spLocks noChangeShapeType="1"/>
            </p:cNvSpPr>
            <p:nvPr/>
          </p:nvSpPr>
          <p:spPr bwMode="auto">
            <a:xfrm>
              <a:off x="7611459" y="4091918"/>
              <a:ext cx="3429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4" name="Group 33"/>
          <p:cNvGrpSpPr/>
          <p:nvPr/>
        </p:nvGrpSpPr>
        <p:grpSpPr>
          <a:xfrm>
            <a:off x="3449449" y="1987323"/>
            <a:ext cx="2276475" cy="1952625"/>
            <a:chOff x="3491896" y="2670095"/>
            <a:chExt cx="2276475" cy="1952625"/>
          </a:xfrm>
        </p:grpSpPr>
        <p:pic>
          <p:nvPicPr>
            <p:cNvPr id="19" name="Picture 25" descr="027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1896" y="2670095"/>
              <a:ext cx="2276475"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15" descr="Wide upward diagonal"/>
            <p:cNvSpPr>
              <a:spLocks noChangeArrowheads="1"/>
            </p:cNvSpPr>
            <p:nvPr/>
          </p:nvSpPr>
          <p:spPr bwMode="auto">
            <a:xfrm>
              <a:off x="4060221" y="3330495"/>
              <a:ext cx="279400" cy="279400"/>
            </a:xfrm>
            <a:prstGeom prst="rect">
              <a:avLst/>
            </a:prstGeom>
            <a:pattFill prst="wdUpDiag">
              <a:fgClr>
                <a:schemeClr val="tx1"/>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6" name="Line 20"/>
            <p:cNvSpPr>
              <a:spLocks noChangeShapeType="1"/>
            </p:cNvSpPr>
            <p:nvPr/>
          </p:nvSpPr>
          <p:spPr bwMode="auto">
            <a:xfrm>
              <a:off x="4025296" y="3641645"/>
              <a:ext cx="34290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3"/>
            <p:cNvSpPr>
              <a:spLocks noChangeShapeType="1"/>
            </p:cNvSpPr>
            <p:nvPr/>
          </p:nvSpPr>
          <p:spPr bwMode="auto">
            <a:xfrm flipV="1">
              <a:off x="4501546" y="3946445"/>
              <a:ext cx="180975" cy="161925"/>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0" name="Rectangle 29"/>
          <p:cNvSpPr/>
          <p:nvPr/>
        </p:nvSpPr>
        <p:spPr>
          <a:xfrm>
            <a:off x="428187" y="3909613"/>
            <a:ext cx="2806535" cy="1969770"/>
          </a:xfrm>
          <a:prstGeom prst="rect">
            <a:avLst/>
          </a:prstGeom>
        </p:spPr>
        <p:txBody>
          <a:bodyPr wrap="square">
            <a:spAutoFit/>
          </a:bodyPr>
          <a:lstStyle/>
          <a:p>
            <a:pPr>
              <a:spcBef>
                <a:spcPct val="50000"/>
              </a:spcBef>
            </a:pPr>
            <a:r>
              <a:rPr lang="en-US" dirty="0"/>
              <a:t>1) </a:t>
            </a:r>
            <a:r>
              <a:rPr lang="en-US" dirty="0" err="1"/>
              <a:t>Multiview</a:t>
            </a:r>
            <a:r>
              <a:rPr lang="en-US" dirty="0"/>
              <a:t> Orthographic</a:t>
            </a:r>
          </a:p>
          <a:p>
            <a:pPr lvl="1">
              <a:spcBef>
                <a:spcPct val="50000"/>
              </a:spcBef>
              <a:buFontTx/>
              <a:buChar char="–"/>
            </a:pPr>
            <a:r>
              <a:rPr lang="en-US" sz="1600" dirty="0"/>
              <a:t>VPN || a principal coordinate axis</a:t>
            </a:r>
          </a:p>
          <a:p>
            <a:pPr lvl="1">
              <a:spcBef>
                <a:spcPct val="50000"/>
              </a:spcBef>
              <a:buFontTx/>
              <a:buChar char="–"/>
            </a:pPr>
            <a:r>
              <a:rPr lang="en-US" sz="1600" dirty="0"/>
              <a:t> DOP || VPN</a:t>
            </a:r>
          </a:p>
          <a:p>
            <a:pPr lvl="1">
              <a:spcBef>
                <a:spcPct val="50000"/>
              </a:spcBef>
              <a:buFontTx/>
              <a:buChar char="–"/>
            </a:pPr>
            <a:r>
              <a:rPr lang="en-US" sz="1600" dirty="0"/>
              <a:t>shows single face, exact measurements</a:t>
            </a:r>
          </a:p>
        </p:txBody>
      </p:sp>
      <p:sp>
        <p:nvSpPr>
          <p:cNvPr id="31" name="Rectangle 30"/>
          <p:cNvSpPr/>
          <p:nvPr/>
        </p:nvSpPr>
        <p:spPr>
          <a:xfrm>
            <a:off x="3296715" y="3885226"/>
            <a:ext cx="3082322" cy="2462213"/>
          </a:xfrm>
          <a:prstGeom prst="rect">
            <a:avLst/>
          </a:prstGeom>
        </p:spPr>
        <p:txBody>
          <a:bodyPr wrap="square">
            <a:spAutoFit/>
          </a:bodyPr>
          <a:lstStyle/>
          <a:p>
            <a:pPr>
              <a:spcBef>
                <a:spcPct val="50000"/>
              </a:spcBef>
            </a:pPr>
            <a:r>
              <a:rPr lang="en-US" dirty="0"/>
              <a:t>2) Axonometric</a:t>
            </a:r>
          </a:p>
          <a:p>
            <a:pPr lvl="1">
              <a:spcBef>
                <a:spcPct val="50000"/>
              </a:spcBef>
              <a:buFontTx/>
              <a:buChar char="–"/>
            </a:pPr>
            <a:r>
              <a:rPr lang="en-US" sz="1600" b="1" dirty="0" smtClean="0"/>
              <a:t>NOT </a:t>
            </a:r>
            <a:r>
              <a:rPr lang="en-US" sz="1600" dirty="0" smtClean="0"/>
              <a:t>(VPN </a:t>
            </a:r>
            <a:r>
              <a:rPr lang="en-US" sz="1600" dirty="0"/>
              <a:t>|| a </a:t>
            </a:r>
            <a:r>
              <a:rPr lang="en-US" sz="1600" dirty="0" smtClean="0"/>
              <a:t>principal) coordinate </a:t>
            </a:r>
            <a:r>
              <a:rPr lang="en-US" sz="1600" dirty="0"/>
              <a:t>axis</a:t>
            </a:r>
          </a:p>
          <a:p>
            <a:pPr lvl="1">
              <a:spcBef>
                <a:spcPct val="50000"/>
              </a:spcBef>
              <a:buFontTx/>
              <a:buChar char="–"/>
            </a:pPr>
            <a:r>
              <a:rPr lang="en-US" sz="1600" dirty="0"/>
              <a:t>DOP || VPN</a:t>
            </a:r>
          </a:p>
          <a:p>
            <a:pPr lvl="1">
              <a:spcBef>
                <a:spcPct val="50000"/>
              </a:spcBef>
              <a:buFontTx/>
              <a:buChar char="–"/>
            </a:pPr>
            <a:r>
              <a:rPr lang="en-US" sz="1600" dirty="0"/>
              <a:t>adjacent faces, none exact, uniformly foreshortened (function of angle between face normal and DOP)</a:t>
            </a:r>
          </a:p>
        </p:txBody>
      </p:sp>
      <p:sp>
        <p:nvSpPr>
          <p:cNvPr id="32" name="Rectangle 31"/>
          <p:cNvSpPr/>
          <p:nvPr/>
        </p:nvSpPr>
        <p:spPr>
          <a:xfrm>
            <a:off x="6332078" y="3887560"/>
            <a:ext cx="2823295" cy="2215991"/>
          </a:xfrm>
          <a:prstGeom prst="rect">
            <a:avLst/>
          </a:prstGeom>
        </p:spPr>
        <p:txBody>
          <a:bodyPr wrap="square">
            <a:spAutoFit/>
          </a:bodyPr>
          <a:lstStyle/>
          <a:p>
            <a:pPr>
              <a:spcBef>
                <a:spcPct val="50000"/>
              </a:spcBef>
            </a:pPr>
            <a:r>
              <a:rPr lang="en-US" dirty="0"/>
              <a:t>3) Oblique</a:t>
            </a:r>
          </a:p>
          <a:p>
            <a:pPr lvl="1">
              <a:spcBef>
                <a:spcPct val="50000"/>
              </a:spcBef>
              <a:buFontTx/>
              <a:buChar char="–"/>
            </a:pPr>
            <a:r>
              <a:rPr lang="en-US" sz="1600" dirty="0" smtClean="0"/>
              <a:t>VPN </a:t>
            </a:r>
            <a:r>
              <a:rPr lang="en-US" sz="1600" dirty="0"/>
              <a:t>|| a </a:t>
            </a:r>
            <a:r>
              <a:rPr lang="en-US" sz="1600" dirty="0" smtClean="0"/>
              <a:t>principal </a:t>
            </a:r>
            <a:r>
              <a:rPr lang="en-US" sz="1600" dirty="0"/>
              <a:t>coordinate axis</a:t>
            </a:r>
          </a:p>
          <a:p>
            <a:pPr lvl="1">
              <a:spcBef>
                <a:spcPct val="50000"/>
              </a:spcBef>
              <a:buFontTx/>
              <a:buChar char="–"/>
            </a:pPr>
            <a:r>
              <a:rPr lang="en-US" sz="1600" b="1" dirty="0" smtClean="0"/>
              <a:t>NOT </a:t>
            </a:r>
            <a:r>
              <a:rPr lang="en-US" sz="1600" dirty="0" smtClean="0"/>
              <a:t>(DOP </a:t>
            </a:r>
            <a:r>
              <a:rPr lang="en-US" sz="1600" dirty="0"/>
              <a:t>|| </a:t>
            </a:r>
            <a:r>
              <a:rPr lang="en-US" sz="1600" dirty="0" smtClean="0"/>
              <a:t>VPN)</a:t>
            </a:r>
            <a:endParaRPr lang="en-US" sz="1600" dirty="0"/>
          </a:p>
          <a:p>
            <a:pPr lvl="1">
              <a:spcBef>
                <a:spcPct val="50000"/>
              </a:spcBef>
              <a:buFontTx/>
              <a:buChar char="–"/>
            </a:pPr>
            <a:r>
              <a:rPr lang="en-US" sz="1600" dirty="0"/>
              <a:t>adjacent faces, one exact, others uniformly foreshortened</a:t>
            </a:r>
          </a:p>
        </p:txBody>
      </p:sp>
    </p:spTree>
    <p:extLst>
      <p:ext uri="{BB962C8B-B14F-4D97-AF65-F5344CB8AC3E}">
        <p14:creationId xmlns:p14="http://schemas.microsoft.com/office/powerpoint/2010/main" val="2005519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495800" cy="4800600"/>
          </a:xfrm>
        </p:spPr>
        <p:txBody>
          <a:bodyPr>
            <a:normAutofit fontScale="92500" lnSpcReduction="20000"/>
          </a:bodyPr>
          <a:lstStyle/>
          <a:p>
            <a:r>
              <a:rPr lang="en-US" dirty="0"/>
              <a:t>Used for:</a:t>
            </a:r>
          </a:p>
          <a:p>
            <a:pPr lvl="1"/>
            <a:r>
              <a:rPr lang="en-US" dirty="0"/>
              <a:t>engineering drawings of machines, machine parts</a:t>
            </a:r>
          </a:p>
          <a:p>
            <a:pPr lvl="1"/>
            <a:r>
              <a:rPr lang="en-US" dirty="0"/>
              <a:t>working architectural drawings</a:t>
            </a:r>
          </a:p>
          <a:p>
            <a:pPr lvl="1"/>
            <a:endParaRPr lang="en-US" dirty="0"/>
          </a:p>
          <a:p>
            <a:r>
              <a:rPr lang="en-US" dirty="0"/>
              <a:t>Pros:</a:t>
            </a:r>
          </a:p>
          <a:p>
            <a:pPr lvl="1"/>
            <a:r>
              <a:rPr lang="en-US" dirty="0"/>
              <a:t>accurate measurement possible</a:t>
            </a:r>
          </a:p>
          <a:p>
            <a:pPr lvl="1"/>
            <a:r>
              <a:rPr lang="en-US" dirty="0"/>
              <a:t>all views are at same scale</a:t>
            </a:r>
          </a:p>
          <a:p>
            <a:r>
              <a:rPr lang="en-US" dirty="0"/>
              <a:t>Cons:</a:t>
            </a:r>
          </a:p>
          <a:p>
            <a:pPr lvl="1"/>
            <a:r>
              <a:rPr lang="en-US" dirty="0"/>
              <a:t>does not provide “realistic” view or sense of 3D form</a:t>
            </a:r>
          </a:p>
          <a:p>
            <a:pPr lvl="1"/>
            <a:endParaRPr lang="en-US" dirty="0"/>
          </a:p>
          <a:p>
            <a:r>
              <a:rPr lang="en-US" dirty="0"/>
              <a:t>Usually need multiple views to get a three-dimensional feeling for object</a:t>
            </a:r>
          </a:p>
        </p:txBody>
      </p:sp>
      <p:sp>
        <p:nvSpPr>
          <p:cNvPr id="3" name="Title 2"/>
          <p:cNvSpPr>
            <a:spLocks noGrp="1"/>
          </p:cNvSpPr>
          <p:nvPr>
            <p:ph type="title"/>
          </p:nvPr>
        </p:nvSpPr>
        <p:spPr/>
        <p:txBody>
          <a:bodyPr/>
          <a:lstStyle/>
          <a:p>
            <a:r>
              <a:rPr lang="en-US" dirty="0" err="1"/>
              <a:t>MultiView</a:t>
            </a:r>
            <a:r>
              <a:rPr lang="en-US" dirty="0"/>
              <a:t> Orthographic (Parallel)</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981200"/>
            <a:ext cx="3998913"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800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5181600" cy="4800600"/>
          </a:xfrm>
        </p:spPr>
        <p:txBody>
          <a:bodyPr>
            <a:normAutofit fontScale="92500"/>
          </a:bodyPr>
          <a:lstStyle/>
          <a:p>
            <a:r>
              <a:rPr lang="en-US" dirty="0"/>
              <a:t>Same method as </a:t>
            </a:r>
            <a:r>
              <a:rPr lang="en-US" dirty="0" err="1"/>
              <a:t>multiview</a:t>
            </a:r>
            <a:r>
              <a:rPr lang="en-US" dirty="0"/>
              <a:t> orthographic projections, except projection plane not parallel to any of coordinate planes;  parallel lines equally foreshortened</a:t>
            </a:r>
          </a:p>
          <a:p>
            <a:pPr lvl="1"/>
            <a:endParaRPr lang="en-US" dirty="0"/>
          </a:p>
          <a:p>
            <a:pPr lvl="1"/>
            <a:r>
              <a:rPr lang="en-US" b="1" dirty="0"/>
              <a:t>Isometric</a:t>
            </a:r>
            <a:r>
              <a:rPr lang="en-US" dirty="0"/>
              <a:t>: Angles between all three principal axes equal (120º). Same scale ratio applies along each axis</a:t>
            </a:r>
          </a:p>
          <a:p>
            <a:pPr lvl="1"/>
            <a:r>
              <a:rPr lang="en-US" b="1" dirty="0" err="1"/>
              <a:t>Dimetric</a:t>
            </a:r>
            <a:r>
              <a:rPr lang="en-US" dirty="0"/>
              <a:t>: Angles between two of the principal axes equal;  need two scale ratios</a:t>
            </a:r>
          </a:p>
          <a:p>
            <a:pPr lvl="1"/>
            <a:r>
              <a:rPr lang="en-US" b="1" dirty="0"/>
              <a:t>Trimetric</a:t>
            </a:r>
            <a:r>
              <a:rPr lang="en-US" dirty="0"/>
              <a:t>: Angles different between three principal axes; need three scale ratios</a:t>
            </a:r>
          </a:p>
          <a:p>
            <a:endParaRPr lang="en-US" dirty="0"/>
          </a:p>
        </p:txBody>
      </p:sp>
      <p:sp>
        <p:nvSpPr>
          <p:cNvPr id="3" name="Title 2"/>
          <p:cNvSpPr>
            <a:spLocks noGrp="1"/>
          </p:cNvSpPr>
          <p:nvPr>
            <p:ph type="title"/>
          </p:nvPr>
        </p:nvSpPr>
        <p:spPr/>
        <p:txBody>
          <a:bodyPr/>
          <a:lstStyle/>
          <a:p>
            <a:r>
              <a:rPr lang="en-US" dirty="0"/>
              <a:t>Axonometric (Parallel)</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371600"/>
            <a:ext cx="1804987" cy="484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572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5181600" cy="4800600"/>
          </a:xfrm>
        </p:spPr>
        <p:txBody>
          <a:bodyPr>
            <a:normAutofit fontScale="92500"/>
          </a:bodyPr>
          <a:lstStyle/>
          <a:p>
            <a:r>
              <a:rPr lang="en-US" dirty="0"/>
              <a:t>Same method as </a:t>
            </a:r>
            <a:r>
              <a:rPr lang="en-US" dirty="0" err="1"/>
              <a:t>multiview</a:t>
            </a:r>
            <a:r>
              <a:rPr lang="en-US" dirty="0"/>
              <a:t> orthographic projections, except projection plane not parallel to any of coordinate planes;  parallel lines equally foreshortened</a:t>
            </a:r>
          </a:p>
          <a:p>
            <a:pPr lvl="1"/>
            <a:endParaRPr lang="en-US" dirty="0"/>
          </a:p>
          <a:p>
            <a:pPr lvl="1"/>
            <a:r>
              <a:rPr lang="en-US" b="1" dirty="0"/>
              <a:t>Isometric</a:t>
            </a:r>
            <a:r>
              <a:rPr lang="en-US" dirty="0"/>
              <a:t>: Angles between all three principal axes equal (120º). Same scale ratio applies along each axis</a:t>
            </a:r>
          </a:p>
          <a:p>
            <a:pPr lvl="1"/>
            <a:r>
              <a:rPr lang="en-US" b="1" dirty="0" err="1"/>
              <a:t>Dimetric</a:t>
            </a:r>
            <a:r>
              <a:rPr lang="en-US" dirty="0"/>
              <a:t>: Angles between two of the principal axes equal;  need two scale ratios</a:t>
            </a:r>
          </a:p>
          <a:p>
            <a:pPr lvl="1"/>
            <a:r>
              <a:rPr lang="en-US" b="1" dirty="0"/>
              <a:t>Trimetric</a:t>
            </a:r>
            <a:r>
              <a:rPr lang="en-US" dirty="0"/>
              <a:t>: Angles different between three principal axes; need three scale ratios</a:t>
            </a:r>
          </a:p>
          <a:p>
            <a:endParaRPr lang="en-US" dirty="0"/>
          </a:p>
        </p:txBody>
      </p:sp>
      <p:sp>
        <p:nvSpPr>
          <p:cNvPr id="3" name="Title 2"/>
          <p:cNvSpPr>
            <a:spLocks noGrp="1"/>
          </p:cNvSpPr>
          <p:nvPr>
            <p:ph type="title"/>
          </p:nvPr>
        </p:nvSpPr>
        <p:spPr/>
        <p:txBody>
          <a:bodyPr/>
          <a:lstStyle/>
          <a:p>
            <a:r>
              <a:rPr lang="en-US" dirty="0"/>
              <a:t>Axonometric (Parallel)</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597872"/>
            <a:ext cx="31623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9993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648200" cy="4800600"/>
          </a:xfrm>
        </p:spPr>
        <p:txBody>
          <a:bodyPr>
            <a:normAutofit fontScale="70000" lnSpcReduction="20000"/>
          </a:bodyPr>
          <a:lstStyle/>
          <a:p>
            <a:r>
              <a:rPr lang="en-US" dirty="0"/>
              <a:t>Used for:</a:t>
            </a:r>
          </a:p>
          <a:p>
            <a:pPr lvl="1"/>
            <a:r>
              <a:rPr lang="en-US" dirty="0"/>
              <a:t>catalogue illustrations</a:t>
            </a:r>
          </a:p>
          <a:p>
            <a:pPr lvl="1"/>
            <a:r>
              <a:rPr lang="en-US" dirty="0"/>
              <a:t>patent office records</a:t>
            </a:r>
          </a:p>
          <a:p>
            <a:pPr lvl="1"/>
            <a:r>
              <a:rPr lang="en-US" dirty="0"/>
              <a:t>furniture design</a:t>
            </a:r>
          </a:p>
          <a:p>
            <a:pPr lvl="1"/>
            <a:r>
              <a:rPr lang="en-US" dirty="0"/>
              <a:t>structural design</a:t>
            </a:r>
          </a:p>
          <a:p>
            <a:pPr lvl="1"/>
            <a:r>
              <a:rPr lang="en-US" dirty="0"/>
              <a:t>3d Modeling in real time (Maya, </a:t>
            </a:r>
            <a:r>
              <a:rPr lang="en-US" dirty="0" err="1"/>
              <a:t>AutoCad</a:t>
            </a:r>
            <a:r>
              <a:rPr lang="en-US" dirty="0"/>
              <a:t>, etc</a:t>
            </a:r>
            <a:r>
              <a:rPr lang="en-US" dirty="0" smtClean="0"/>
              <a:t>.)</a:t>
            </a:r>
          </a:p>
          <a:p>
            <a:pPr lvl="1"/>
            <a:endParaRPr lang="en-US" dirty="0"/>
          </a:p>
          <a:p>
            <a:r>
              <a:rPr lang="en-US" dirty="0"/>
              <a:t>Pros:</a:t>
            </a:r>
          </a:p>
          <a:p>
            <a:pPr lvl="1"/>
            <a:r>
              <a:rPr lang="en-US" dirty="0"/>
              <a:t>don’t need multiple views</a:t>
            </a:r>
          </a:p>
          <a:p>
            <a:pPr lvl="1"/>
            <a:r>
              <a:rPr lang="en-US" dirty="0"/>
              <a:t>illustrates 3D nature of object</a:t>
            </a:r>
          </a:p>
          <a:p>
            <a:pPr lvl="1"/>
            <a:r>
              <a:rPr lang="en-US" dirty="0"/>
              <a:t>measurements can be made to scale along principal axes</a:t>
            </a:r>
          </a:p>
          <a:p>
            <a:r>
              <a:rPr lang="en-US" dirty="0"/>
              <a:t>Cons:</a:t>
            </a:r>
          </a:p>
          <a:p>
            <a:pPr lvl="1"/>
            <a:r>
              <a:rPr lang="en-US" dirty="0"/>
              <a:t>lack of foreshortening creates distorted appearance</a:t>
            </a:r>
          </a:p>
          <a:p>
            <a:pPr lvl="1"/>
            <a:r>
              <a:rPr lang="en-US" dirty="0"/>
              <a:t>more useful for rectangular than curved shapes</a:t>
            </a:r>
          </a:p>
          <a:p>
            <a:endParaRPr lang="en-US" dirty="0"/>
          </a:p>
        </p:txBody>
      </p:sp>
      <p:sp>
        <p:nvSpPr>
          <p:cNvPr id="3" name="Title 2"/>
          <p:cNvSpPr>
            <a:spLocks noGrp="1"/>
          </p:cNvSpPr>
          <p:nvPr>
            <p:ph type="title"/>
          </p:nvPr>
        </p:nvSpPr>
        <p:spPr/>
        <p:txBody>
          <a:bodyPr/>
          <a:lstStyle/>
          <a:p>
            <a:r>
              <a:rPr lang="en-US" dirty="0" smtClean="0"/>
              <a:t>Isometric Projection</a:t>
            </a:r>
            <a:endParaRPr 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599" y="1066800"/>
            <a:ext cx="3444875" cy="2195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604" y="3810000"/>
            <a:ext cx="2328863"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7"/>
          <p:cNvSpPr txBox="1">
            <a:spLocks noChangeArrowheads="1"/>
          </p:cNvSpPr>
          <p:nvPr/>
        </p:nvSpPr>
        <p:spPr bwMode="auto">
          <a:xfrm>
            <a:off x="5005174" y="3189489"/>
            <a:ext cx="396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dirty="0"/>
              <a:t>Construction of </a:t>
            </a:r>
            <a:r>
              <a:rPr lang="en-US" sz="1200" dirty="0" smtClean="0"/>
              <a:t>an isometric projection</a:t>
            </a:r>
            <a:r>
              <a:rPr lang="en-US" sz="1200" dirty="0"/>
              <a:t>: </a:t>
            </a:r>
            <a:endParaRPr lang="en-US" sz="1200" dirty="0" smtClean="0"/>
          </a:p>
          <a:p>
            <a:pPr eaLnBrk="1" hangingPunct="1"/>
            <a:r>
              <a:rPr lang="en-US" sz="1200" dirty="0" smtClean="0"/>
              <a:t>projection plane </a:t>
            </a:r>
            <a:r>
              <a:rPr lang="en-US" sz="1200" dirty="0"/>
              <a:t>cuts each principal axis by 45</a:t>
            </a:r>
            <a:r>
              <a:rPr lang="en-US" sz="1200" dirty="0">
                <a:cs typeface="Times New Roman" pitchFamily="18" charset="0"/>
              </a:rPr>
              <a:t>°</a:t>
            </a:r>
            <a:endParaRPr lang="en-US" sz="1200" dirty="0"/>
          </a:p>
        </p:txBody>
      </p:sp>
    </p:spTree>
    <p:extLst>
      <p:ext uri="{BB962C8B-B14F-4D97-AF65-F5344CB8AC3E}">
        <p14:creationId xmlns:p14="http://schemas.microsoft.com/office/powerpoint/2010/main" val="4122638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6477000" cy="2617740"/>
          </a:xfrm>
        </p:spPr>
        <p:txBody>
          <a:bodyPr>
            <a:normAutofit fontScale="92500" lnSpcReduction="20000"/>
          </a:bodyPr>
          <a:lstStyle/>
          <a:p>
            <a:r>
              <a:rPr lang="en-US" dirty="0" smtClean="0"/>
              <a:t>Video games have been using isometric projection for ages</a:t>
            </a:r>
          </a:p>
          <a:p>
            <a:pPr lvl="1"/>
            <a:r>
              <a:rPr lang="en-US" dirty="0" smtClean="0"/>
              <a:t>Started in 1982 with Q*Bert and </a:t>
            </a:r>
            <a:r>
              <a:rPr lang="en-US" dirty="0" err="1" smtClean="0"/>
              <a:t>Zaxxon</a:t>
            </a:r>
            <a:endParaRPr lang="en-US" dirty="0" smtClean="0"/>
          </a:p>
          <a:p>
            <a:pPr lvl="1"/>
            <a:endParaRPr lang="en-US" dirty="0"/>
          </a:p>
          <a:p>
            <a:r>
              <a:rPr lang="en-US" dirty="0" smtClean="0"/>
              <a:t>Still used today when you want to see things in distance as well as things close up (e.g., strategy, simulation games)</a:t>
            </a:r>
          </a:p>
          <a:p>
            <a:pPr lvl="1"/>
            <a:r>
              <a:rPr lang="en-US" dirty="0" smtClean="0"/>
              <a:t>Not the strength of perspective</a:t>
            </a:r>
          </a:p>
        </p:txBody>
      </p:sp>
      <p:sp>
        <p:nvSpPr>
          <p:cNvPr id="3" name="Title 2"/>
          <p:cNvSpPr>
            <a:spLocks noGrp="1"/>
          </p:cNvSpPr>
          <p:nvPr>
            <p:ph type="title"/>
          </p:nvPr>
        </p:nvSpPr>
        <p:spPr/>
        <p:txBody>
          <a:bodyPr/>
          <a:lstStyle/>
          <a:p>
            <a:r>
              <a:rPr lang="en-US" dirty="0" smtClean="0"/>
              <a:t>Axonometric Projection in Games</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217" y="2157365"/>
            <a:ext cx="1908175"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104" y="152400"/>
            <a:ext cx="1676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148502"/>
            <a:ext cx="276225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9629" y="4258040"/>
            <a:ext cx="2798763" cy="209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1"/>
          <p:cNvSpPr txBox="1">
            <a:spLocks/>
          </p:cNvSpPr>
          <p:nvPr/>
        </p:nvSpPr>
        <p:spPr>
          <a:xfrm>
            <a:off x="457200" y="4648200"/>
            <a:ext cx="2667000" cy="16002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400" dirty="0" smtClean="0"/>
              <a:t>SimCity IV</a:t>
            </a:r>
          </a:p>
          <a:p>
            <a:r>
              <a:rPr lang="en-US" sz="2400" dirty="0" smtClean="0"/>
              <a:t>StarCraft II</a:t>
            </a:r>
            <a:endParaRPr lang="en-US" sz="2400" dirty="0"/>
          </a:p>
        </p:txBody>
      </p:sp>
    </p:spTree>
    <p:extLst>
      <p:ext uri="{BB962C8B-B14F-4D97-AF65-F5344CB8AC3E}">
        <p14:creationId xmlns:p14="http://schemas.microsoft.com/office/powerpoint/2010/main" val="21130441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95400"/>
            <a:ext cx="5334000" cy="5029200"/>
          </a:xfrm>
        </p:spPr>
        <p:txBody>
          <a:bodyPr>
            <a:normAutofit fontScale="85000" lnSpcReduction="20000"/>
          </a:bodyPr>
          <a:lstStyle/>
          <a:p>
            <a:r>
              <a:rPr lang="en-US" dirty="0"/>
              <a:t>Projectors at oblique angle to projection plane; view cameras have accordion housing, can adjust the projection </a:t>
            </a:r>
            <a:r>
              <a:rPr lang="en-US" dirty="0" smtClean="0"/>
              <a:t>plane</a:t>
            </a:r>
          </a:p>
          <a:p>
            <a:pPr lvl="1"/>
            <a:endParaRPr lang="en-US" dirty="0"/>
          </a:p>
          <a:p>
            <a:r>
              <a:rPr lang="en-US" dirty="0"/>
              <a:t>Pros:</a:t>
            </a:r>
          </a:p>
          <a:p>
            <a:pPr lvl="1"/>
            <a:r>
              <a:rPr lang="en-US" dirty="0"/>
              <a:t>can present exact shape of one face of an object (can take accurate measurements): better for elliptical shapes than axonometric projections, better for “mechanical” viewing</a:t>
            </a:r>
          </a:p>
          <a:p>
            <a:pPr lvl="1"/>
            <a:r>
              <a:rPr lang="en-US" dirty="0"/>
              <a:t>lack of perspective foreshortening makes comparison of sizes easier</a:t>
            </a:r>
          </a:p>
          <a:p>
            <a:pPr lvl="1"/>
            <a:r>
              <a:rPr lang="en-US" dirty="0"/>
              <a:t>displays some of object’s 3D appearance</a:t>
            </a:r>
          </a:p>
          <a:p>
            <a:r>
              <a:rPr lang="en-US" dirty="0"/>
              <a:t>Cons:</a:t>
            </a:r>
          </a:p>
          <a:p>
            <a:pPr lvl="1"/>
            <a:r>
              <a:rPr lang="en-US" dirty="0"/>
              <a:t>objects can look distorted if careful choice not made about position of projection plane (e.g., circles become ellipses)</a:t>
            </a:r>
          </a:p>
          <a:p>
            <a:pPr lvl="1"/>
            <a:r>
              <a:rPr lang="en-US" dirty="0"/>
              <a:t>lack of foreshortening (not realistic looking)</a:t>
            </a:r>
          </a:p>
          <a:p>
            <a:endParaRPr lang="en-US" dirty="0"/>
          </a:p>
        </p:txBody>
      </p:sp>
      <p:sp>
        <p:nvSpPr>
          <p:cNvPr id="3" name="Title 2"/>
          <p:cNvSpPr>
            <a:spLocks noGrp="1"/>
          </p:cNvSpPr>
          <p:nvPr>
            <p:ph type="title"/>
          </p:nvPr>
        </p:nvSpPr>
        <p:spPr/>
        <p:txBody>
          <a:bodyPr/>
          <a:lstStyle/>
          <a:p>
            <a:r>
              <a:rPr lang="en-US" dirty="0" smtClean="0"/>
              <a:t>Oblique Projection (Parallel)</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118" y="2286000"/>
            <a:ext cx="3008709"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1699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of Oblique Projections</a:t>
            </a:r>
            <a:endParaRPr lang="en-US" dirty="0"/>
          </a:p>
        </p:txBody>
      </p:sp>
      <p:pic>
        <p:nvPicPr>
          <p:cNvPr id="4" name="Picture 11" descr="020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11236" b="14863"/>
          <a:stretch/>
        </p:blipFill>
        <p:spPr bwMode="auto">
          <a:xfrm>
            <a:off x="832961" y="1219200"/>
            <a:ext cx="2377440"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4"/>
          <p:cNvGrpSpPr>
            <a:grpSpLocks/>
          </p:cNvGrpSpPr>
          <p:nvPr/>
        </p:nvGrpSpPr>
        <p:grpSpPr bwMode="auto">
          <a:xfrm>
            <a:off x="3195557" y="3746499"/>
            <a:ext cx="4192587" cy="2211388"/>
            <a:chOff x="1089" y="3218"/>
            <a:chExt cx="2641" cy="1393"/>
          </a:xfrm>
        </p:grpSpPr>
        <p:pic>
          <p:nvPicPr>
            <p:cNvPr id="6" name="Picture 5" descr="021"/>
            <p:cNvPicPr>
              <a:picLocks noChangeAspect="1" noChangeArrowheads="1"/>
            </p:cNvPicPr>
            <p:nvPr/>
          </p:nvPicPr>
          <p:blipFill>
            <a:blip r:embed="rId3" cstate="print">
              <a:extLst>
                <a:ext uri="{28A0092B-C50C-407E-A947-70E740481C1C}">
                  <a14:useLocalDpi xmlns:a14="http://schemas.microsoft.com/office/drawing/2010/main" val="0"/>
                </a:ext>
              </a:extLst>
            </a:blip>
            <a:srcRect b="20930"/>
            <a:stretch>
              <a:fillRect/>
            </a:stretch>
          </p:blipFill>
          <p:spPr bwMode="auto">
            <a:xfrm>
              <a:off x="1089" y="3218"/>
              <a:ext cx="2208"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4"/>
            <p:cNvSpPr txBox="1">
              <a:spLocks noChangeArrowheads="1"/>
            </p:cNvSpPr>
            <p:nvPr/>
          </p:nvSpPr>
          <p:spPr bwMode="auto">
            <a:xfrm>
              <a:off x="2814" y="4457"/>
              <a:ext cx="91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r" eaLnBrk="1" hangingPunct="1">
                <a:spcBef>
                  <a:spcPct val="50000"/>
                </a:spcBef>
              </a:pPr>
              <a:r>
                <a:rPr lang="en-US" sz="1000"/>
                <a:t>(Carlbom Fig. 2-4)</a:t>
              </a:r>
            </a:p>
          </p:txBody>
        </p:sp>
      </p:grpSp>
      <p:pic>
        <p:nvPicPr>
          <p:cNvPr id="8" name="Picture 13" descr="020b"/>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3" t="12335" r="3230" b="14781"/>
          <a:stretch/>
        </p:blipFill>
        <p:spPr bwMode="auto">
          <a:xfrm>
            <a:off x="5486400" y="1206335"/>
            <a:ext cx="2743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9"/>
          <p:cNvSpPr txBox="1">
            <a:spLocks noChangeArrowheads="1"/>
          </p:cNvSpPr>
          <p:nvPr/>
        </p:nvSpPr>
        <p:spPr bwMode="auto">
          <a:xfrm>
            <a:off x="445799" y="3870960"/>
            <a:ext cx="3221037"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400" dirty="0"/>
              <a:t>Construction of</a:t>
            </a:r>
          </a:p>
          <a:p>
            <a:pPr eaLnBrk="1" hangingPunct="1"/>
            <a:r>
              <a:rPr lang="en-US" sz="1400" dirty="0"/>
              <a:t>oblique parallel projection</a:t>
            </a:r>
          </a:p>
        </p:txBody>
      </p:sp>
      <p:sp>
        <p:nvSpPr>
          <p:cNvPr id="10" name="Text Box 10"/>
          <p:cNvSpPr txBox="1">
            <a:spLocks noChangeArrowheads="1"/>
          </p:cNvSpPr>
          <p:nvPr/>
        </p:nvSpPr>
        <p:spPr bwMode="auto">
          <a:xfrm>
            <a:off x="4887087" y="3422773"/>
            <a:ext cx="3349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r" eaLnBrk="1" hangingPunct="1">
              <a:spcBef>
                <a:spcPct val="50000"/>
              </a:spcBef>
            </a:pPr>
            <a:r>
              <a:rPr lang="en-US" sz="1400" dirty="0"/>
              <a:t>Plan oblique projection of city</a:t>
            </a:r>
          </a:p>
        </p:txBody>
      </p:sp>
      <p:sp>
        <p:nvSpPr>
          <p:cNvPr id="11" name="Text Box 13"/>
          <p:cNvSpPr txBox="1">
            <a:spLocks noChangeArrowheads="1"/>
          </p:cNvSpPr>
          <p:nvPr/>
        </p:nvSpPr>
        <p:spPr bwMode="auto">
          <a:xfrm>
            <a:off x="2971800" y="5723123"/>
            <a:ext cx="4225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a:t>Front oblique projection of radio</a:t>
            </a:r>
          </a:p>
        </p:txBody>
      </p:sp>
    </p:spTree>
    <p:extLst>
      <p:ext uri="{BB962C8B-B14F-4D97-AF65-F5344CB8AC3E}">
        <p14:creationId xmlns:p14="http://schemas.microsoft.com/office/powerpoint/2010/main" val="352280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219200"/>
          </a:xfrm>
        </p:spPr>
        <p:txBody>
          <a:bodyPr>
            <a:normAutofit/>
          </a:bodyPr>
          <a:lstStyle/>
          <a:p>
            <a:r>
              <a:rPr lang="en-US" dirty="0"/>
              <a:t>Painting based on mythical tale as told by Pliny the Elder: Corinthian man traces shadow of departing </a:t>
            </a:r>
            <a:r>
              <a:rPr lang="en-US" dirty="0" smtClean="0"/>
              <a:t>lover</a:t>
            </a:r>
          </a:p>
          <a:p>
            <a:endParaRPr lang="en-US" dirty="0"/>
          </a:p>
        </p:txBody>
      </p:sp>
      <p:sp>
        <p:nvSpPr>
          <p:cNvPr id="3" name="Title 2"/>
          <p:cNvSpPr>
            <a:spLocks noGrp="1"/>
          </p:cNvSpPr>
          <p:nvPr>
            <p:ph type="title"/>
          </p:nvPr>
        </p:nvSpPr>
        <p:spPr/>
        <p:txBody>
          <a:bodyPr>
            <a:normAutofit fontScale="90000"/>
          </a:bodyPr>
          <a:lstStyle/>
          <a:p>
            <a:r>
              <a:rPr lang="en-US" dirty="0" smtClean="0"/>
              <a:t>Drawing as Projection (Turning 3D to 2D)</a:t>
            </a:r>
            <a:endParaRPr lang="en-US" dirty="0"/>
          </a:p>
        </p:txBody>
      </p:sp>
      <p:pic>
        <p:nvPicPr>
          <p:cNvPr id="4" name="Picture 3" descr="mitchell-1"/>
          <p:cNvPicPr>
            <a:picLocks noGrp="1" noChangeAspect="1" noChangeArrowheads="1"/>
          </p:cNvPicPr>
          <p:nvPr/>
        </p:nvPicPr>
        <p:blipFill>
          <a:blip r:embed="rId2" cstate="print">
            <a:extLst>
              <a:ext uri="{28A0092B-C50C-407E-A947-70E740481C1C}">
                <a14:useLocalDpi xmlns:a14="http://schemas.microsoft.com/office/drawing/2010/main" val="0"/>
              </a:ext>
            </a:extLst>
          </a:blip>
          <a:srcRect l="14452" t="29129" r="18460" b="11255"/>
          <a:stretch>
            <a:fillRect/>
          </a:stretch>
        </p:blipFill>
        <p:spPr bwMode="auto">
          <a:xfrm>
            <a:off x="4419600" y="2667000"/>
            <a:ext cx="432242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457200" y="4457700"/>
            <a:ext cx="3886200" cy="17907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a:t>Detail from: </a:t>
            </a:r>
            <a:r>
              <a:rPr lang="en-US" sz="1800" b="1" dirty="0" smtClean="0"/>
              <a:t>The Invention of Drawing (1830) </a:t>
            </a:r>
            <a:r>
              <a:rPr lang="en-US" sz="1800" dirty="0" smtClean="0"/>
              <a:t>Karl </a:t>
            </a:r>
            <a:r>
              <a:rPr lang="en-US" sz="1800" dirty="0"/>
              <a:t>Friedrich </a:t>
            </a:r>
            <a:r>
              <a:rPr lang="en-US" sz="1800" dirty="0" err="1" smtClean="0"/>
              <a:t>Schinkle</a:t>
            </a:r>
            <a:r>
              <a:rPr lang="en-US" sz="1800" dirty="0" smtClean="0"/>
              <a:t> </a:t>
            </a:r>
            <a:r>
              <a:rPr lang="en-US" sz="1800" b="1" dirty="0" smtClean="0"/>
              <a:t>(Mitchel </a:t>
            </a:r>
            <a:r>
              <a:rPr lang="en-US" sz="1800" b="1" dirty="0"/>
              <a:t>p.1</a:t>
            </a:r>
            <a:r>
              <a:rPr lang="en-US" sz="1800" b="1" dirty="0" smtClean="0"/>
              <a:t>)</a:t>
            </a:r>
            <a:endParaRPr lang="en-US" sz="1800" dirty="0" smtClean="0"/>
          </a:p>
          <a:p>
            <a:endParaRPr lang="en-US" dirty="0"/>
          </a:p>
        </p:txBody>
      </p:sp>
      <p:sp>
        <p:nvSpPr>
          <p:cNvPr id="6" name="Content Placeholder 1"/>
          <p:cNvSpPr txBox="1">
            <a:spLocks/>
          </p:cNvSpPr>
          <p:nvPr/>
        </p:nvSpPr>
        <p:spPr>
          <a:xfrm>
            <a:off x="457200" y="2895600"/>
            <a:ext cx="3886200" cy="15621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600" dirty="0"/>
              <a:t>Projection through use of </a:t>
            </a:r>
            <a:r>
              <a:rPr lang="en-US" sz="2600" dirty="0" smtClean="0"/>
              <a:t>shadows</a:t>
            </a:r>
            <a:endParaRPr lang="en-US" sz="2600" dirty="0"/>
          </a:p>
        </p:txBody>
      </p:sp>
    </p:spTree>
    <p:extLst>
      <p:ext uri="{BB962C8B-B14F-4D97-AF65-F5344CB8AC3E}">
        <p14:creationId xmlns:p14="http://schemas.microsoft.com/office/powerpoint/2010/main" val="34819674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865366"/>
          </a:xfrm>
        </p:spPr>
        <p:txBody>
          <a:bodyPr>
            <a:normAutofit fontScale="85000" lnSpcReduction="20000"/>
          </a:bodyPr>
          <a:lstStyle/>
          <a:p>
            <a:r>
              <a:rPr lang="en-US" dirty="0"/>
              <a:t>Rules for placing projection plane for oblique views: projection plane should be chosen according to one or several of following:</a:t>
            </a:r>
          </a:p>
          <a:p>
            <a:pPr lvl="1"/>
            <a:r>
              <a:rPr lang="en-US" dirty="0"/>
              <a:t>parallel to most irregular of principal faces, or to one which contains circular or curved surfaces</a:t>
            </a:r>
          </a:p>
          <a:p>
            <a:pPr lvl="1"/>
            <a:r>
              <a:rPr lang="en-US" dirty="0"/>
              <a:t>parallel to longest principal face of object</a:t>
            </a:r>
          </a:p>
          <a:p>
            <a:pPr lvl="1"/>
            <a:r>
              <a:rPr lang="en-US" dirty="0"/>
              <a:t>parallel to face of interest</a:t>
            </a:r>
          </a:p>
          <a:p>
            <a:endParaRPr lang="en-US" dirty="0"/>
          </a:p>
        </p:txBody>
      </p:sp>
      <p:sp>
        <p:nvSpPr>
          <p:cNvPr id="3" name="Title 2"/>
          <p:cNvSpPr>
            <a:spLocks noGrp="1"/>
          </p:cNvSpPr>
          <p:nvPr>
            <p:ph type="title"/>
          </p:nvPr>
        </p:nvSpPr>
        <p:spPr/>
        <p:txBody>
          <a:bodyPr>
            <a:normAutofit fontScale="90000"/>
          </a:bodyPr>
          <a:lstStyle/>
          <a:p>
            <a:r>
              <a:rPr lang="en-US" dirty="0" smtClean="0"/>
              <a:t>Rules for Constructing Oblique Views</a:t>
            </a:r>
            <a:endParaRPr lang="en-US" dirty="0"/>
          </a:p>
        </p:txBody>
      </p:sp>
      <p:pic>
        <p:nvPicPr>
          <p:cNvPr id="4" name="Picture 2" descr="022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925" y="3488011"/>
            <a:ext cx="367665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022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925" y="4907236"/>
            <a:ext cx="36766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4953000" y="3936013"/>
            <a:ext cx="2281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a:t>Projection plane parallel to circular face</a:t>
            </a:r>
          </a:p>
        </p:txBody>
      </p:sp>
      <p:sp>
        <p:nvSpPr>
          <p:cNvPr id="7" name="Text Box 9"/>
          <p:cNvSpPr txBox="1">
            <a:spLocks noChangeArrowheads="1"/>
          </p:cNvSpPr>
          <p:nvPr/>
        </p:nvSpPr>
        <p:spPr bwMode="auto">
          <a:xfrm>
            <a:off x="4961041" y="5321901"/>
            <a:ext cx="24335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a:t>Projection plane not parallel to circular face</a:t>
            </a:r>
          </a:p>
        </p:txBody>
      </p:sp>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4617" y="5029201"/>
            <a:ext cx="1113652" cy="1230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4305" y="3488011"/>
            <a:ext cx="1097851" cy="104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0139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p:cNvSpPr>
                <a:spLocks noGrp="1"/>
              </p:cNvSpPr>
              <p:nvPr>
                <p:ph sz="quarter" idx="1"/>
              </p:nvPr>
            </p:nvSpPr>
            <p:spPr>
              <a:xfrm>
                <a:off x="304799" y="1295400"/>
                <a:ext cx="4760713" cy="4876800"/>
              </a:xfrm>
            </p:spPr>
            <p:txBody>
              <a:bodyPr>
                <a:normAutofit/>
              </a:bodyPr>
              <a:lstStyle/>
              <a:p>
                <a:r>
                  <a:rPr lang="en-US" sz="1900" i="1" dirty="0"/>
                  <a:t>Cavalier: </a:t>
                </a:r>
                <a:r>
                  <a:rPr lang="en-US" sz="1900" dirty="0"/>
                  <a:t>Angle between projectors and projection plane is 45</a:t>
                </a:r>
                <a14:m>
                  <m:oMath xmlns:m="http://schemas.openxmlformats.org/officeDocument/2006/math">
                    <m:r>
                      <a:rPr lang="en-US" sz="1900" i="1" dirty="0" smtClean="0">
                        <a:latin typeface="Cambria Math"/>
                        <a:ea typeface="Cambria Math"/>
                        <a:cs typeface="Times New Roman" pitchFamily="18" charset="0"/>
                      </a:rPr>
                      <m:t>°</m:t>
                    </m:r>
                  </m:oMath>
                </a14:m>
                <a:r>
                  <a:rPr lang="en-US" sz="1900" dirty="0">
                    <a:cs typeface="Times New Roman" pitchFamily="18" charset="0"/>
                  </a:rPr>
                  <a:t>. Perpendicular faces projected at full </a:t>
                </a:r>
                <a:r>
                  <a:rPr lang="en-US" sz="1900" dirty="0" smtClean="0">
                    <a:cs typeface="Times New Roman" pitchFamily="18" charset="0"/>
                  </a:rPr>
                  <a:t>scale</a:t>
                </a:r>
                <a:endParaRPr lang="en-US" sz="1900" dirty="0">
                  <a:cs typeface="Times New Roman" pitchFamily="18" charset="0"/>
                </a:endParaRPr>
              </a:p>
              <a:p>
                <a:endParaRPr lang="en-US" dirty="0">
                  <a:cs typeface="Times New Roman" pitchFamily="18" charset="0"/>
                </a:endParaRPr>
              </a:p>
              <a:p>
                <a:pPr marL="0" indent="0">
                  <a:buNone/>
                </a:pPr>
                <a:endParaRPr lang="en-US" dirty="0" smtClean="0">
                  <a:cs typeface="Times New Roman" pitchFamily="18" charset="0"/>
                </a:endParaRPr>
              </a:p>
              <a:p>
                <a:endParaRPr lang="en-US" dirty="0">
                  <a:cs typeface="Times New Roman" pitchFamily="18" charset="0"/>
                </a:endParaRPr>
              </a:p>
              <a:p>
                <a:r>
                  <a:rPr lang="en-US" sz="1900" i="1" dirty="0"/>
                  <a:t>Cabinet:</a:t>
                </a:r>
                <a:r>
                  <a:rPr lang="en-US" sz="1900" dirty="0"/>
                  <a:t> Angle between projectors </a:t>
                </a:r>
                <a:r>
                  <a:rPr lang="en-US" sz="1900" dirty="0" smtClean="0"/>
                  <a:t>and </a:t>
                </a:r>
                <a:r>
                  <a:rPr lang="en-US" sz="1900" dirty="0"/>
                  <a:t>projection plane: </a:t>
                </a:r>
                <a:r>
                  <a:rPr lang="en-US" sz="1900" dirty="0" err="1"/>
                  <a:t>arctan</a:t>
                </a:r>
                <a:r>
                  <a:rPr lang="en-US" sz="1900" dirty="0"/>
                  <a:t>(2) = 63.4</a:t>
                </a:r>
                <a14:m>
                  <m:oMath xmlns:m="http://schemas.openxmlformats.org/officeDocument/2006/math">
                    <m:r>
                      <a:rPr lang="en-US" sz="1900" i="1" dirty="0" smtClean="0">
                        <a:latin typeface="Cambria Math"/>
                        <a:ea typeface="Cambria Math"/>
                        <a:cs typeface="Times New Roman" pitchFamily="18" charset="0"/>
                      </a:rPr>
                      <m:t>°</m:t>
                    </m:r>
                  </m:oMath>
                </a14:m>
                <a:r>
                  <a:rPr lang="en-US" sz="1900" dirty="0">
                    <a:cs typeface="Times New Roman" pitchFamily="18" charset="0"/>
                  </a:rPr>
                  <a:t>.  Perpendicular faces projected at 50% scale</a:t>
                </a:r>
                <a:endParaRPr lang="en-US" sz="1900" i="1" dirty="0"/>
              </a:p>
              <a:p>
                <a:endParaRPr lang="en-US" sz="1900" dirty="0"/>
              </a:p>
            </p:txBody>
          </p:sp>
        </mc:Choice>
        <mc:Fallback xmlns="">
          <p:sp>
            <p:nvSpPr>
              <p:cNvPr id="8" name="Content Placeholder 2"/>
              <p:cNvSpPr>
                <a:spLocks noGrp="1" noRot="1" noChangeAspect="1" noMove="1" noResize="1" noEditPoints="1" noAdjustHandles="1" noChangeArrowheads="1" noChangeShapeType="1" noTextEdit="1"/>
              </p:cNvSpPr>
              <p:nvPr>
                <p:ph sz="quarter" idx="1"/>
              </p:nvPr>
            </p:nvSpPr>
            <p:spPr>
              <a:xfrm>
                <a:off x="304799" y="1295400"/>
                <a:ext cx="4760713" cy="4876800"/>
              </a:xfrm>
              <a:blipFill rotWithShape="1">
                <a:blip r:embed="rId2"/>
                <a:stretch>
                  <a:fillRect l="-256" t="-625"/>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Main Types of Oblique Projections</a:t>
            </a:r>
            <a:endParaRPr lang="en-US" dirty="0"/>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4230" y="4741472"/>
            <a:ext cx="199072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2" descr="02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5512" y="1447800"/>
            <a:ext cx="3730824" cy="172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02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4956" y="3836320"/>
            <a:ext cx="4071936" cy="176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4229" y="2255170"/>
            <a:ext cx="199072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019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of Parallel Projection</a:t>
            </a:r>
            <a:endParaRPr lang="en-US" dirty="0"/>
          </a:p>
        </p:txBody>
      </p:sp>
      <p:pic>
        <p:nvPicPr>
          <p:cNvPr id="4" name="Picture 18" descr="02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3810000"/>
            <a:ext cx="572611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v1-16fix"/>
          <p:cNvPicPr>
            <a:picLocks noChangeAspect="1" noChangeArrowheads="1"/>
          </p:cNvPicPr>
          <p:nvPr/>
        </p:nvPicPr>
        <p:blipFill>
          <a:blip r:embed="rId3" cstate="print">
            <a:extLst>
              <a:ext uri="{28A0092B-C50C-407E-A947-70E740481C1C}">
                <a14:useLocalDpi xmlns:a14="http://schemas.microsoft.com/office/drawing/2010/main" val="0"/>
              </a:ext>
            </a:extLst>
          </a:blip>
          <a:srcRect l="14706" t="34007" r="17320" b="34407"/>
          <a:stretch>
            <a:fillRect/>
          </a:stretch>
        </p:blipFill>
        <p:spPr bwMode="auto">
          <a:xfrm>
            <a:off x="2514600" y="1295400"/>
            <a:ext cx="3782218" cy="22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p:cNvSpPr txBox="1">
            <a:spLocks noChangeArrowheads="1"/>
          </p:cNvSpPr>
          <p:nvPr/>
        </p:nvSpPr>
        <p:spPr bwMode="auto">
          <a:xfrm>
            <a:off x="3352800" y="3505200"/>
            <a:ext cx="32707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err="1"/>
              <a:t>multiview</a:t>
            </a:r>
            <a:r>
              <a:rPr lang="en-US" sz="1400" dirty="0"/>
              <a:t> orthographic</a:t>
            </a:r>
          </a:p>
        </p:txBody>
      </p:sp>
      <p:sp>
        <p:nvSpPr>
          <p:cNvPr id="7" name="Text Box 11"/>
          <p:cNvSpPr txBox="1">
            <a:spLocks noChangeArrowheads="1"/>
          </p:cNvSpPr>
          <p:nvPr/>
        </p:nvSpPr>
        <p:spPr bwMode="auto">
          <a:xfrm>
            <a:off x="2167891" y="5715000"/>
            <a:ext cx="1044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a:t>cavalier</a:t>
            </a:r>
          </a:p>
        </p:txBody>
      </p:sp>
      <p:sp>
        <p:nvSpPr>
          <p:cNvPr id="8" name="Text Box 13"/>
          <p:cNvSpPr txBox="1">
            <a:spLocks noChangeArrowheads="1"/>
          </p:cNvSpPr>
          <p:nvPr/>
        </p:nvSpPr>
        <p:spPr bwMode="auto">
          <a:xfrm>
            <a:off x="5074155" y="5720690"/>
            <a:ext cx="8334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400" dirty="0"/>
              <a:t>cabinet</a:t>
            </a:r>
          </a:p>
        </p:txBody>
      </p:sp>
    </p:spTree>
    <p:extLst>
      <p:ext uri="{BB962C8B-B14F-4D97-AF65-F5344CB8AC3E}">
        <p14:creationId xmlns:p14="http://schemas.microsoft.com/office/powerpoint/2010/main" val="3277152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28800"/>
            <a:ext cx="4191000" cy="4419600"/>
          </a:xfrm>
        </p:spPr>
        <p:txBody>
          <a:bodyPr/>
          <a:lstStyle/>
          <a:p>
            <a:r>
              <a:rPr lang="en-US" dirty="0" smtClean="0"/>
              <a:t>Comparison of different types of cameras:</a:t>
            </a:r>
          </a:p>
          <a:p>
            <a:pPr lvl="2"/>
            <a:endParaRPr lang="en-US" dirty="0" smtClean="0"/>
          </a:p>
          <a:p>
            <a:pPr lvl="1"/>
            <a:r>
              <a:rPr lang="en-US" dirty="0" smtClean="0"/>
              <a:t>Perspective</a:t>
            </a:r>
          </a:p>
          <a:p>
            <a:pPr lvl="1"/>
            <a:r>
              <a:rPr lang="en-US" dirty="0" smtClean="0"/>
              <a:t>Axonometric</a:t>
            </a:r>
          </a:p>
          <a:p>
            <a:pPr lvl="2"/>
            <a:r>
              <a:rPr lang="en-US" dirty="0" smtClean="0"/>
              <a:t>Isometric</a:t>
            </a:r>
          </a:p>
          <a:p>
            <a:pPr lvl="2"/>
            <a:r>
              <a:rPr lang="en-US" dirty="0" err="1" smtClean="0"/>
              <a:t>Dimetric</a:t>
            </a:r>
            <a:endParaRPr lang="en-US" dirty="0" smtClean="0"/>
          </a:p>
          <a:p>
            <a:pPr lvl="2"/>
            <a:r>
              <a:rPr lang="en-US" dirty="0" smtClean="0"/>
              <a:t>Trimetric </a:t>
            </a:r>
          </a:p>
          <a:p>
            <a:pPr lvl="1"/>
            <a:r>
              <a:rPr lang="en-US" dirty="0" smtClean="0"/>
              <a:t>Oblique</a:t>
            </a:r>
          </a:p>
        </p:txBody>
      </p:sp>
      <p:sp>
        <p:nvSpPr>
          <p:cNvPr id="3" name="Title 2"/>
          <p:cNvSpPr>
            <a:spLocks noGrp="1"/>
          </p:cNvSpPr>
          <p:nvPr>
            <p:ph type="title"/>
          </p:nvPr>
        </p:nvSpPr>
        <p:spPr/>
        <p:txBody>
          <a:bodyPr/>
          <a:lstStyle/>
          <a:p>
            <a:r>
              <a:rPr lang="en-US" dirty="0" smtClean="0"/>
              <a:t>Example</a:t>
            </a:r>
            <a:endParaRPr lang="en-US" dirty="0"/>
          </a:p>
        </p:txBody>
      </p:sp>
      <p:pic>
        <p:nvPicPr>
          <p:cNvPr id="27650" name="Picture 2" descr="File:Graphical projection compa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685800"/>
            <a:ext cx="3790950" cy="570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682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a:p>
        </p:txBody>
      </p:sp>
    </p:spTree>
    <p:extLst>
      <p:ext uri="{BB962C8B-B14F-4D97-AF65-F5344CB8AC3E}">
        <p14:creationId xmlns:p14="http://schemas.microsoft.com/office/powerpoint/2010/main" val="37577594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 Projection</a:t>
            </a:r>
            <a:endParaRPr lang="en-US"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0" y="3483186"/>
            <a:ext cx="2057400" cy="222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603875" y="5715000"/>
            <a:ext cx="3346450" cy="523220"/>
          </a:xfrm>
          <a:prstGeom prst="rect">
            <a:avLst/>
          </a:prstGeom>
          <a:noFill/>
        </p:spPr>
        <p:txBody>
          <a:bodyPr wrap="square" rtlCol="0">
            <a:spAutoFit/>
          </a:bodyPr>
          <a:lstStyle/>
          <a:p>
            <a:r>
              <a:rPr lang="en-US" sz="1400" dirty="0" smtClean="0"/>
              <a:t>If we were viewing this scene using parallel project, the tracks would not converge</a:t>
            </a:r>
            <a:endParaRPr lang="en-US" sz="1400" dirty="0"/>
          </a:p>
        </p:txBody>
      </p:sp>
      <p:pic>
        <p:nvPicPr>
          <p:cNvPr id="4" name="Picture 7" descr="new13"/>
          <p:cNvPicPr>
            <a:picLocks noChangeAspect="1" noChangeArrowheads="1"/>
          </p:cNvPicPr>
          <p:nvPr/>
        </p:nvPicPr>
        <p:blipFill>
          <a:blip r:embed="rId3" cstate="print">
            <a:extLst>
              <a:ext uri="{28A0092B-C50C-407E-A947-70E740481C1C}">
                <a14:useLocalDpi xmlns:a14="http://schemas.microsoft.com/office/drawing/2010/main" val="0"/>
              </a:ext>
            </a:extLst>
          </a:blip>
          <a:srcRect l="24945" t="35522" r="24754" b="35858"/>
          <a:stretch>
            <a:fillRect/>
          </a:stretch>
        </p:blipFill>
        <p:spPr bwMode="auto">
          <a:xfrm>
            <a:off x="6534055" y="1176647"/>
            <a:ext cx="25781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v1-22"/>
          <p:cNvPicPr>
            <a:picLocks noChangeAspect="1" noChangeArrowheads="1"/>
          </p:cNvPicPr>
          <p:nvPr/>
        </p:nvPicPr>
        <p:blipFill>
          <a:blip r:embed="rId4" cstate="print">
            <a:extLst>
              <a:ext uri="{28A0092B-C50C-407E-A947-70E740481C1C}">
                <a14:useLocalDpi xmlns:a14="http://schemas.microsoft.com/office/drawing/2010/main" val="0"/>
              </a:ext>
            </a:extLst>
          </a:blip>
          <a:srcRect l="38072" t="41141" r="38072" b="42192"/>
          <a:stretch>
            <a:fillRect/>
          </a:stretch>
        </p:blipFill>
        <p:spPr bwMode="auto">
          <a:xfrm>
            <a:off x="5412664" y="2219794"/>
            <a:ext cx="137636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sz="quarter" idx="1"/>
          </p:nvPr>
        </p:nvSpPr>
        <p:spPr>
          <a:xfrm>
            <a:off x="304800" y="1295400"/>
            <a:ext cx="5299075" cy="5029200"/>
          </a:xfrm>
        </p:spPr>
        <p:txBody>
          <a:bodyPr>
            <a:normAutofit fontScale="85000" lnSpcReduction="10000"/>
          </a:bodyPr>
          <a:lstStyle/>
          <a:p>
            <a:r>
              <a:rPr lang="en-US" dirty="0"/>
              <a:t>Used for:</a:t>
            </a:r>
          </a:p>
          <a:p>
            <a:pPr lvl="1"/>
            <a:r>
              <a:rPr lang="en-US" dirty="0" smtClean="0"/>
              <a:t>Human </a:t>
            </a:r>
            <a:r>
              <a:rPr lang="en-US" dirty="0"/>
              <a:t>visual system…</a:t>
            </a:r>
          </a:p>
          <a:p>
            <a:r>
              <a:rPr lang="en-US" dirty="0"/>
              <a:t>Pros:</a:t>
            </a:r>
          </a:p>
          <a:p>
            <a:pPr lvl="1"/>
            <a:r>
              <a:rPr lang="en-US" dirty="0"/>
              <a:t>gives a realistic view and feeling for 3D form of object</a:t>
            </a:r>
          </a:p>
          <a:p>
            <a:r>
              <a:rPr lang="en-US" dirty="0"/>
              <a:t>Cons:</a:t>
            </a:r>
          </a:p>
          <a:p>
            <a:pPr lvl="1"/>
            <a:r>
              <a:rPr lang="en-US" dirty="0"/>
              <a:t>does not preserve shape of object or scale (except where object intersects projection plane)</a:t>
            </a:r>
          </a:p>
          <a:p>
            <a:r>
              <a:rPr lang="en-US" dirty="0"/>
              <a:t>Different from a parallel projection because</a:t>
            </a:r>
          </a:p>
          <a:p>
            <a:pPr lvl="1"/>
            <a:r>
              <a:rPr lang="en-US" dirty="0"/>
              <a:t>parallel lines not parallel to the projection plane converge</a:t>
            </a:r>
          </a:p>
          <a:p>
            <a:pPr lvl="1"/>
            <a:r>
              <a:rPr lang="en-US" dirty="0"/>
              <a:t>size of object is diminished with distance</a:t>
            </a:r>
          </a:p>
          <a:p>
            <a:pPr lvl="1"/>
            <a:r>
              <a:rPr lang="en-US" dirty="0"/>
              <a:t>foreshortening is not uniform</a:t>
            </a:r>
          </a:p>
          <a:p>
            <a:r>
              <a:rPr lang="en-US" dirty="0"/>
              <a:t>Two understandings: Vanishing Point and View Point</a:t>
            </a:r>
          </a:p>
          <a:p>
            <a:endParaRPr lang="en-US" dirty="0"/>
          </a:p>
        </p:txBody>
      </p:sp>
    </p:spTree>
    <p:extLst>
      <p:ext uri="{BB962C8B-B14F-4D97-AF65-F5344CB8AC3E}">
        <p14:creationId xmlns:p14="http://schemas.microsoft.com/office/powerpoint/2010/main" val="13965530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Vanishing Points </a:t>
            </a:r>
            <a:endParaRPr lang="en-US" dirty="0"/>
          </a:p>
        </p:txBody>
      </p:sp>
      <p:pic>
        <p:nvPicPr>
          <p:cNvPr id="4" name="Picture 3" descr="proj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4400" y="2865843"/>
            <a:ext cx="2946400" cy="240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oj5.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0745" y="2775500"/>
            <a:ext cx="259080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7"/>
          <p:cNvGrpSpPr>
            <a:grpSpLocks/>
          </p:cNvGrpSpPr>
          <p:nvPr/>
        </p:nvGrpSpPr>
        <p:grpSpPr bwMode="auto">
          <a:xfrm>
            <a:off x="415018" y="2943796"/>
            <a:ext cx="2870200" cy="1581150"/>
            <a:chOff x="460" y="1968"/>
            <a:chExt cx="1808" cy="996"/>
          </a:xfrm>
        </p:grpSpPr>
        <p:pic>
          <p:nvPicPr>
            <p:cNvPr id="7" name="Picture 6" descr="v1-23"/>
            <p:cNvPicPr>
              <a:picLocks noChangeAspect="1" noChangeArrowheads="1"/>
            </p:cNvPicPr>
            <p:nvPr/>
          </p:nvPicPr>
          <p:blipFill>
            <a:blip r:embed="rId4" cstate="print">
              <a:extLst>
                <a:ext uri="{28A0092B-C50C-407E-A947-70E740481C1C}">
                  <a14:useLocalDpi xmlns:a14="http://schemas.microsoft.com/office/drawing/2010/main" val="0"/>
                </a:ext>
              </a:extLst>
            </a:blip>
            <a:srcRect l="25490" t="39731" r="25272" b="39899"/>
            <a:stretch>
              <a:fillRect/>
            </a:stretch>
          </p:blipFill>
          <p:spPr bwMode="auto">
            <a:xfrm>
              <a:off x="460" y="1968"/>
              <a:ext cx="1808" cy="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7"/>
            <p:cNvSpPr txBox="1">
              <a:spLocks noChangeArrowheads="1"/>
            </p:cNvSpPr>
            <p:nvPr/>
          </p:nvSpPr>
          <p:spPr bwMode="auto">
            <a:xfrm>
              <a:off x="1238" y="2791"/>
              <a:ext cx="15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200"/>
                <a:t>z</a:t>
              </a:r>
            </a:p>
          </p:txBody>
        </p:sp>
      </p:grpSp>
      <p:sp>
        <p:nvSpPr>
          <p:cNvPr id="9" name="Text Box 8"/>
          <p:cNvSpPr txBox="1">
            <a:spLocks noChangeArrowheads="1"/>
          </p:cNvSpPr>
          <p:nvPr/>
        </p:nvSpPr>
        <p:spPr bwMode="auto">
          <a:xfrm>
            <a:off x="6415201" y="5267730"/>
            <a:ext cx="24018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t>Three Point Perspective</a:t>
            </a:r>
            <a:endParaRPr lang="en-US" sz="1600" b="1" dirty="0"/>
          </a:p>
          <a:p>
            <a:pPr eaLnBrk="1" hangingPunct="1"/>
            <a:r>
              <a:rPr lang="en-US" sz="1600" dirty="0"/>
              <a:t>(</a:t>
            </a:r>
            <a:r>
              <a:rPr lang="en-US" sz="1600" i="1" dirty="0"/>
              <a:t>z</a:t>
            </a:r>
            <a:r>
              <a:rPr lang="en-US" sz="1600" dirty="0"/>
              <a:t>, </a:t>
            </a:r>
            <a:r>
              <a:rPr lang="en-US" sz="1600" i="1" dirty="0"/>
              <a:t>x</a:t>
            </a:r>
            <a:r>
              <a:rPr lang="en-US" sz="1600" dirty="0"/>
              <a:t>, and </a:t>
            </a:r>
            <a:r>
              <a:rPr lang="en-US" sz="1600" i="1" dirty="0"/>
              <a:t>y</a:t>
            </a:r>
            <a:r>
              <a:rPr lang="en-US" sz="1600" dirty="0"/>
              <a:t>-axis vanishing points)</a:t>
            </a:r>
            <a:endParaRPr lang="en-US" dirty="0"/>
          </a:p>
        </p:txBody>
      </p:sp>
      <p:sp>
        <p:nvSpPr>
          <p:cNvPr id="10" name="Text Box 9"/>
          <p:cNvSpPr txBox="1">
            <a:spLocks noChangeArrowheads="1"/>
          </p:cNvSpPr>
          <p:nvPr/>
        </p:nvSpPr>
        <p:spPr bwMode="auto">
          <a:xfrm>
            <a:off x="3341688" y="5069292"/>
            <a:ext cx="2906712"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t>Two Point Perspective</a:t>
            </a:r>
            <a:r>
              <a:rPr lang="en-US" sz="1800" b="1" dirty="0"/>
              <a:t> </a:t>
            </a:r>
          </a:p>
          <a:p>
            <a:pPr eaLnBrk="1" hangingPunct="1"/>
            <a:r>
              <a:rPr lang="en-US" sz="1600" dirty="0"/>
              <a:t>(</a:t>
            </a:r>
            <a:r>
              <a:rPr lang="en-US" sz="1600" i="1" dirty="0"/>
              <a:t>z</a:t>
            </a:r>
            <a:r>
              <a:rPr lang="en-US" sz="1600" dirty="0"/>
              <a:t>, and </a:t>
            </a:r>
            <a:r>
              <a:rPr lang="en-US" sz="1600" i="1" dirty="0"/>
              <a:t>x</a:t>
            </a:r>
            <a:r>
              <a:rPr lang="en-US" sz="1600" dirty="0"/>
              <a:t>-axis vanishing points)</a:t>
            </a:r>
            <a:endParaRPr lang="en-US" dirty="0"/>
          </a:p>
        </p:txBody>
      </p:sp>
      <p:sp>
        <p:nvSpPr>
          <p:cNvPr id="11" name="Text Box 12"/>
          <p:cNvSpPr txBox="1">
            <a:spLocks noChangeArrowheads="1"/>
          </p:cNvSpPr>
          <p:nvPr/>
        </p:nvSpPr>
        <p:spPr bwMode="auto">
          <a:xfrm>
            <a:off x="549956" y="4405693"/>
            <a:ext cx="27051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b="1" i="1" dirty="0"/>
              <a:t>One Point Perspective</a:t>
            </a:r>
            <a:r>
              <a:rPr lang="en-US" sz="1800" b="1" dirty="0"/>
              <a:t> </a:t>
            </a:r>
          </a:p>
          <a:p>
            <a:pPr eaLnBrk="1" hangingPunct="1"/>
            <a:r>
              <a:rPr lang="en-US" sz="1600" dirty="0"/>
              <a:t>(</a:t>
            </a:r>
            <a:r>
              <a:rPr lang="en-US" sz="1600" i="1" dirty="0"/>
              <a:t>z</a:t>
            </a:r>
            <a:r>
              <a:rPr lang="en-US" sz="1600" dirty="0"/>
              <a:t>-axis vanishing point)</a:t>
            </a:r>
            <a:endParaRPr lang="en-US" dirty="0"/>
          </a:p>
        </p:txBody>
      </p:sp>
      <p:sp>
        <p:nvSpPr>
          <p:cNvPr id="2" name="Content Placeholder 1"/>
          <p:cNvSpPr>
            <a:spLocks noGrp="1"/>
          </p:cNvSpPr>
          <p:nvPr>
            <p:ph sz="quarter" idx="1"/>
          </p:nvPr>
        </p:nvSpPr>
        <p:spPr>
          <a:xfrm>
            <a:off x="457200" y="1295400"/>
            <a:ext cx="8229600" cy="1885204"/>
          </a:xfrm>
        </p:spPr>
        <p:txBody>
          <a:bodyPr>
            <a:normAutofit fontScale="92500" lnSpcReduction="10000"/>
          </a:bodyPr>
          <a:lstStyle/>
          <a:p>
            <a:r>
              <a:rPr lang="en-US" dirty="0"/>
              <a:t>Lines extending from edges converge to common vanishing point(s)</a:t>
            </a:r>
          </a:p>
          <a:p>
            <a:r>
              <a:rPr lang="en-US" dirty="0"/>
              <a:t>For right-angled forms whose face </a:t>
            </a:r>
            <a:r>
              <a:rPr lang="en-US" dirty="0" err="1"/>
              <a:t>normals</a:t>
            </a:r>
            <a:r>
              <a:rPr lang="en-US" dirty="0"/>
              <a:t> are perpendicular to the </a:t>
            </a:r>
            <a:r>
              <a:rPr lang="en-US" i="1" dirty="0"/>
              <a:t>x, y, z</a:t>
            </a:r>
            <a:r>
              <a:rPr lang="en-US" dirty="0"/>
              <a:t> coordinate </a:t>
            </a:r>
            <a:r>
              <a:rPr lang="en-US" dirty="0" smtClean="0"/>
              <a:t>axes:</a:t>
            </a:r>
          </a:p>
          <a:p>
            <a:pPr lvl="1"/>
            <a:r>
              <a:rPr lang="en-US" dirty="0" smtClean="0"/>
              <a:t>number </a:t>
            </a:r>
            <a:r>
              <a:rPr lang="en-US" dirty="0"/>
              <a:t>of vanishing points = number of principal coordinate axes intersected by projection plane</a:t>
            </a:r>
          </a:p>
          <a:p>
            <a:endParaRPr lang="en-US" dirty="0"/>
          </a:p>
        </p:txBody>
      </p:sp>
    </p:spTree>
    <p:extLst>
      <p:ext uri="{BB962C8B-B14F-4D97-AF65-F5344CB8AC3E}">
        <p14:creationId xmlns:p14="http://schemas.microsoft.com/office/powerpoint/2010/main" val="9563384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419600" cy="4800600"/>
          </a:xfrm>
        </p:spPr>
        <p:txBody>
          <a:bodyPr>
            <a:normAutofit/>
          </a:bodyPr>
          <a:lstStyle/>
          <a:p>
            <a:r>
              <a:rPr lang="en-US" dirty="0" smtClean="0"/>
              <a:t>Art employs the vanishing point idea while computer graphics uses the viewpoint concept</a:t>
            </a:r>
          </a:p>
          <a:p>
            <a:pPr lvl="1"/>
            <a:r>
              <a:rPr lang="en-US" dirty="0" smtClean="0"/>
              <a:t>where the viewpoint is the virtual camera</a:t>
            </a:r>
          </a:p>
          <a:p>
            <a:endParaRPr lang="en-US" dirty="0" smtClean="0"/>
          </a:p>
          <a:p>
            <a:r>
              <a:rPr lang="en-US" dirty="0" smtClean="0"/>
              <a:t>Basic concept of a ray tracer</a:t>
            </a:r>
          </a:p>
          <a:p>
            <a:pPr lvl="3"/>
            <a:endParaRPr lang="en-US" dirty="0" smtClean="0"/>
          </a:p>
          <a:p>
            <a:r>
              <a:rPr lang="en-US" dirty="0" smtClean="0"/>
              <a:t>Also applies to the idea of the similar triangle</a:t>
            </a:r>
            <a:endParaRPr lang="en-US" dirty="0"/>
          </a:p>
        </p:txBody>
      </p:sp>
      <p:sp>
        <p:nvSpPr>
          <p:cNvPr id="3" name="Title 2"/>
          <p:cNvSpPr>
            <a:spLocks noGrp="1"/>
          </p:cNvSpPr>
          <p:nvPr>
            <p:ph type="title"/>
          </p:nvPr>
        </p:nvSpPr>
        <p:spPr/>
        <p:txBody>
          <a:bodyPr/>
          <a:lstStyle/>
          <a:p>
            <a:r>
              <a:rPr lang="en-US" dirty="0" smtClean="0"/>
              <a:t>The Single Viewpoint</a:t>
            </a:r>
            <a:endParaRPr lang="en-US" dirty="0"/>
          </a:p>
        </p:txBody>
      </p:sp>
      <p:pic>
        <p:nvPicPr>
          <p:cNvPr id="4" name="Picture 8" descr="slide-dur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8074" y="3792446"/>
            <a:ext cx="3650673" cy="247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886200" cy="259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H="1">
            <a:off x="5715000" y="4572000"/>
            <a:ext cx="2438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715000" y="4572000"/>
            <a:ext cx="0" cy="4572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715000" y="4572000"/>
            <a:ext cx="2438400" cy="4572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91400" y="4572000"/>
            <a:ext cx="0" cy="133597"/>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1130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So what is the relation between Vanishing </a:t>
            </a:r>
            <a:r>
              <a:rPr lang="en-US" dirty="0"/>
              <a:t>P</a:t>
            </a:r>
            <a:r>
              <a:rPr lang="en-US" dirty="0" smtClean="0"/>
              <a:t>oints and the Viewpoint?</a:t>
            </a:r>
          </a:p>
          <a:p>
            <a:pPr lvl="1"/>
            <a:r>
              <a:rPr lang="en-US" dirty="0" smtClean="0"/>
              <a:t>Intuitively, they must be related because changing the Viewpoint will change the numbers and the locations of the vanishing points…</a:t>
            </a:r>
            <a:endParaRPr lang="en-US" dirty="0"/>
          </a:p>
        </p:txBody>
      </p:sp>
      <p:sp>
        <p:nvSpPr>
          <p:cNvPr id="3" name="Title 2"/>
          <p:cNvSpPr>
            <a:spLocks noGrp="1"/>
          </p:cNvSpPr>
          <p:nvPr>
            <p:ph type="title"/>
          </p:nvPr>
        </p:nvSpPr>
        <p:spPr/>
        <p:txBody>
          <a:bodyPr/>
          <a:lstStyle/>
          <a:p>
            <a:r>
              <a:rPr lang="en-US" dirty="0" smtClean="0"/>
              <a:t>Vanishing Points and Viewpoint</a:t>
            </a:r>
            <a:endParaRPr lang="en-US" dirty="0"/>
          </a:p>
        </p:txBody>
      </p:sp>
      <p:pic>
        <p:nvPicPr>
          <p:cNvPr id="4" name="Picture 3" descr="proj3.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4021766"/>
            <a:ext cx="36099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032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3679660"/>
            <a:ext cx="2276475"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4944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Combining the 2</a:t>
            </a:r>
          </a:p>
          <a:p>
            <a:pPr lvl="1"/>
            <a:r>
              <a:rPr lang="en-US" dirty="0" smtClean="0"/>
              <a:t>Still, what is the relationship?</a:t>
            </a:r>
            <a:endParaRPr lang="en-US" dirty="0"/>
          </a:p>
        </p:txBody>
      </p:sp>
      <p:sp>
        <p:nvSpPr>
          <p:cNvPr id="3" name="Title 2"/>
          <p:cNvSpPr>
            <a:spLocks noGrp="1"/>
          </p:cNvSpPr>
          <p:nvPr>
            <p:ph type="title"/>
          </p:nvPr>
        </p:nvSpPr>
        <p:spPr/>
        <p:txBody>
          <a:bodyPr/>
          <a:lstStyle/>
          <a:p>
            <a:r>
              <a:rPr lang="en-US" dirty="0" smtClean="0"/>
              <a:t>Vanishing Points and Viewpoint</a:t>
            </a:r>
            <a:endParaRPr lang="en-US" dirty="0"/>
          </a:p>
        </p:txBody>
      </p:sp>
      <p:pic>
        <p:nvPicPr>
          <p:cNvPr id="4" name="Picture 3" descr="proj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5304" y="2362200"/>
            <a:ext cx="5638800" cy="390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2718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419600" cy="4800600"/>
          </a:xfrm>
        </p:spPr>
        <p:txBody>
          <a:bodyPr>
            <a:normAutofit/>
          </a:bodyPr>
          <a:lstStyle/>
          <a:p>
            <a:r>
              <a:rPr lang="en-US" dirty="0"/>
              <a:t>Plan view (</a:t>
            </a:r>
            <a:r>
              <a:rPr lang="en-US" i="1" dirty="0"/>
              <a:t>parallel</a:t>
            </a:r>
            <a:r>
              <a:rPr lang="en-US" dirty="0"/>
              <a:t>, specifically orthographic, projection) from Mesopotamia (2150 BC): Earliest known technical drawing in </a:t>
            </a:r>
            <a:r>
              <a:rPr lang="en-US" dirty="0" smtClean="0"/>
              <a:t>existence</a:t>
            </a:r>
          </a:p>
          <a:p>
            <a:pPr lvl="3"/>
            <a:endParaRPr lang="en-US" dirty="0"/>
          </a:p>
          <a:p>
            <a:r>
              <a:rPr lang="en-US" dirty="0"/>
              <a:t>Greek vase from the late 6</a:t>
            </a:r>
            <a:r>
              <a:rPr lang="en-US" baseline="30000" dirty="0"/>
              <a:t>th</a:t>
            </a:r>
            <a:r>
              <a:rPr lang="en-US" dirty="0"/>
              <a:t> century BC: Shows signs of attempts at </a:t>
            </a:r>
            <a:r>
              <a:rPr lang="en-US" i="1" dirty="0"/>
              <a:t>perspective</a:t>
            </a:r>
            <a:r>
              <a:rPr lang="en-US" dirty="0"/>
              <a:t>!</a:t>
            </a:r>
          </a:p>
          <a:p>
            <a:pPr lvl="1"/>
            <a:r>
              <a:rPr lang="en-US" dirty="0"/>
              <a:t>Note relative sizes of thighs and lower legs of </a:t>
            </a:r>
            <a:r>
              <a:rPr lang="en-US" dirty="0" smtClean="0"/>
              <a:t>minotaur</a:t>
            </a:r>
            <a:endParaRPr lang="en-US" dirty="0"/>
          </a:p>
        </p:txBody>
      </p:sp>
      <p:sp>
        <p:nvSpPr>
          <p:cNvPr id="3" name="Title 2"/>
          <p:cNvSpPr>
            <a:spLocks noGrp="1"/>
          </p:cNvSpPr>
          <p:nvPr>
            <p:ph type="title"/>
          </p:nvPr>
        </p:nvSpPr>
        <p:spPr/>
        <p:txBody>
          <a:bodyPr/>
          <a:lstStyle/>
          <a:p>
            <a:r>
              <a:rPr lang="en-US" dirty="0" smtClean="0"/>
              <a:t>Early Forms of Projection</a:t>
            </a:r>
            <a:endParaRPr lang="en-US" dirty="0"/>
          </a:p>
        </p:txBody>
      </p:sp>
      <p:pic>
        <p:nvPicPr>
          <p:cNvPr id="4" name="Picture 3" descr="new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815" t="31719" r="14162" b="32189"/>
          <a:stretch/>
        </p:blipFill>
        <p:spPr bwMode="auto">
          <a:xfrm>
            <a:off x="5105400" y="1317276"/>
            <a:ext cx="3048001" cy="200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7543800" y="3059480"/>
            <a:ext cx="1441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eaLnBrk="1" hangingPunct="1">
              <a:spcBef>
                <a:spcPct val="50000"/>
              </a:spcBef>
            </a:pPr>
            <a:r>
              <a:rPr lang="en-US" sz="1100" dirty="0" err="1"/>
              <a:t>Carlbom</a:t>
            </a:r>
            <a:r>
              <a:rPr lang="en-US" sz="1100" dirty="0"/>
              <a:t> Fig. 1-1</a:t>
            </a:r>
          </a:p>
        </p:txBody>
      </p:sp>
      <p:pic>
        <p:nvPicPr>
          <p:cNvPr id="6" name="Picture 5" descr="26711-004-A3932A7A.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677252"/>
            <a:ext cx="2286000" cy="25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8"/>
          <p:cNvSpPr txBox="1">
            <a:spLocks noChangeArrowheads="1"/>
          </p:cNvSpPr>
          <p:nvPr/>
        </p:nvSpPr>
        <p:spPr bwMode="auto">
          <a:xfrm>
            <a:off x="7252236" y="5608523"/>
            <a:ext cx="1905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pPr algn="ctr" eaLnBrk="1" hangingPunct="1"/>
            <a:r>
              <a:rPr lang="en-US" sz="1100" dirty="0"/>
              <a:t>Theseus Killing the Minotaur by the </a:t>
            </a:r>
            <a:r>
              <a:rPr lang="en-US" sz="1100" dirty="0" err="1"/>
              <a:t>Kleophrades</a:t>
            </a:r>
            <a:r>
              <a:rPr lang="en-US" sz="1100" dirty="0"/>
              <a:t> Painter</a:t>
            </a:r>
          </a:p>
        </p:txBody>
      </p:sp>
    </p:spTree>
    <p:extLst>
      <p:ext uri="{BB962C8B-B14F-4D97-AF65-F5344CB8AC3E}">
        <p14:creationId xmlns:p14="http://schemas.microsoft.com/office/powerpoint/2010/main" val="41531995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4114800"/>
            <a:ext cx="8229600" cy="2133600"/>
          </a:xfrm>
        </p:spPr>
        <p:txBody>
          <a:bodyPr>
            <a:normAutofit fontScale="85000" lnSpcReduction="20000"/>
          </a:bodyPr>
          <a:lstStyle/>
          <a:p>
            <a:r>
              <a:rPr lang="en-US" dirty="0" smtClean="0"/>
              <a:t>Project parallel lines AB, CD onto the projection plane</a:t>
            </a:r>
          </a:p>
          <a:p>
            <a:pPr lvl="2"/>
            <a:endParaRPr lang="en-US" dirty="0" smtClean="0"/>
          </a:p>
          <a:p>
            <a:r>
              <a:rPr lang="en-US" dirty="0" smtClean="0"/>
              <a:t>Projection lines from eye to AB and CD define 2 planes, which meet in a line that contains the eye (the viewpoint)</a:t>
            </a:r>
          </a:p>
          <a:p>
            <a:pPr lvl="3"/>
            <a:endParaRPr lang="en-US" dirty="0" smtClean="0"/>
          </a:p>
          <a:p>
            <a:r>
              <a:rPr lang="en-US" dirty="0" smtClean="0"/>
              <a:t>This line does not intersect the projection plane because it is parallel to it.  Therefore there is no vanishing point.</a:t>
            </a:r>
            <a:endParaRPr lang="en-US" dirty="0"/>
          </a:p>
        </p:txBody>
      </p:sp>
      <p:sp>
        <p:nvSpPr>
          <p:cNvPr id="3" name="Title 2"/>
          <p:cNvSpPr>
            <a:spLocks noGrp="1"/>
          </p:cNvSpPr>
          <p:nvPr>
            <p:ph type="title"/>
          </p:nvPr>
        </p:nvSpPr>
        <p:spPr/>
        <p:txBody>
          <a:bodyPr/>
          <a:lstStyle/>
          <a:p>
            <a:r>
              <a:rPr lang="en-US" dirty="0"/>
              <a:t>Vanishing Points and Viewpoint</a:t>
            </a:r>
          </a:p>
        </p:txBody>
      </p:sp>
      <p:pic>
        <p:nvPicPr>
          <p:cNvPr id="4" name="Picture 23" descr="034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616" b="1414"/>
          <a:stretch/>
        </p:blipFill>
        <p:spPr bwMode="auto">
          <a:xfrm>
            <a:off x="4602992" y="1188720"/>
            <a:ext cx="3276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2" descr="034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285875"/>
            <a:ext cx="31242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6034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4114800"/>
            <a:ext cx="8229600" cy="2133600"/>
          </a:xfrm>
        </p:spPr>
        <p:txBody>
          <a:bodyPr>
            <a:normAutofit fontScale="70000" lnSpcReduction="20000"/>
          </a:bodyPr>
          <a:lstStyle/>
          <a:p>
            <a:r>
              <a:rPr lang="en-US" dirty="0" smtClean="0"/>
              <a:t>Project parallel lines A’B, C’D onto the projection plane</a:t>
            </a:r>
          </a:p>
          <a:p>
            <a:pPr lvl="6"/>
            <a:endParaRPr lang="en-US" dirty="0" smtClean="0"/>
          </a:p>
          <a:p>
            <a:r>
              <a:rPr lang="en-US" dirty="0" smtClean="0"/>
              <a:t>Projection lines from eye to A’B and C’D define 2 planes, which meet in a line that contains the eye (the viewpoint)</a:t>
            </a:r>
          </a:p>
          <a:p>
            <a:pPr lvl="5"/>
            <a:endParaRPr lang="en-US" dirty="0" smtClean="0"/>
          </a:p>
          <a:p>
            <a:r>
              <a:rPr lang="en-US" dirty="0" smtClean="0"/>
              <a:t>This line </a:t>
            </a:r>
            <a:r>
              <a:rPr lang="en-US" b="1" dirty="0" smtClean="0"/>
              <a:t>does </a:t>
            </a:r>
            <a:r>
              <a:rPr lang="en-US" dirty="0" smtClean="0"/>
              <a:t>intersect the projection plane.</a:t>
            </a:r>
          </a:p>
          <a:p>
            <a:pPr lvl="4"/>
            <a:endParaRPr lang="en-US" dirty="0"/>
          </a:p>
          <a:p>
            <a:r>
              <a:rPr lang="en-US" dirty="0" smtClean="0"/>
              <a:t>Point of intersection = vanishing point</a:t>
            </a:r>
            <a:endParaRPr lang="en-US" dirty="0"/>
          </a:p>
        </p:txBody>
      </p:sp>
      <p:sp>
        <p:nvSpPr>
          <p:cNvPr id="3" name="Title 2"/>
          <p:cNvSpPr>
            <a:spLocks noGrp="1"/>
          </p:cNvSpPr>
          <p:nvPr>
            <p:ph type="title"/>
          </p:nvPr>
        </p:nvSpPr>
        <p:spPr/>
        <p:txBody>
          <a:bodyPr/>
          <a:lstStyle/>
          <a:p>
            <a:r>
              <a:rPr lang="en-US" dirty="0"/>
              <a:t>Vanishing Points and Viewpoint</a:t>
            </a:r>
          </a:p>
        </p:txBody>
      </p:sp>
      <p:pic>
        <p:nvPicPr>
          <p:cNvPr id="6" name="Picture 19" descr="035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247774"/>
            <a:ext cx="30289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03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247775"/>
            <a:ext cx="33623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86423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9633228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95400"/>
            <a:ext cx="8229600" cy="4953000"/>
          </a:xfrm>
        </p:spPr>
        <p:txBody>
          <a:bodyPr>
            <a:normAutofit fontScale="77500" lnSpcReduction="20000"/>
          </a:bodyPr>
          <a:lstStyle/>
          <a:p>
            <a:r>
              <a:rPr lang="en-US" dirty="0" smtClean="0"/>
              <a:t>Synthetic camera is the goal of assignment 3:</a:t>
            </a:r>
          </a:p>
          <a:p>
            <a:pPr lvl="1"/>
            <a:r>
              <a:rPr lang="en-US" dirty="0" smtClean="0"/>
              <a:t>create a camera in software that can project a 3D scene onto a 2D screen</a:t>
            </a:r>
          </a:p>
          <a:p>
            <a:pPr lvl="4"/>
            <a:endParaRPr lang="en-US" dirty="0"/>
          </a:p>
          <a:p>
            <a:r>
              <a:rPr lang="en-US" dirty="0" smtClean="0"/>
              <a:t>Generally speaking, a 3D synthetic camera contains:</a:t>
            </a:r>
          </a:p>
          <a:p>
            <a:pPr lvl="1"/>
            <a:r>
              <a:rPr lang="en-US" dirty="0" smtClean="0"/>
              <a:t>Camera position</a:t>
            </a:r>
          </a:p>
          <a:p>
            <a:pPr lvl="1"/>
            <a:r>
              <a:rPr lang="en-US" dirty="0" smtClean="0"/>
              <a:t>Orientation</a:t>
            </a:r>
          </a:p>
          <a:p>
            <a:pPr lvl="1"/>
            <a:r>
              <a:rPr lang="en-US" dirty="0" smtClean="0"/>
              <a:t>Field of view (view angle: wide, narrow, etc.)</a:t>
            </a:r>
          </a:p>
          <a:p>
            <a:pPr lvl="1"/>
            <a:r>
              <a:rPr lang="en-US" dirty="0" smtClean="0"/>
              <a:t>Depth of field (near distance, far distance)</a:t>
            </a:r>
          </a:p>
          <a:p>
            <a:pPr lvl="1"/>
            <a:r>
              <a:rPr lang="en-US" dirty="0" smtClean="0"/>
              <a:t>Focal distance (blurring)</a:t>
            </a:r>
          </a:p>
          <a:p>
            <a:pPr lvl="1"/>
            <a:r>
              <a:rPr lang="en-US" dirty="0" smtClean="0"/>
              <a:t>Tilt of view/film plane (if not perpendicular to viewing direction will produce oblique projection)</a:t>
            </a:r>
          </a:p>
          <a:p>
            <a:pPr lvl="1"/>
            <a:r>
              <a:rPr lang="en-US" dirty="0" smtClean="0"/>
              <a:t>Perspective of parallel projection</a:t>
            </a:r>
          </a:p>
          <a:p>
            <a:pPr lvl="4"/>
            <a:endParaRPr lang="en-US" dirty="0" smtClean="0"/>
          </a:p>
          <a:p>
            <a:r>
              <a:rPr lang="en-US" dirty="0" smtClean="0"/>
              <a:t>For your assignment, you will be building a simpler version of the generalized model in that you can omit:</a:t>
            </a:r>
          </a:p>
          <a:p>
            <a:pPr lvl="1"/>
            <a:r>
              <a:rPr lang="en-US" dirty="0" smtClean="0"/>
              <a:t>Tilt of view/film plane</a:t>
            </a:r>
          </a:p>
          <a:p>
            <a:pPr lvl="1"/>
            <a:r>
              <a:rPr lang="en-US" dirty="0" smtClean="0"/>
              <a:t>Focal distance</a:t>
            </a:r>
            <a:endParaRPr lang="en-US" dirty="0"/>
          </a:p>
        </p:txBody>
      </p:sp>
      <p:sp>
        <p:nvSpPr>
          <p:cNvPr id="3" name="Title 2"/>
          <p:cNvSpPr>
            <a:spLocks noGrp="1"/>
          </p:cNvSpPr>
          <p:nvPr>
            <p:ph type="title"/>
          </p:nvPr>
        </p:nvSpPr>
        <p:spPr/>
        <p:txBody>
          <a:bodyPr/>
          <a:lstStyle/>
          <a:p>
            <a:r>
              <a:rPr lang="en-US" dirty="0" smtClean="0"/>
              <a:t>Synthetic Camera</a:t>
            </a:r>
            <a:endParaRPr lang="en-US" dirty="0"/>
          </a:p>
        </p:txBody>
      </p:sp>
    </p:spTree>
    <p:extLst>
      <p:ext uri="{BB962C8B-B14F-4D97-AF65-F5344CB8AC3E}">
        <p14:creationId xmlns:p14="http://schemas.microsoft.com/office/powerpoint/2010/main" val="42112277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We can think of the synthetic camera as a pinhole.</a:t>
            </a:r>
          </a:p>
          <a:p>
            <a:pPr lvl="1"/>
            <a:r>
              <a:rPr lang="en-US" dirty="0" smtClean="0"/>
              <a:t>As you look through the pinhole, you see a certain volume of space.</a:t>
            </a:r>
          </a:p>
          <a:p>
            <a:pPr lvl="1"/>
            <a:r>
              <a:rPr lang="en-US" dirty="0" smtClean="0"/>
              <a:t>Rays of light reflect off objects and converge to the pinhole to let you see the scene</a:t>
            </a:r>
          </a:p>
          <a:p>
            <a:pPr lvl="1"/>
            <a:r>
              <a:rPr lang="en-US" dirty="0" smtClean="0"/>
              <a:t>Similar to the ideas we’ve discussed earlier</a:t>
            </a:r>
          </a:p>
          <a:p>
            <a:pPr lvl="3"/>
            <a:endParaRPr lang="en-US" dirty="0" smtClean="0"/>
          </a:p>
          <a:p>
            <a:r>
              <a:rPr lang="en-US" dirty="0" smtClean="0"/>
              <a:t>In this model:</a:t>
            </a:r>
          </a:p>
          <a:p>
            <a:pPr lvl="1"/>
            <a:r>
              <a:rPr lang="en-US" dirty="0" smtClean="0"/>
              <a:t>Pinhole = camera position</a:t>
            </a:r>
          </a:p>
          <a:p>
            <a:pPr lvl="1"/>
            <a:r>
              <a:rPr lang="en-US" dirty="0" smtClean="0"/>
              <a:t>Volume of space = view volume</a:t>
            </a:r>
          </a:p>
          <a:p>
            <a:pPr lvl="1"/>
            <a:r>
              <a:rPr lang="en-US" dirty="0" smtClean="0"/>
              <a:t>Create a projection plane that is the screen</a:t>
            </a:r>
            <a:endParaRPr lang="en-US" dirty="0"/>
          </a:p>
        </p:txBody>
      </p:sp>
      <p:sp>
        <p:nvSpPr>
          <p:cNvPr id="3" name="Title 2"/>
          <p:cNvSpPr>
            <a:spLocks noGrp="1"/>
          </p:cNvSpPr>
          <p:nvPr>
            <p:ph type="title"/>
          </p:nvPr>
        </p:nvSpPr>
        <p:spPr/>
        <p:txBody>
          <a:bodyPr/>
          <a:lstStyle/>
          <a:p>
            <a:r>
              <a:rPr lang="en-US" dirty="0" smtClean="0"/>
              <a:t>The Pinhole model</a:t>
            </a:r>
            <a:endParaRPr lang="en-US" dirty="0"/>
          </a:p>
        </p:txBody>
      </p:sp>
      <p:grpSp>
        <p:nvGrpSpPr>
          <p:cNvPr id="21" name="Group 20"/>
          <p:cNvGrpSpPr/>
          <p:nvPr/>
        </p:nvGrpSpPr>
        <p:grpSpPr>
          <a:xfrm>
            <a:off x="5680871" y="3960522"/>
            <a:ext cx="3276600" cy="2089183"/>
            <a:chOff x="4183745" y="3213913"/>
            <a:chExt cx="4426855" cy="2654849"/>
          </a:xfrm>
        </p:grpSpPr>
        <p:pic>
          <p:nvPicPr>
            <p:cNvPr id="4" name="Picture 2" descr="See full size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978" y="3521034"/>
              <a:ext cx="950654" cy="95065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943600" y="3276600"/>
              <a:ext cx="6096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943600" y="3276600"/>
              <a:ext cx="0" cy="1005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553200" y="4038600"/>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943600" y="4282558"/>
              <a:ext cx="609600" cy="822842"/>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172200" y="4084379"/>
              <a:ext cx="152400" cy="24395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5334000" y="3505200"/>
              <a:ext cx="3276600" cy="823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334000" y="4328337"/>
              <a:ext cx="3276600" cy="2"/>
            </a:xfrm>
            <a:prstGeom prst="line">
              <a:avLst/>
            </a:prstGeom>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5302332" y="4236926"/>
              <a:ext cx="152400" cy="182821"/>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5073732" y="3398579"/>
              <a:ext cx="6096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073732" y="3398579"/>
              <a:ext cx="0" cy="1005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83332" y="4160579"/>
              <a:ext cx="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5073732" y="4404537"/>
              <a:ext cx="609600" cy="82284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183745" y="4236926"/>
              <a:ext cx="889987" cy="369332"/>
            </a:xfrm>
            <a:prstGeom prst="rect">
              <a:avLst/>
            </a:prstGeom>
            <a:noFill/>
          </p:spPr>
          <p:txBody>
            <a:bodyPr wrap="none" rtlCol="0">
              <a:spAutoFit/>
            </a:bodyPr>
            <a:lstStyle/>
            <a:p>
              <a:r>
                <a:rPr lang="en-US" dirty="0" smtClean="0"/>
                <a:t>Pinhole</a:t>
              </a:r>
              <a:endParaRPr lang="en-US" dirty="0"/>
            </a:p>
          </p:txBody>
        </p:sp>
        <p:sp>
          <p:nvSpPr>
            <p:cNvPr id="18" name="TextBox 17"/>
            <p:cNvSpPr txBox="1"/>
            <p:nvPr/>
          </p:nvSpPr>
          <p:spPr>
            <a:xfrm>
              <a:off x="7500227" y="3213913"/>
              <a:ext cx="803425" cy="369332"/>
            </a:xfrm>
            <a:prstGeom prst="rect">
              <a:avLst/>
            </a:prstGeom>
            <a:noFill/>
          </p:spPr>
          <p:txBody>
            <a:bodyPr wrap="none" rtlCol="0">
              <a:spAutoFit/>
            </a:bodyPr>
            <a:lstStyle/>
            <a:p>
              <a:r>
                <a:rPr lang="en-US" dirty="0" smtClean="0"/>
                <a:t>Object</a:t>
              </a:r>
              <a:endParaRPr lang="en-US" dirty="0"/>
            </a:p>
          </p:txBody>
        </p:sp>
        <p:sp>
          <p:nvSpPr>
            <p:cNvPr id="19" name="TextBox 18"/>
            <p:cNvSpPr txBox="1"/>
            <p:nvPr/>
          </p:nvSpPr>
          <p:spPr>
            <a:xfrm>
              <a:off x="5788027" y="5222431"/>
              <a:ext cx="1712200" cy="646331"/>
            </a:xfrm>
            <a:prstGeom prst="rect">
              <a:avLst/>
            </a:prstGeom>
            <a:noFill/>
          </p:spPr>
          <p:txBody>
            <a:bodyPr wrap="none" rtlCol="0">
              <a:spAutoFit/>
            </a:bodyPr>
            <a:lstStyle/>
            <a:p>
              <a:r>
                <a:rPr lang="en-US" dirty="0" smtClean="0"/>
                <a:t>Image projected</a:t>
              </a:r>
            </a:p>
            <a:p>
              <a:r>
                <a:rPr lang="en-US" dirty="0" smtClean="0"/>
                <a:t>on image plane</a:t>
              </a:r>
              <a:endParaRPr lang="en-US" dirty="0"/>
            </a:p>
          </p:txBody>
        </p:sp>
        <p:cxnSp>
          <p:nvCxnSpPr>
            <p:cNvPr id="20" name="Straight Arrow Connector 19"/>
            <p:cNvCxnSpPr/>
            <p:nvPr/>
          </p:nvCxnSpPr>
          <p:spPr>
            <a:xfrm flipV="1">
              <a:off x="6248400" y="4421592"/>
              <a:ext cx="0" cy="8008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1268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19200"/>
            <a:ext cx="4550668" cy="5029200"/>
          </a:xfrm>
        </p:spPr>
        <p:txBody>
          <a:bodyPr>
            <a:normAutofit fontScale="85000" lnSpcReduction="10000"/>
          </a:bodyPr>
          <a:lstStyle/>
          <a:p>
            <a:r>
              <a:rPr lang="en-US" dirty="0" smtClean="0"/>
              <a:t>A view volume contains everything visible from the camera’s perspective</a:t>
            </a:r>
          </a:p>
          <a:p>
            <a:r>
              <a:rPr lang="en-US" dirty="0" smtClean="0"/>
              <a:t>Different types of View Volumes:</a:t>
            </a:r>
          </a:p>
          <a:p>
            <a:pPr lvl="1"/>
            <a:r>
              <a:rPr lang="en-US" dirty="0" smtClean="0"/>
              <a:t>Conical – approximates what our eyes see.</a:t>
            </a:r>
          </a:p>
          <a:p>
            <a:pPr lvl="2"/>
            <a:r>
              <a:rPr lang="en-US" dirty="0" smtClean="0"/>
              <a:t>Expensive math when clipping objects against cone’s surface (simultaneous quadratics)</a:t>
            </a:r>
          </a:p>
          <a:p>
            <a:pPr lvl="4"/>
            <a:endParaRPr lang="en-US" dirty="0" smtClean="0"/>
          </a:p>
          <a:p>
            <a:pPr lvl="1"/>
            <a:r>
              <a:rPr lang="en-US" dirty="0" smtClean="0"/>
              <a:t>Rectangular Frustum – an approximation of the conical representation</a:t>
            </a:r>
          </a:p>
          <a:p>
            <a:pPr lvl="2"/>
            <a:r>
              <a:rPr lang="en-US" dirty="0" smtClean="0"/>
              <a:t>Math is easier – we only have simultaneous linear equations for clipping (see later lecture)</a:t>
            </a:r>
          </a:p>
          <a:p>
            <a:pPr lvl="5"/>
            <a:endParaRPr lang="en-US" dirty="0" smtClean="0"/>
          </a:p>
          <a:p>
            <a:pPr lvl="1"/>
            <a:r>
              <a:rPr lang="en-US" dirty="0" smtClean="0"/>
              <a:t>Parallel View Volume – for orthographic projections.  These do not simulate eye or camera</a:t>
            </a:r>
            <a:endParaRPr lang="en-US" dirty="0"/>
          </a:p>
        </p:txBody>
      </p:sp>
      <p:sp>
        <p:nvSpPr>
          <p:cNvPr id="3" name="Title 2"/>
          <p:cNvSpPr>
            <a:spLocks noGrp="1"/>
          </p:cNvSpPr>
          <p:nvPr>
            <p:ph type="title"/>
          </p:nvPr>
        </p:nvSpPr>
        <p:spPr/>
        <p:txBody>
          <a:bodyPr/>
          <a:lstStyle/>
          <a:p>
            <a:r>
              <a:rPr lang="en-US" dirty="0" smtClean="0"/>
              <a:t>View Volume</a:t>
            </a:r>
            <a:endParaRPr lang="en-US" dirty="0"/>
          </a:p>
        </p:txBody>
      </p:sp>
      <p:grpSp>
        <p:nvGrpSpPr>
          <p:cNvPr id="4" name="Group 24"/>
          <p:cNvGrpSpPr>
            <a:grpSpLocks/>
          </p:cNvGrpSpPr>
          <p:nvPr/>
        </p:nvGrpSpPr>
        <p:grpSpPr bwMode="auto">
          <a:xfrm>
            <a:off x="4952207" y="1362075"/>
            <a:ext cx="3886200" cy="1543050"/>
            <a:chOff x="807" y="3216"/>
            <a:chExt cx="2448" cy="972"/>
          </a:xfrm>
        </p:grpSpPr>
        <p:pic>
          <p:nvPicPr>
            <p:cNvPr id="5" name="Picture 18" descr="001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 y="3216"/>
              <a:ext cx="847"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p:cNvSpPr txBox="1">
              <a:spLocks noChangeArrowheads="1"/>
            </p:cNvSpPr>
            <p:nvPr/>
          </p:nvSpPr>
          <p:spPr bwMode="auto">
            <a:xfrm>
              <a:off x="2055" y="3448"/>
              <a:ext cx="1200"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conical perspective view </a:t>
              </a:r>
              <a:r>
                <a:rPr lang="en-US" sz="1400" dirty="0" smtClean="0"/>
                <a:t>volume (eye’s is much wider)</a:t>
              </a:r>
            </a:p>
          </p:txBody>
        </p:sp>
        <p:sp>
          <p:nvSpPr>
            <p:cNvPr id="7" name="Text Box 12"/>
            <p:cNvSpPr txBox="1">
              <a:spLocks noChangeArrowheads="1"/>
            </p:cNvSpPr>
            <p:nvPr/>
          </p:nvSpPr>
          <p:spPr bwMode="auto">
            <a:xfrm>
              <a:off x="807" y="3414"/>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r>
                <a:rPr lang="en-US" sz="2000" dirty="0"/>
                <a:t>eye</a:t>
              </a:r>
            </a:p>
          </p:txBody>
        </p:sp>
      </p:grpSp>
      <p:grpSp>
        <p:nvGrpSpPr>
          <p:cNvPr id="8" name="Group 25"/>
          <p:cNvGrpSpPr>
            <a:grpSpLocks/>
          </p:cNvGrpSpPr>
          <p:nvPr/>
        </p:nvGrpSpPr>
        <p:grpSpPr bwMode="auto">
          <a:xfrm>
            <a:off x="5007868" y="3048000"/>
            <a:ext cx="3920874" cy="1955801"/>
            <a:chOff x="978" y="4110"/>
            <a:chExt cx="2694" cy="1232"/>
          </a:xfrm>
        </p:grpSpPr>
        <p:pic>
          <p:nvPicPr>
            <p:cNvPr id="9" name="Picture 19" descr="001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6" y="4448"/>
              <a:ext cx="2016"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
            <p:cNvSpPr txBox="1">
              <a:spLocks noChangeArrowheads="1"/>
            </p:cNvSpPr>
            <p:nvPr/>
          </p:nvSpPr>
          <p:spPr bwMode="auto">
            <a:xfrm>
              <a:off x="2077" y="4110"/>
              <a:ext cx="1326"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frustum approximation, view </a:t>
              </a:r>
              <a:r>
                <a:rPr lang="en-US" sz="1400" dirty="0" smtClean="0"/>
                <a:t>volume </a:t>
              </a:r>
            </a:p>
          </p:txBody>
        </p:sp>
        <p:sp>
          <p:nvSpPr>
            <p:cNvPr id="11" name="Text Box 13"/>
            <p:cNvSpPr txBox="1">
              <a:spLocks noChangeArrowheads="1"/>
            </p:cNvSpPr>
            <p:nvPr/>
          </p:nvSpPr>
          <p:spPr bwMode="auto">
            <a:xfrm>
              <a:off x="978" y="4302"/>
              <a:ext cx="8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r>
                <a:rPr lang="en-US" sz="2000" dirty="0"/>
                <a:t>synthetic</a:t>
              </a:r>
            </a:p>
            <a:p>
              <a:pPr algn="l" eaLnBrk="1" hangingPunct="1"/>
              <a:r>
                <a:rPr lang="en-US" sz="2000" dirty="0"/>
                <a:t>camera</a:t>
              </a:r>
            </a:p>
          </p:txBody>
        </p:sp>
      </p:gr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17015" y="5039050"/>
            <a:ext cx="18764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9"/>
          <p:cNvSpPr txBox="1">
            <a:spLocks noChangeArrowheads="1"/>
          </p:cNvSpPr>
          <p:nvPr/>
        </p:nvSpPr>
        <p:spPr bwMode="auto">
          <a:xfrm>
            <a:off x="7025962" y="5285554"/>
            <a:ext cx="1929873"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smtClean="0"/>
              <a:t>View volume</a:t>
            </a:r>
          </a:p>
          <a:p>
            <a:pPr algn="l" eaLnBrk="1" hangingPunct="1">
              <a:spcBef>
                <a:spcPct val="50000"/>
              </a:spcBef>
            </a:pPr>
            <a:r>
              <a:rPr lang="en-US" sz="1400" dirty="0" smtClean="0"/>
              <a:t>(Parallel view)</a:t>
            </a:r>
          </a:p>
        </p:txBody>
      </p:sp>
    </p:spTree>
    <p:extLst>
      <p:ext uri="{BB962C8B-B14F-4D97-AF65-F5344CB8AC3E}">
        <p14:creationId xmlns:p14="http://schemas.microsoft.com/office/powerpoint/2010/main" val="1275682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5257800" cy="4800600"/>
          </a:xfrm>
        </p:spPr>
        <p:txBody>
          <a:bodyPr>
            <a:normAutofit fontScale="92500" lnSpcReduction="20000"/>
          </a:bodyPr>
          <a:lstStyle/>
          <a:p>
            <a:r>
              <a:rPr lang="en-US" dirty="0" smtClean="0"/>
              <a:t>Given our view volume, how do we project the scene contained in the volume onto a film plane?</a:t>
            </a:r>
          </a:p>
          <a:p>
            <a:pPr lvl="3"/>
            <a:endParaRPr lang="en-US" dirty="0" smtClean="0"/>
          </a:p>
          <a:p>
            <a:r>
              <a:rPr lang="en-US" dirty="0" smtClean="0"/>
              <a:t>Projectors: lines map points in the scene to points on the film plane</a:t>
            </a:r>
          </a:p>
          <a:p>
            <a:pPr lvl="3"/>
            <a:endParaRPr lang="en-US" dirty="0">
              <a:cs typeface="Times New Roman" pitchFamily="18" charset="0"/>
            </a:endParaRPr>
          </a:p>
          <a:p>
            <a:r>
              <a:rPr lang="en-US" b="1" dirty="0" smtClean="0">
                <a:cs typeface="Times New Roman" pitchFamily="18" charset="0"/>
              </a:rPr>
              <a:t>Parallel Volumes</a:t>
            </a:r>
            <a:r>
              <a:rPr lang="en-US" dirty="0" smtClean="0">
                <a:cs typeface="Times New Roman" pitchFamily="18" charset="0"/>
              </a:rPr>
              <a:t>: Parallel projectors.  All objects appear to be the same size (regardless of distance to the camera)</a:t>
            </a:r>
          </a:p>
          <a:p>
            <a:pPr lvl="3"/>
            <a:endParaRPr lang="en-US" dirty="0" smtClean="0">
              <a:cs typeface="Times New Roman" pitchFamily="18" charset="0"/>
            </a:endParaRPr>
          </a:p>
          <a:p>
            <a:r>
              <a:rPr lang="en-US" b="1" dirty="0" smtClean="0">
                <a:cs typeface="Times New Roman" pitchFamily="18" charset="0"/>
              </a:rPr>
              <a:t>Perspective Volumes</a:t>
            </a:r>
            <a:r>
              <a:rPr lang="en-US" dirty="0" smtClean="0">
                <a:cs typeface="Times New Roman" pitchFamily="18" charset="0"/>
              </a:rPr>
              <a:t>: Projectors converge on the eye point.  Objects further away appear smaller.</a:t>
            </a:r>
            <a:endParaRPr lang="en-US" dirty="0"/>
          </a:p>
        </p:txBody>
      </p:sp>
      <p:sp>
        <p:nvSpPr>
          <p:cNvPr id="3" name="Title 2"/>
          <p:cNvSpPr>
            <a:spLocks noGrp="1"/>
          </p:cNvSpPr>
          <p:nvPr>
            <p:ph type="title"/>
          </p:nvPr>
        </p:nvSpPr>
        <p:spPr/>
        <p:txBody>
          <a:bodyPr/>
          <a:lstStyle/>
          <a:p>
            <a:r>
              <a:rPr lang="en-US" dirty="0" smtClean="0"/>
              <a:t>View Volumes and Projectors</a:t>
            </a:r>
            <a:endParaRPr lang="en-US"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1745" y="3200400"/>
            <a:ext cx="205740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627" y="4797188"/>
            <a:ext cx="2024062"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5323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3200400"/>
            <a:ext cx="8229600" cy="3048000"/>
          </a:xfrm>
        </p:spPr>
        <p:txBody>
          <a:bodyPr>
            <a:normAutofit fontScale="92500" lnSpcReduction="20000"/>
          </a:bodyPr>
          <a:lstStyle/>
          <a:p>
            <a:r>
              <a:rPr lang="en-US" dirty="0" smtClean="0"/>
              <a:t>Deriving a 2D image from 3D view parameters is a hard problem.  We make it easier by taking a picture from the canonical view volume.</a:t>
            </a:r>
          </a:p>
          <a:p>
            <a:pPr lvl="4"/>
            <a:endParaRPr lang="en-US" dirty="0"/>
          </a:p>
          <a:p>
            <a:r>
              <a:rPr lang="en-US" dirty="0" smtClean="0"/>
              <a:t>Three steps:</a:t>
            </a:r>
          </a:p>
          <a:p>
            <a:pPr lvl="1"/>
            <a:r>
              <a:rPr lang="en-US" dirty="0" smtClean="0"/>
              <a:t>Define the parameters for the view specification:</a:t>
            </a:r>
          </a:p>
          <a:p>
            <a:pPr lvl="2"/>
            <a:r>
              <a:rPr lang="en-US" dirty="0" smtClean="0">
                <a:solidFill>
                  <a:srgbClr val="C00000"/>
                </a:solidFill>
              </a:rPr>
              <a:t>Position, look vector, up vector, aspect ratio, view angle, clipping planes</a:t>
            </a:r>
          </a:p>
          <a:p>
            <a:pPr lvl="1"/>
            <a:r>
              <a:rPr lang="en-US" dirty="0" smtClean="0"/>
              <a:t>Transform the parameters into the camera space:</a:t>
            </a:r>
          </a:p>
          <a:p>
            <a:pPr lvl="2"/>
            <a:r>
              <a:rPr lang="en-US" dirty="0" smtClean="0">
                <a:solidFill>
                  <a:srgbClr val="C00000"/>
                </a:solidFill>
              </a:rPr>
              <a:t>Position, look vector, up vector</a:t>
            </a:r>
            <a:r>
              <a:rPr lang="en-US" dirty="0" smtClean="0"/>
              <a:t>, aspect ratio, view angle, clipping planes</a:t>
            </a:r>
          </a:p>
          <a:p>
            <a:pPr lvl="1"/>
            <a:r>
              <a:rPr lang="en-US" dirty="0" smtClean="0"/>
              <a:t>Transform to the canonical view volume, project, clip, and rasterize</a:t>
            </a:r>
            <a:endParaRPr lang="en-US" dirty="0"/>
          </a:p>
        </p:txBody>
      </p:sp>
      <p:sp>
        <p:nvSpPr>
          <p:cNvPr id="3" name="Title 2"/>
          <p:cNvSpPr>
            <a:spLocks noGrp="1"/>
          </p:cNvSpPr>
          <p:nvPr>
            <p:ph type="title"/>
          </p:nvPr>
        </p:nvSpPr>
        <p:spPr/>
        <p:txBody>
          <a:bodyPr/>
          <a:lstStyle/>
          <a:p>
            <a:r>
              <a:rPr lang="en-US" dirty="0" smtClean="0"/>
              <a:t>Camera in Rendering</a:t>
            </a:r>
            <a:endParaRPr lang="en-US"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54" y="1309687"/>
            <a:ext cx="18288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803" y="1309687"/>
            <a:ext cx="26003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166812"/>
            <a:ext cx="22098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69710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761766" cy="4800600"/>
          </a:xfrm>
        </p:spPr>
        <p:txBody>
          <a:bodyPr>
            <a:normAutofit fontScale="85000" lnSpcReduction="20000"/>
          </a:bodyPr>
          <a:lstStyle/>
          <a:p>
            <a:r>
              <a:rPr lang="en-US" dirty="0" smtClean="0"/>
              <a:t>Input: list of 3D coordinates (x, y, z)</a:t>
            </a:r>
          </a:p>
          <a:p>
            <a:pPr lvl="4"/>
            <a:endParaRPr lang="en-US" dirty="0" smtClean="0"/>
          </a:p>
          <a:p>
            <a:r>
              <a:rPr lang="en-US" dirty="0" smtClean="0"/>
              <a:t>GL_MODELVIEW</a:t>
            </a:r>
            <a:endParaRPr lang="en-US" dirty="0"/>
          </a:p>
          <a:p>
            <a:pPr lvl="1"/>
            <a:r>
              <a:rPr lang="en-US" dirty="0" smtClean="0"/>
              <a:t>Model transform (earlier)</a:t>
            </a:r>
          </a:p>
          <a:p>
            <a:pPr lvl="1"/>
            <a:r>
              <a:rPr lang="en-US" dirty="0" smtClean="0"/>
              <a:t>View transform (today)</a:t>
            </a:r>
          </a:p>
          <a:p>
            <a:pPr lvl="4"/>
            <a:endParaRPr lang="en-US" dirty="0" smtClean="0"/>
          </a:p>
          <a:p>
            <a:r>
              <a:rPr lang="en-US" dirty="0" smtClean="0"/>
              <a:t>GL_PROJECTION</a:t>
            </a:r>
          </a:p>
          <a:p>
            <a:pPr lvl="1"/>
            <a:r>
              <a:rPr lang="en-US" dirty="0" smtClean="0"/>
              <a:t>Projection transform </a:t>
            </a:r>
          </a:p>
          <a:p>
            <a:pPr lvl="1"/>
            <a:r>
              <a:rPr lang="en-US" dirty="0" smtClean="0"/>
              <a:t>Clipping</a:t>
            </a:r>
          </a:p>
          <a:p>
            <a:pPr lvl="1"/>
            <a:r>
              <a:rPr lang="en-US" dirty="0" smtClean="0"/>
              <a:t>Perspective division</a:t>
            </a:r>
          </a:p>
          <a:p>
            <a:pPr lvl="5"/>
            <a:endParaRPr lang="en-US" dirty="0" smtClean="0"/>
          </a:p>
          <a:p>
            <a:r>
              <a:rPr lang="en-US" dirty="0" smtClean="0"/>
              <a:t>Viewport</a:t>
            </a:r>
          </a:p>
          <a:p>
            <a:pPr lvl="1"/>
            <a:r>
              <a:rPr lang="en-US" dirty="0" smtClean="0"/>
              <a:t>Viewport transform</a:t>
            </a:r>
          </a:p>
          <a:p>
            <a:pPr lvl="4"/>
            <a:endParaRPr lang="en-US" dirty="0"/>
          </a:p>
          <a:p>
            <a:r>
              <a:rPr lang="en-US" dirty="0" smtClean="0"/>
              <a:t>Output: 2D coordinates for each input 3D coordinates</a:t>
            </a:r>
          </a:p>
        </p:txBody>
      </p:sp>
      <p:sp>
        <p:nvSpPr>
          <p:cNvPr id="3" name="Title 2"/>
          <p:cNvSpPr>
            <a:spLocks noGrp="1"/>
          </p:cNvSpPr>
          <p:nvPr>
            <p:ph type="title"/>
          </p:nvPr>
        </p:nvSpPr>
        <p:spPr/>
        <p:txBody>
          <a:bodyPr>
            <a:normAutofit fontScale="90000"/>
          </a:bodyPr>
          <a:lstStyle/>
          <a:p>
            <a:r>
              <a:rPr lang="en-US" dirty="0" smtClean="0"/>
              <a:t>OpenGL Matrix Transformation Pipeline</a:t>
            </a:r>
            <a:endParaRPr lang="en-US" dirty="0"/>
          </a:p>
        </p:txBody>
      </p:sp>
      <p:pic>
        <p:nvPicPr>
          <p:cNvPr id="14338" name="Picture 2" descr="http://flylib.com/books/2/789/1/html/2/images/03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57400"/>
            <a:ext cx="4210049" cy="3891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3197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Film Plane</a:t>
            </a:r>
            <a:endParaRPr lang="en-US" dirty="0"/>
          </a:p>
        </p:txBody>
      </p:sp>
      <p:grpSp>
        <p:nvGrpSpPr>
          <p:cNvPr id="33" name="Group 32"/>
          <p:cNvGrpSpPr/>
          <p:nvPr/>
        </p:nvGrpSpPr>
        <p:grpSpPr>
          <a:xfrm>
            <a:off x="5298742" y="1007631"/>
            <a:ext cx="3430440" cy="1789878"/>
            <a:chOff x="5229671" y="2049038"/>
            <a:chExt cx="3430440" cy="1789878"/>
          </a:xfrm>
        </p:grpSpPr>
        <p:grpSp>
          <p:nvGrpSpPr>
            <p:cNvPr id="22" name="Group 21"/>
            <p:cNvGrpSpPr/>
            <p:nvPr/>
          </p:nvGrpSpPr>
          <p:grpSpPr>
            <a:xfrm>
              <a:off x="5324575" y="2049038"/>
              <a:ext cx="3335536" cy="1400426"/>
              <a:chOff x="491325" y="2919593"/>
              <a:chExt cx="4315174" cy="1833131"/>
            </a:xfrm>
          </p:grpSpPr>
          <p:cxnSp>
            <p:nvCxnSpPr>
              <p:cNvPr id="4" name="Straight Arrow Connector 3"/>
              <p:cNvCxnSpPr/>
              <p:nvPr/>
            </p:nvCxnSpPr>
            <p:spPr>
              <a:xfrm flipV="1">
                <a:off x="738720" y="4436256"/>
                <a:ext cx="795160" cy="3164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13453" y="2919593"/>
                <a:ext cx="1293046" cy="369332"/>
              </a:xfrm>
              <a:prstGeom prst="rect">
                <a:avLst/>
              </a:prstGeom>
              <a:noFill/>
            </p:spPr>
            <p:txBody>
              <a:bodyPr wrap="none" rtlCol="0">
                <a:spAutoFit/>
              </a:bodyPr>
              <a:lstStyle/>
              <a:p>
                <a:r>
                  <a:rPr lang="en-US" dirty="0" smtClean="0"/>
                  <a:t>Look Vector</a:t>
                </a:r>
                <a:endParaRPr lang="en-US" dirty="0"/>
              </a:p>
            </p:txBody>
          </p:sp>
          <p:cxnSp>
            <p:nvCxnSpPr>
              <p:cNvPr id="6" name="Straight Arrow Connector 5"/>
              <p:cNvCxnSpPr/>
              <p:nvPr/>
            </p:nvCxnSpPr>
            <p:spPr>
              <a:xfrm flipH="1">
                <a:off x="3972280" y="3451490"/>
                <a:ext cx="152400" cy="5656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315160" y="3451490"/>
                <a:ext cx="19713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86480" y="3451490"/>
                <a:ext cx="533400" cy="5217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15160" y="3451490"/>
                <a:ext cx="447320" cy="5217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762480" y="3973222"/>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15160" y="3428130"/>
                <a:ext cx="0" cy="7736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62480" y="3973222"/>
                <a:ext cx="0" cy="77950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15160" y="4201822"/>
                <a:ext cx="447320" cy="55090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819880" y="3973222"/>
                <a:ext cx="0" cy="7795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62480" y="4752724"/>
                <a:ext cx="2057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1325" y="4125622"/>
                <a:ext cx="104749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800580" y="4125622"/>
                <a:ext cx="17526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286480" y="3451490"/>
                <a:ext cx="0" cy="750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3286480" y="4201822"/>
                <a:ext cx="533400" cy="550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15160" y="4201822"/>
                <a:ext cx="1971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19880" y="4125622"/>
                <a:ext cx="609600" cy="0"/>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229671" y="3469584"/>
              <a:ext cx="1225015" cy="369332"/>
            </a:xfrm>
            <a:prstGeom prst="rect">
              <a:avLst/>
            </a:prstGeom>
            <a:noFill/>
          </p:spPr>
          <p:txBody>
            <a:bodyPr wrap="none" rtlCol="0">
              <a:spAutoFit/>
            </a:bodyPr>
            <a:lstStyle/>
            <a:p>
              <a:r>
                <a:rPr lang="en-US" dirty="0" smtClean="0"/>
                <a:t>Film Plane</a:t>
              </a:r>
              <a:endParaRPr lang="en-US" dirty="0"/>
            </a:p>
          </p:txBody>
        </p:sp>
      </p:grpSp>
      <p:grpSp>
        <p:nvGrpSpPr>
          <p:cNvPr id="43" name="Group 42"/>
          <p:cNvGrpSpPr/>
          <p:nvPr/>
        </p:nvGrpSpPr>
        <p:grpSpPr>
          <a:xfrm>
            <a:off x="4917973" y="3342881"/>
            <a:ext cx="3860931" cy="2764147"/>
            <a:chOff x="5097483" y="2819748"/>
            <a:chExt cx="3860931" cy="2764147"/>
          </a:xfrm>
        </p:grpSpPr>
        <p:pic>
          <p:nvPicPr>
            <p:cNvPr id="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483" y="2819748"/>
              <a:ext cx="3860931" cy="276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 name="Straight Connector 34"/>
            <p:cNvCxnSpPr/>
            <p:nvPr/>
          </p:nvCxnSpPr>
          <p:spPr>
            <a:xfrm>
              <a:off x="7066527" y="3914524"/>
              <a:ext cx="324873" cy="26086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387426" y="4156133"/>
              <a:ext cx="0" cy="32114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66527" y="3914524"/>
              <a:ext cx="0" cy="27871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27948" y="4193242"/>
              <a:ext cx="359478" cy="28403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84724" y="4692391"/>
              <a:ext cx="720069" cy="646331"/>
            </a:xfrm>
            <a:prstGeom prst="rect">
              <a:avLst/>
            </a:prstGeom>
            <a:noFill/>
          </p:spPr>
          <p:txBody>
            <a:bodyPr wrap="none" rtlCol="0">
              <a:spAutoFit/>
            </a:bodyPr>
            <a:lstStyle/>
            <a:p>
              <a:r>
                <a:rPr lang="en-US" dirty="0" smtClean="0"/>
                <a:t>Film</a:t>
              </a:r>
            </a:p>
            <a:p>
              <a:r>
                <a:rPr lang="en-US" dirty="0" smtClean="0"/>
                <a:t>Plane</a:t>
              </a:r>
              <a:endParaRPr lang="en-US" dirty="0"/>
            </a:p>
          </p:txBody>
        </p:sp>
        <p:cxnSp>
          <p:nvCxnSpPr>
            <p:cNvPr id="40" name="Straight Arrow Connector 39"/>
            <p:cNvCxnSpPr/>
            <p:nvPr/>
          </p:nvCxnSpPr>
          <p:spPr>
            <a:xfrm flipV="1">
              <a:off x="6451508" y="4436256"/>
              <a:ext cx="795160" cy="3164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65368" y="2872512"/>
              <a:ext cx="1293046" cy="369332"/>
            </a:xfrm>
            <a:prstGeom prst="rect">
              <a:avLst/>
            </a:prstGeom>
            <a:noFill/>
          </p:spPr>
          <p:txBody>
            <a:bodyPr wrap="none" rtlCol="0">
              <a:spAutoFit/>
            </a:bodyPr>
            <a:lstStyle/>
            <a:p>
              <a:r>
                <a:rPr lang="en-US" dirty="0" smtClean="0"/>
                <a:t>Look Vector</a:t>
              </a:r>
              <a:endParaRPr lang="en-US" dirty="0"/>
            </a:p>
          </p:txBody>
        </p:sp>
        <p:cxnSp>
          <p:nvCxnSpPr>
            <p:cNvPr id="42" name="Straight Arrow Connector 41"/>
            <p:cNvCxnSpPr/>
            <p:nvPr/>
          </p:nvCxnSpPr>
          <p:spPr>
            <a:xfrm flipH="1">
              <a:off x="8311891" y="3190711"/>
              <a:ext cx="74765" cy="4059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Content Placeholder 1"/>
          <p:cNvSpPr>
            <a:spLocks noGrp="1"/>
          </p:cNvSpPr>
          <p:nvPr>
            <p:ph sz="quarter" idx="1"/>
          </p:nvPr>
        </p:nvSpPr>
        <p:spPr>
          <a:xfrm>
            <a:off x="457200" y="1447800"/>
            <a:ext cx="4953000" cy="4800600"/>
          </a:xfrm>
        </p:spPr>
        <p:txBody>
          <a:bodyPr>
            <a:normAutofit fontScale="85000" lnSpcReduction="20000"/>
          </a:bodyPr>
          <a:lstStyle/>
          <a:p>
            <a:r>
              <a:rPr lang="en-US" dirty="0" smtClean="0"/>
              <a:t>The film plane is the plane in World Space (or World Coordinate) where the 3D scene is projected onto</a:t>
            </a:r>
          </a:p>
          <a:p>
            <a:pPr lvl="1"/>
            <a:r>
              <a:rPr lang="en-US" dirty="0" smtClean="0"/>
              <a:t>Question: what do I mean when I say “World Coordinate”?</a:t>
            </a:r>
          </a:p>
          <a:p>
            <a:pPr lvl="1"/>
            <a:r>
              <a:rPr lang="en-US" dirty="0" smtClean="0"/>
              <a:t>What about “Camera Coordinate”?</a:t>
            </a:r>
          </a:p>
          <a:p>
            <a:pPr lvl="1"/>
            <a:r>
              <a:rPr lang="en-US" dirty="0" smtClean="0"/>
              <a:t>What about “Object Coordinate”?</a:t>
            </a:r>
          </a:p>
          <a:p>
            <a:pPr lvl="4"/>
            <a:endParaRPr lang="en-US" dirty="0"/>
          </a:p>
          <a:p>
            <a:r>
              <a:rPr lang="en-US" dirty="0" smtClean="0"/>
              <a:t>Film for our camera model will be:</a:t>
            </a:r>
          </a:p>
          <a:p>
            <a:pPr lvl="1"/>
            <a:r>
              <a:rPr lang="en-US" dirty="0" smtClean="0"/>
              <a:t>Perpendicular to the look vector</a:t>
            </a:r>
          </a:p>
          <a:p>
            <a:pPr lvl="1"/>
            <a:r>
              <a:rPr lang="en-US" dirty="0" smtClean="0"/>
              <a:t>Centered around the look vector</a:t>
            </a:r>
          </a:p>
          <a:p>
            <a:pPr lvl="1"/>
            <a:r>
              <a:rPr lang="en-US" dirty="0" smtClean="0"/>
              <a:t>Match the dimensions of our view volume</a:t>
            </a:r>
          </a:p>
          <a:p>
            <a:pPr lvl="4"/>
            <a:endParaRPr lang="en-US" dirty="0"/>
          </a:p>
          <a:p>
            <a:r>
              <a:rPr lang="en-US" dirty="0" smtClean="0"/>
              <a:t>Actual location of the film plane doesn’t matter as long as it is in front of the scene</a:t>
            </a:r>
            <a:endParaRPr lang="en-US" dirty="0"/>
          </a:p>
        </p:txBody>
      </p:sp>
    </p:spTree>
    <p:extLst>
      <p:ext uri="{BB962C8B-B14F-4D97-AF65-F5344CB8AC3E}">
        <p14:creationId xmlns:p14="http://schemas.microsoft.com/office/powerpoint/2010/main" val="1795233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5029200" cy="4800600"/>
          </a:xfrm>
        </p:spPr>
        <p:txBody>
          <a:bodyPr>
            <a:normAutofit/>
          </a:bodyPr>
          <a:lstStyle/>
          <a:p>
            <a:r>
              <a:rPr lang="en-US" dirty="0"/>
              <a:t>Ancient Egyptian Art:</a:t>
            </a:r>
          </a:p>
          <a:p>
            <a:pPr lvl="1"/>
            <a:r>
              <a:rPr lang="en-US" dirty="0"/>
              <a:t>Multiple Viewpoints</a:t>
            </a:r>
          </a:p>
          <a:p>
            <a:pPr lvl="1"/>
            <a:r>
              <a:rPr lang="en-US" dirty="0"/>
              <a:t>Parallel Projection</a:t>
            </a:r>
          </a:p>
          <a:p>
            <a:pPr lvl="1"/>
            <a:endParaRPr lang="en-US" dirty="0"/>
          </a:p>
          <a:p>
            <a:pPr lvl="1"/>
            <a:endParaRPr lang="en-US" dirty="0"/>
          </a:p>
          <a:p>
            <a:pPr marL="274320" lvl="1">
              <a:spcBef>
                <a:spcPts val="600"/>
              </a:spcBef>
              <a:buClr>
                <a:schemeClr val="accent1"/>
              </a:buClr>
            </a:pPr>
            <a:r>
              <a:rPr lang="en-US" dirty="0"/>
              <a:t>Tomb of </a:t>
            </a:r>
            <a:r>
              <a:rPr lang="en-US" dirty="0" err="1"/>
              <a:t>Nefertari</a:t>
            </a:r>
            <a:r>
              <a:rPr lang="en-US" dirty="0"/>
              <a:t>, Thebes  (19th </a:t>
            </a:r>
            <a:r>
              <a:rPr lang="en-US" dirty="0" err="1"/>
              <a:t>Dyn</a:t>
            </a:r>
            <a:r>
              <a:rPr lang="en-US" dirty="0"/>
              <a:t>, ~1270 BC), </a:t>
            </a:r>
            <a:r>
              <a:rPr lang="en-US" i="1" dirty="0"/>
              <a:t>Queen led by Isis.  </a:t>
            </a:r>
            <a:r>
              <a:rPr lang="en-US" dirty="0"/>
              <a:t>Mural</a:t>
            </a:r>
          </a:p>
          <a:p>
            <a:endParaRPr lang="en-US" dirty="0"/>
          </a:p>
          <a:p>
            <a:r>
              <a:rPr lang="en-US" dirty="0"/>
              <a:t>Note how the depiction of the body implies a front view but the feet and head imply side view (early cubism</a:t>
            </a:r>
            <a:r>
              <a:rPr lang="en-US" dirty="0" smtClean="0"/>
              <a:t>)</a:t>
            </a:r>
            <a:endParaRPr lang="en-US" dirty="0"/>
          </a:p>
        </p:txBody>
      </p:sp>
      <p:sp>
        <p:nvSpPr>
          <p:cNvPr id="3" name="Title 2"/>
          <p:cNvSpPr>
            <a:spLocks noGrp="1"/>
          </p:cNvSpPr>
          <p:nvPr>
            <p:ph type="title"/>
          </p:nvPr>
        </p:nvSpPr>
        <p:spPr/>
        <p:txBody>
          <a:bodyPr/>
          <a:lstStyle/>
          <a:p>
            <a:r>
              <a:rPr lang="en-US" dirty="0" smtClean="0"/>
              <a:t>Early Forms of Projection</a:t>
            </a:r>
            <a:endParaRPr lang="en-US"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524000"/>
            <a:ext cx="2971800" cy="468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8053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3962400"/>
            <a:ext cx="8229600" cy="2286000"/>
          </a:xfrm>
        </p:spPr>
        <p:txBody>
          <a:bodyPr>
            <a:normAutofit lnSpcReduction="10000"/>
          </a:bodyPr>
          <a:lstStyle/>
          <a:p>
            <a:r>
              <a:rPr lang="en-US" dirty="0" smtClean="0"/>
              <a:t>Viewport is the rectangular area of the screen where the scene is rendered</a:t>
            </a:r>
          </a:p>
          <a:p>
            <a:pPr lvl="1"/>
            <a:r>
              <a:rPr lang="en-US" dirty="0" smtClean="0"/>
              <a:t>May be smaller than your window</a:t>
            </a:r>
          </a:p>
          <a:p>
            <a:pPr lvl="2"/>
            <a:r>
              <a:rPr lang="en-US" dirty="0" err="1" smtClean="0"/>
              <a:t>glViewport</a:t>
            </a:r>
            <a:r>
              <a:rPr lang="en-US" dirty="0" smtClean="0"/>
              <a:t> (0, 0, width, height)</a:t>
            </a:r>
          </a:p>
          <a:p>
            <a:pPr lvl="2"/>
            <a:r>
              <a:rPr lang="en-US" dirty="0" err="1" smtClean="0"/>
              <a:t>glViewport</a:t>
            </a:r>
            <a:r>
              <a:rPr lang="en-US" dirty="0" smtClean="0"/>
              <a:t> (40, 10, 60, 120)</a:t>
            </a:r>
          </a:p>
          <a:p>
            <a:pPr lvl="1"/>
            <a:r>
              <a:rPr lang="en-US" dirty="0" smtClean="0"/>
              <a:t>Often referred to as the (u, v) coordinate system</a:t>
            </a:r>
            <a:endParaRPr lang="en-US" dirty="0"/>
          </a:p>
        </p:txBody>
      </p:sp>
      <p:sp>
        <p:nvSpPr>
          <p:cNvPr id="3" name="Title 2"/>
          <p:cNvSpPr>
            <a:spLocks noGrp="1"/>
          </p:cNvSpPr>
          <p:nvPr>
            <p:ph type="title"/>
          </p:nvPr>
        </p:nvSpPr>
        <p:spPr/>
        <p:txBody>
          <a:bodyPr/>
          <a:lstStyle/>
          <a:p>
            <a:r>
              <a:rPr lang="en-US" dirty="0" smtClean="0"/>
              <a:t>Viewport</a:t>
            </a:r>
            <a:endParaRPr lang="en-US" dirty="0"/>
          </a:p>
        </p:txBody>
      </p:sp>
      <p:pic>
        <p:nvPicPr>
          <p:cNvPr id="15362" name="Picture 2" descr="http://files.myopera.com/ocgod/blog/glutViewpo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447800"/>
            <a:ext cx="523875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5622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21363511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59335" y="1285841"/>
            <a:ext cx="3124200" cy="2514600"/>
            <a:chOff x="2468835" y="1872925"/>
            <a:chExt cx="3124200" cy="2514600"/>
          </a:xfrm>
        </p:grpSpPr>
        <p:pic>
          <p:nvPicPr>
            <p:cNvPr id="5" name="Picture 56" descr="00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3235" y="1872925"/>
              <a:ext cx="21526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p:nvSpPr>
          <p:spPr bwMode="auto">
            <a:xfrm>
              <a:off x="2468835" y="31143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Position</a:t>
              </a:r>
            </a:p>
          </p:txBody>
        </p:sp>
        <p:grpSp>
          <p:nvGrpSpPr>
            <p:cNvPr id="7" name="Group 48"/>
            <p:cNvGrpSpPr>
              <a:grpSpLocks/>
            </p:cNvGrpSpPr>
            <p:nvPr/>
          </p:nvGrpSpPr>
          <p:grpSpPr bwMode="auto">
            <a:xfrm>
              <a:off x="3840435" y="1911025"/>
              <a:ext cx="914400" cy="609600"/>
              <a:chOff x="864" y="1632"/>
              <a:chExt cx="528" cy="384"/>
            </a:xfrm>
          </p:grpSpPr>
          <p:sp>
            <p:nvSpPr>
              <p:cNvPr id="8" name="Text Box 12"/>
              <p:cNvSpPr txBox="1">
                <a:spLocks noChangeArrowheads="1"/>
              </p:cNvSpPr>
              <p:nvPr/>
            </p:nvSpPr>
            <p:spPr bwMode="auto">
              <a:xfrm>
                <a:off x="960" y="1632"/>
                <a:ext cx="43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Up vector</a:t>
                </a:r>
              </a:p>
            </p:txBody>
          </p:sp>
          <p:sp>
            <p:nvSpPr>
              <p:cNvPr id="9" name="Line 14"/>
              <p:cNvSpPr>
                <a:spLocks noChangeShapeType="1"/>
              </p:cNvSpPr>
              <p:nvPr/>
            </p:nvSpPr>
            <p:spPr bwMode="auto">
              <a:xfrm flipV="1">
                <a:off x="864" y="1632"/>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10" name="Group 49"/>
            <p:cNvGrpSpPr>
              <a:grpSpLocks/>
            </p:cNvGrpSpPr>
            <p:nvPr/>
          </p:nvGrpSpPr>
          <p:grpSpPr bwMode="auto">
            <a:xfrm>
              <a:off x="4678635" y="2596825"/>
              <a:ext cx="914400" cy="533400"/>
              <a:chOff x="1392" y="2064"/>
              <a:chExt cx="480" cy="336"/>
            </a:xfrm>
          </p:grpSpPr>
          <p:sp>
            <p:nvSpPr>
              <p:cNvPr id="11" name="Text Box 11"/>
              <p:cNvSpPr txBox="1">
                <a:spLocks noChangeArrowheads="1"/>
              </p:cNvSpPr>
              <p:nvPr/>
            </p:nvSpPr>
            <p:spPr bwMode="auto">
              <a:xfrm>
                <a:off x="1392" y="2064"/>
                <a:ext cx="43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Look vector</a:t>
                </a:r>
              </a:p>
            </p:txBody>
          </p:sp>
          <p:sp>
            <p:nvSpPr>
              <p:cNvPr id="12" name="Line 15"/>
              <p:cNvSpPr>
                <a:spLocks noChangeShapeType="1"/>
              </p:cNvSpPr>
              <p:nvPr/>
            </p:nvSpPr>
            <p:spPr bwMode="auto">
              <a:xfrm>
                <a:off x="1440" y="2400"/>
                <a:ext cx="43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sp>
        <p:nvSpPr>
          <p:cNvPr id="2" name="Content Placeholder 1"/>
          <p:cNvSpPr>
            <a:spLocks noGrp="1"/>
          </p:cNvSpPr>
          <p:nvPr>
            <p:ph sz="quarter" idx="1"/>
          </p:nvPr>
        </p:nvSpPr>
        <p:spPr>
          <a:xfrm>
            <a:off x="457200" y="3276600"/>
            <a:ext cx="8229600" cy="2971800"/>
          </a:xfrm>
        </p:spPr>
        <p:txBody>
          <a:bodyPr/>
          <a:lstStyle/>
          <a:p>
            <a:r>
              <a:rPr lang="en-US" dirty="0" smtClean="0"/>
              <a:t>We need to know 6 things about the synthetic camera model:</a:t>
            </a:r>
          </a:p>
          <a:p>
            <a:pPr marL="731520" lvl="1" indent="-457200">
              <a:buFont typeface="+mj-lt"/>
              <a:buAutoNum type="arabicPeriod"/>
            </a:pPr>
            <a:r>
              <a:rPr lang="en-US" dirty="0" smtClean="0"/>
              <a:t>Position of the camera -&gt; P (x, y, z)</a:t>
            </a:r>
          </a:p>
          <a:p>
            <a:pPr marL="731520" lvl="1" indent="-457200">
              <a:buFont typeface="+mj-lt"/>
              <a:buAutoNum type="arabicPeriod"/>
            </a:pPr>
            <a:r>
              <a:rPr lang="en-US" dirty="0" smtClean="0"/>
              <a:t>Look vector -&gt; V (x, y, z)</a:t>
            </a:r>
          </a:p>
          <a:p>
            <a:pPr marL="731520" lvl="1" indent="-457200">
              <a:buFont typeface="+mj-lt"/>
              <a:buAutoNum type="arabicPeriod"/>
            </a:pPr>
            <a:r>
              <a:rPr lang="en-US" dirty="0" smtClean="0"/>
              <a:t>Up vector -&gt; U (x, y, z)</a:t>
            </a:r>
          </a:p>
          <a:p>
            <a:pPr lvl="2"/>
            <a:r>
              <a:rPr lang="en-US" dirty="0" smtClean="0"/>
              <a:t>Note that with look and up vectors, we know the orientation of the camera</a:t>
            </a:r>
            <a:endParaRPr lang="en-US" dirty="0"/>
          </a:p>
        </p:txBody>
      </p:sp>
      <p:sp>
        <p:nvSpPr>
          <p:cNvPr id="3" name="Title 2"/>
          <p:cNvSpPr>
            <a:spLocks noGrp="1"/>
          </p:cNvSpPr>
          <p:nvPr>
            <p:ph type="title"/>
          </p:nvPr>
        </p:nvSpPr>
        <p:spPr/>
        <p:txBody>
          <a:bodyPr/>
          <a:lstStyle/>
          <a:p>
            <a:r>
              <a:rPr lang="en-US" dirty="0" smtClean="0"/>
              <a:t>Constructing the View Volume</a:t>
            </a:r>
            <a:endParaRPr lang="en-US" dirty="0"/>
          </a:p>
        </p:txBody>
      </p:sp>
    </p:spTree>
    <p:extLst>
      <p:ext uri="{BB962C8B-B14F-4D97-AF65-F5344CB8AC3E}">
        <p14:creationId xmlns:p14="http://schemas.microsoft.com/office/powerpoint/2010/main" val="98225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3276600"/>
            <a:ext cx="8229600" cy="2971800"/>
          </a:xfrm>
        </p:spPr>
        <p:txBody>
          <a:bodyPr>
            <a:normAutofit fontScale="92500" lnSpcReduction="20000"/>
          </a:bodyPr>
          <a:lstStyle/>
          <a:p>
            <a:pPr marL="731520" lvl="1" indent="-457200">
              <a:buFont typeface="+mj-lt"/>
              <a:buAutoNum type="arabicPeriod" startAt="4"/>
            </a:pPr>
            <a:r>
              <a:rPr lang="en-US" dirty="0" smtClean="0"/>
              <a:t>Aspect ratio of the film (ratio of width to height)</a:t>
            </a:r>
          </a:p>
          <a:p>
            <a:pPr marL="731520" lvl="1" indent="-457200">
              <a:buFont typeface="+mj-lt"/>
              <a:buAutoNum type="arabicPeriod" startAt="4"/>
            </a:pPr>
            <a:r>
              <a:rPr lang="en-US" dirty="0" smtClean="0"/>
              <a:t>View angle (or height angle): determines how “wide” the frustum will be</a:t>
            </a:r>
          </a:p>
          <a:p>
            <a:pPr marL="1005840" lvl="2" indent="-457200"/>
            <a:r>
              <a:rPr lang="en-US" dirty="0" smtClean="0"/>
              <a:t>Note that the width angle can be inferred from the aspect ratio and the height angle</a:t>
            </a:r>
          </a:p>
          <a:p>
            <a:pPr marL="731520" lvl="1" indent="-457200">
              <a:buFont typeface="+mj-lt"/>
              <a:buAutoNum type="arabicPeriod" startAt="4"/>
            </a:pPr>
            <a:r>
              <a:rPr lang="en-US" dirty="0" smtClean="0"/>
              <a:t>Front and back clipping planes: limit the extend of the camera’s view.  Only render objects within the two planes</a:t>
            </a:r>
          </a:p>
          <a:p>
            <a:pPr marL="1828800" lvl="5" indent="-457200">
              <a:buFont typeface="+mj-lt"/>
              <a:buAutoNum type="arabicPeriod" startAt="4"/>
            </a:pPr>
            <a:endParaRPr lang="en-US" dirty="0" smtClean="0"/>
          </a:p>
          <a:p>
            <a:r>
              <a:rPr lang="en-US" sz="1900" dirty="0" smtClean="0"/>
              <a:t>Optional parameter: focal length: often used for photorealistic rendering.  Objects near the focal length are sharp (in focus), objects away from the focal lengths appear blurry.</a:t>
            </a:r>
          </a:p>
          <a:p>
            <a:pPr lvl="1"/>
            <a:r>
              <a:rPr lang="en-US" sz="1900" dirty="0" smtClean="0"/>
              <a:t>Note that your camera does not have to implement focal length blurring</a:t>
            </a:r>
            <a:endParaRPr lang="en-US" sz="2800" dirty="0" smtClean="0"/>
          </a:p>
        </p:txBody>
      </p:sp>
      <p:sp>
        <p:nvSpPr>
          <p:cNvPr id="3" name="Title 2"/>
          <p:cNvSpPr>
            <a:spLocks noGrp="1"/>
          </p:cNvSpPr>
          <p:nvPr>
            <p:ph type="title"/>
          </p:nvPr>
        </p:nvSpPr>
        <p:spPr/>
        <p:txBody>
          <a:bodyPr/>
          <a:lstStyle/>
          <a:p>
            <a:r>
              <a:rPr lang="en-US" dirty="0" smtClean="0"/>
              <a:t>Constructing the View Volume</a:t>
            </a:r>
            <a:endParaRPr lang="en-US" dirty="0"/>
          </a:p>
        </p:txBody>
      </p:sp>
      <p:grpSp>
        <p:nvGrpSpPr>
          <p:cNvPr id="4" name="Group 3"/>
          <p:cNvGrpSpPr/>
          <p:nvPr/>
        </p:nvGrpSpPr>
        <p:grpSpPr>
          <a:xfrm>
            <a:off x="2841625" y="1207666"/>
            <a:ext cx="4016662" cy="2082800"/>
            <a:chOff x="2841625" y="1207666"/>
            <a:chExt cx="4016662" cy="2082800"/>
          </a:xfrm>
        </p:grpSpPr>
        <p:pic>
          <p:nvPicPr>
            <p:cNvPr id="14" name="Picture 57" descr="003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25" y="1207666"/>
              <a:ext cx="3124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4"/>
            <p:cNvGrpSpPr>
              <a:grpSpLocks/>
            </p:cNvGrpSpPr>
            <p:nvPr/>
          </p:nvGrpSpPr>
          <p:grpSpPr bwMode="auto">
            <a:xfrm>
              <a:off x="3218206" y="2658643"/>
              <a:ext cx="1694308" cy="528354"/>
              <a:chOff x="2158" y="2784"/>
              <a:chExt cx="1289" cy="401"/>
            </a:xfrm>
          </p:grpSpPr>
          <p:sp>
            <p:nvSpPr>
              <p:cNvPr id="16" name="Text Box 37"/>
              <p:cNvSpPr txBox="1">
                <a:spLocks noChangeArrowheads="1"/>
              </p:cNvSpPr>
              <p:nvPr/>
            </p:nvSpPr>
            <p:spPr bwMode="auto">
              <a:xfrm>
                <a:off x="2158" y="2975"/>
                <a:ext cx="128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Front clipping plane</a:t>
                </a:r>
              </a:p>
            </p:txBody>
          </p:sp>
          <p:sp>
            <p:nvSpPr>
              <p:cNvPr id="17" name="Line 39"/>
              <p:cNvSpPr>
                <a:spLocks noChangeShapeType="1"/>
              </p:cNvSpPr>
              <p:nvPr/>
            </p:nvSpPr>
            <p:spPr bwMode="auto">
              <a:xfrm flipV="1">
                <a:off x="2664" y="2784"/>
                <a:ext cx="0" cy="1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18" name="Group 53"/>
            <p:cNvGrpSpPr>
              <a:grpSpLocks/>
            </p:cNvGrpSpPr>
            <p:nvPr/>
          </p:nvGrpSpPr>
          <p:grpSpPr bwMode="auto">
            <a:xfrm>
              <a:off x="4767018" y="2658643"/>
              <a:ext cx="2091269" cy="376405"/>
              <a:chOff x="3336" y="2784"/>
              <a:chExt cx="1591" cy="286"/>
            </a:xfrm>
          </p:grpSpPr>
          <p:sp>
            <p:nvSpPr>
              <p:cNvPr id="19" name="Text Box 38"/>
              <p:cNvSpPr txBox="1">
                <a:spLocks noChangeArrowheads="1"/>
              </p:cNvSpPr>
              <p:nvPr/>
            </p:nvSpPr>
            <p:spPr bwMode="auto">
              <a:xfrm>
                <a:off x="3447" y="2860"/>
                <a:ext cx="148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Back clipping plane</a:t>
                </a:r>
              </a:p>
            </p:txBody>
          </p:sp>
          <p:sp>
            <p:nvSpPr>
              <p:cNvPr id="20" name="Line 40"/>
              <p:cNvSpPr>
                <a:spLocks noChangeShapeType="1"/>
              </p:cNvSpPr>
              <p:nvPr/>
            </p:nvSpPr>
            <p:spPr bwMode="auto">
              <a:xfrm flipH="1" flipV="1">
                <a:off x="3336" y="2784"/>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21" name="Group 65"/>
            <p:cNvGrpSpPr>
              <a:grpSpLocks/>
            </p:cNvGrpSpPr>
            <p:nvPr/>
          </p:nvGrpSpPr>
          <p:grpSpPr bwMode="auto">
            <a:xfrm>
              <a:off x="4262438" y="1307679"/>
              <a:ext cx="1398587" cy="425450"/>
              <a:chOff x="2952" y="1776"/>
              <a:chExt cx="1064" cy="324"/>
            </a:xfrm>
          </p:grpSpPr>
          <p:sp>
            <p:nvSpPr>
              <p:cNvPr id="22" name="Text Box 33"/>
              <p:cNvSpPr txBox="1">
                <a:spLocks noChangeArrowheads="1"/>
              </p:cNvSpPr>
              <p:nvPr/>
            </p:nvSpPr>
            <p:spPr bwMode="auto">
              <a:xfrm>
                <a:off x="3072" y="1776"/>
                <a:ext cx="9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Width angle</a:t>
                </a:r>
              </a:p>
            </p:txBody>
          </p:sp>
          <p:cxnSp>
            <p:nvCxnSpPr>
              <p:cNvPr id="23" name="AutoShape 42"/>
              <p:cNvCxnSpPr>
                <a:cxnSpLocks noChangeShapeType="1"/>
              </p:cNvCxnSpPr>
              <p:nvPr/>
            </p:nvCxnSpPr>
            <p:spPr bwMode="auto">
              <a:xfrm>
                <a:off x="2952" y="1968"/>
                <a:ext cx="384" cy="132"/>
              </a:xfrm>
              <a:prstGeom prst="curvedConnector2">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nvGrpSpPr>
            <p:cNvPr id="24" name="Group 52"/>
            <p:cNvGrpSpPr>
              <a:grpSpLocks/>
            </p:cNvGrpSpPr>
            <p:nvPr/>
          </p:nvGrpSpPr>
          <p:grpSpPr bwMode="auto">
            <a:xfrm>
              <a:off x="4881563" y="1833141"/>
              <a:ext cx="989012" cy="720725"/>
              <a:chOff x="3433" y="2156"/>
              <a:chExt cx="623" cy="548"/>
            </a:xfrm>
          </p:grpSpPr>
          <p:sp>
            <p:nvSpPr>
              <p:cNvPr id="25" name="Text Box 36"/>
              <p:cNvSpPr txBox="1">
                <a:spLocks noChangeArrowheads="1"/>
              </p:cNvSpPr>
              <p:nvPr/>
            </p:nvSpPr>
            <p:spPr bwMode="auto">
              <a:xfrm>
                <a:off x="3624" y="2256"/>
                <a:ext cx="43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Height angle</a:t>
                </a:r>
              </a:p>
            </p:txBody>
          </p:sp>
          <p:cxnSp>
            <p:nvCxnSpPr>
              <p:cNvPr id="26" name="AutoShape 45"/>
              <p:cNvCxnSpPr>
                <a:cxnSpLocks noChangeShapeType="1"/>
              </p:cNvCxnSpPr>
              <p:nvPr/>
            </p:nvCxnSpPr>
            <p:spPr bwMode="auto">
              <a:xfrm rot="16200000" flipH="1">
                <a:off x="3160" y="2429"/>
                <a:ext cx="548" cy="1"/>
              </a:xfrm>
              <a:prstGeom prst="curvedConnector5">
                <a:avLst>
                  <a:gd name="adj1" fmla="val 3056"/>
                  <a:gd name="adj2" fmla="val 9499995"/>
                  <a:gd name="adj3" fmla="val 95384"/>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0571323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799"/>
            <a:ext cx="5105400" cy="4724401"/>
          </a:xfrm>
        </p:spPr>
        <p:txBody>
          <a:bodyPr>
            <a:normAutofit fontScale="85000" lnSpcReduction="20000"/>
          </a:bodyPr>
          <a:lstStyle/>
          <a:p>
            <a:r>
              <a:rPr lang="en-US" dirty="0" smtClean="0"/>
              <a:t>Where is the camera located with respect to the origin?</a:t>
            </a:r>
          </a:p>
          <a:p>
            <a:pPr lvl="3"/>
            <a:endParaRPr lang="en-US" dirty="0" smtClean="0"/>
          </a:p>
          <a:p>
            <a:r>
              <a:rPr lang="en-US" dirty="0" smtClean="0"/>
              <a:t>For our camera in 3D space, we use a right-handed coordinate system</a:t>
            </a:r>
          </a:p>
          <a:p>
            <a:pPr lvl="8"/>
            <a:endParaRPr lang="en-US" dirty="0" smtClean="0"/>
          </a:p>
          <a:p>
            <a:pPr lvl="1"/>
            <a:r>
              <a:rPr lang="en-US" dirty="0" smtClean="0"/>
              <a:t>Open your right hand, align your palm and thumb with the +x axis, point your finger along the +y axis, and your middle finger will point towards the +z axis.</a:t>
            </a:r>
          </a:p>
          <a:p>
            <a:pPr lvl="7"/>
            <a:endParaRPr lang="en-US" dirty="0" smtClean="0"/>
          </a:p>
          <a:p>
            <a:pPr lvl="1"/>
            <a:r>
              <a:rPr lang="en-US" dirty="0" smtClean="0"/>
              <a:t>If you are looking at the screen, the z axis will be positive coming towards you</a:t>
            </a:r>
          </a:p>
          <a:p>
            <a:pPr lvl="7"/>
            <a:endParaRPr lang="en-US" dirty="0" smtClean="0"/>
          </a:p>
          <a:p>
            <a:pPr lvl="1"/>
            <a:r>
              <a:rPr lang="en-US" dirty="0" smtClean="0"/>
              <a:t>Means that you are typically looking down  the negative z axis</a:t>
            </a:r>
            <a:endParaRPr lang="en-US" dirty="0"/>
          </a:p>
        </p:txBody>
      </p:sp>
      <p:sp>
        <p:nvSpPr>
          <p:cNvPr id="3" name="Title 2"/>
          <p:cNvSpPr>
            <a:spLocks noGrp="1"/>
          </p:cNvSpPr>
          <p:nvPr>
            <p:ph type="title"/>
          </p:nvPr>
        </p:nvSpPr>
        <p:spPr/>
        <p:txBody>
          <a:bodyPr/>
          <a:lstStyle/>
          <a:p>
            <a:r>
              <a:rPr lang="en-US" dirty="0" smtClean="0"/>
              <a:t>1. Position</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209800"/>
            <a:ext cx="3060804" cy="230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07329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590800"/>
          </a:xfrm>
        </p:spPr>
        <p:txBody>
          <a:bodyPr>
            <a:normAutofit/>
          </a:bodyPr>
          <a:lstStyle/>
          <a:p>
            <a:r>
              <a:rPr lang="en-US" dirty="0" smtClean="0"/>
              <a:t>Where the camera is looking is specified by either:</a:t>
            </a:r>
          </a:p>
          <a:p>
            <a:pPr lvl="1"/>
            <a:r>
              <a:rPr lang="en-US" dirty="0" smtClean="0"/>
              <a:t>A 3D point in space that you are looking at (the </a:t>
            </a:r>
            <a:r>
              <a:rPr lang="en-US" dirty="0" err="1" smtClean="0"/>
              <a:t>LookAt</a:t>
            </a:r>
            <a:r>
              <a:rPr lang="en-US" dirty="0" smtClean="0"/>
              <a:t> point), or</a:t>
            </a:r>
          </a:p>
          <a:p>
            <a:pPr lvl="1"/>
            <a:r>
              <a:rPr lang="en-US" dirty="0" smtClean="0"/>
              <a:t>A direction in which your are looking towards (the look vector)</a:t>
            </a:r>
          </a:p>
          <a:p>
            <a:r>
              <a:rPr lang="en-US" dirty="0" smtClean="0"/>
              <a:t>The orientation adds the rotation around the look vector</a:t>
            </a:r>
          </a:p>
          <a:p>
            <a:pPr lvl="1"/>
            <a:r>
              <a:rPr lang="en-US" dirty="0" smtClean="0"/>
              <a:t>Which can be represented as the up vector</a:t>
            </a:r>
            <a:endParaRPr lang="en-US" dirty="0"/>
          </a:p>
        </p:txBody>
      </p:sp>
      <p:sp>
        <p:nvSpPr>
          <p:cNvPr id="3" name="Title 2"/>
          <p:cNvSpPr>
            <a:spLocks noGrp="1"/>
          </p:cNvSpPr>
          <p:nvPr>
            <p:ph type="title"/>
          </p:nvPr>
        </p:nvSpPr>
        <p:spPr/>
        <p:txBody>
          <a:bodyPr>
            <a:normAutofit fontScale="90000"/>
          </a:bodyPr>
          <a:lstStyle/>
          <a:p>
            <a:r>
              <a:rPr lang="en-US" dirty="0" smtClean="0"/>
              <a:t>2 &amp; 3.  Orientation: Look and Up Vectors</a:t>
            </a:r>
            <a:endParaRPr lang="en-US" dirty="0"/>
          </a:p>
        </p:txBody>
      </p:sp>
      <p:grpSp>
        <p:nvGrpSpPr>
          <p:cNvPr id="23" name="Group 22"/>
          <p:cNvGrpSpPr/>
          <p:nvPr/>
        </p:nvGrpSpPr>
        <p:grpSpPr>
          <a:xfrm>
            <a:off x="2500217" y="3526403"/>
            <a:ext cx="4953000" cy="2532063"/>
            <a:chOff x="2565304" y="3748086"/>
            <a:chExt cx="4953000" cy="2532063"/>
          </a:xfrm>
        </p:grpSpPr>
        <p:grpSp>
          <p:nvGrpSpPr>
            <p:cNvPr id="4" name="Group 34"/>
            <p:cNvGrpSpPr>
              <a:grpSpLocks/>
            </p:cNvGrpSpPr>
            <p:nvPr/>
          </p:nvGrpSpPr>
          <p:grpSpPr bwMode="auto">
            <a:xfrm>
              <a:off x="3098704" y="4738686"/>
              <a:ext cx="1241425" cy="822325"/>
              <a:chOff x="1200" y="3168"/>
              <a:chExt cx="782" cy="518"/>
            </a:xfrm>
          </p:grpSpPr>
          <p:sp>
            <p:nvSpPr>
              <p:cNvPr id="5" name="Line 12"/>
              <p:cNvSpPr>
                <a:spLocks noChangeShapeType="1"/>
              </p:cNvSpPr>
              <p:nvPr/>
            </p:nvSpPr>
            <p:spPr bwMode="auto">
              <a:xfrm flipH="1" flipV="1">
                <a:off x="1746" y="3374"/>
                <a:ext cx="236" cy="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Text Box 17"/>
              <p:cNvSpPr txBox="1">
                <a:spLocks noChangeArrowheads="1"/>
              </p:cNvSpPr>
              <p:nvPr/>
            </p:nvSpPr>
            <p:spPr bwMode="auto">
              <a:xfrm>
                <a:off x="1200" y="3168"/>
                <a:ext cx="7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i="1" dirty="0"/>
                  <a:t>Up vector</a:t>
                </a:r>
              </a:p>
            </p:txBody>
          </p:sp>
        </p:grpSp>
        <p:grpSp>
          <p:nvGrpSpPr>
            <p:cNvPr id="7" name="Group 33"/>
            <p:cNvGrpSpPr>
              <a:grpSpLocks/>
            </p:cNvGrpSpPr>
            <p:nvPr/>
          </p:nvGrpSpPr>
          <p:grpSpPr bwMode="auto">
            <a:xfrm>
              <a:off x="4340129" y="5413374"/>
              <a:ext cx="1774825" cy="331787"/>
              <a:chOff x="1982" y="3593"/>
              <a:chExt cx="1118" cy="209"/>
            </a:xfrm>
          </p:grpSpPr>
          <p:sp>
            <p:nvSpPr>
              <p:cNvPr id="8" name="Line 11"/>
              <p:cNvSpPr>
                <a:spLocks noChangeShapeType="1"/>
              </p:cNvSpPr>
              <p:nvPr/>
            </p:nvSpPr>
            <p:spPr bwMode="auto">
              <a:xfrm flipV="1">
                <a:off x="1982" y="3593"/>
                <a:ext cx="476" cy="93"/>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 name="Text Box 18"/>
              <p:cNvSpPr txBox="1">
                <a:spLocks noChangeArrowheads="1"/>
              </p:cNvSpPr>
              <p:nvPr/>
            </p:nvSpPr>
            <p:spPr bwMode="auto">
              <a:xfrm>
                <a:off x="2160" y="3600"/>
                <a:ext cx="940"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i="1" dirty="0"/>
                  <a:t>Look vector</a:t>
                </a:r>
              </a:p>
            </p:txBody>
          </p:sp>
        </p:grpSp>
        <p:grpSp>
          <p:nvGrpSpPr>
            <p:cNvPr id="10" name="Group 32"/>
            <p:cNvGrpSpPr>
              <a:grpSpLocks/>
            </p:cNvGrpSpPr>
            <p:nvPr/>
          </p:nvGrpSpPr>
          <p:grpSpPr bwMode="auto">
            <a:xfrm>
              <a:off x="5676804" y="5103811"/>
              <a:ext cx="1841500" cy="549275"/>
              <a:chOff x="2824" y="3398"/>
              <a:chExt cx="1160" cy="346"/>
            </a:xfrm>
          </p:grpSpPr>
          <p:sp>
            <p:nvSpPr>
              <p:cNvPr id="11" name="Text Box 19"/>
              <p:cNvSpPr txBox="1">
                <a:spLocks noChangeArrowheads="1"/>
              </p:cNvSpPr>
              <p:nvPr/>
            </p:nvSpPr>
            <p:spPr bwMode="auto">
              <a:xfrm>
                <a:off x="2876" y="3398"/>
                <a:ext cx="110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spcBef>
                    <a:spcPct val="50000"/>
                  </a:spcBef>
                </a:pPr>
                <a:r>
                  <a:rPr lang="en-US" sz="1500" dirty="0">
                    <a:cs typeface="Times New Roman" pitchFamily="18" charset="0"/>
                  </a:rPr>
                  <a:t>point to look at </a:t>
                </a:r>
                <a:r>
                  <a:rPr lang="en-US" sz="1500" i="1" dirty="0">
                    <a:cs typeface="Times New Roman" pitchFamily="18" charset="0"/>
                  </a:rPr>
                  <a:t>(x’, y’, z’)</a:t>
                </a:r>
              </a:p>
            </p:txBody>
          </p:sp>
          <p:sp>
            <p:nvSpPr>
              <p:cNvPr id="12" name="Oval 21"/>
              <p:cNvSpPr>
                <a:spLocks noChangeArrowheads="1"/>
              </p:cNvSpPr>
              <p:nvPr/>
            </p:nvSpPr>
            <p:spPr bwMode="auto">
              <a:xfrm>
                <a:off x="2824" y="3482"/>
                <a:ext cx="38" cy="37"/>
              </a:xfrm>
              <a:prstGeom prst="ellipse">
                <a:avLst/>
              </a:prstGeom>
              <a:solidFill>
                <a:schemeClr val="tx1"/>
              </a:solidFill>
              <a:ln w="9525">
                <a:solidFill>
                  <a:schemeClr val="tx1"/>
                </a:solidFill>
                <a:round/>
                <a:headEnd/>
                <a:tailEnd/>
              </a:ln>
            </p:spPr>
            <p:txBody>
              <a:bodyPr wrap="none" anchor="ctr"/>
              <a:lstStyle/>
              <a:p>
                <a:endParaRPr lang="en-US" dirty="0"/>
              </a:p>
            </p:txBody>
          </p:sp>
        </p:grpSp>
        <p:sp>
          <p:nvSpPr>
            <p:cNvPr id="13" name="Text Box 24"/>
            <p:cNvSpPr txBox="1">
              <a:spLocks noChangeArrowheads="1"/>
            </p:cNvSpPr>
            <p:nvPr/>
          </p:nvSpPr>
          <p:spPr bwMode="auto">
            <a:xfrm>
              <a:off x="3403504" y="5653086"/>
              <a:ext cx="990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i="1" dirty="0"/>
                <a:t>camera Position</a:t>
              </a:r>
            </a:p>
          </p:txBody>
        </p:sp>
        <p:grpSp>
          <p:nvGrpSpPr>
            <p:cNvPr id="14" name="Group 35"/>
            <p:cNvGrpSpPr>
              <a:grpSpLocks/>
            </p:cNvGrpSpPr>
            <p:nvPr/>
          </p:nvGrpSpPr>
          <p:grpSpPr bwMode="auto">
            <a:xfrm>
              <a:off x="2565304" y="3748086"/>
              <a:ext cx="3408363" cy="2532063"/>
              <a:chOff x="864" y="2544"/>
              <a:chExt cx="2147" cy="1595"/>
            </a:xfrm>
          </p:grpSpPr>
          <p:sp>
            <p:nvSpPr>
              <p:cNvPr id="15" name="Line 8"/>
              <p:cNvSpPr>
                <a:spLocks noChangeShapeType="1"/>
              </p:cNvSpPr>
              <p:nvPr/>
            </p:nvSpPr>
            <p:spPr bwMode="auto">
              <a:xfrm flipV="1">
                <a:off x="1979" y="2963"/>
                <a:ext cx="808" cy="72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6" name="Text Box 13"/>
              <p:cNvSpPr txBox="1">
                <a:spLocks noChangeArrowheads="1"/>
              </p:cNvSpPr>
              <p:nvPr/>
            </p:nvSpPr>
            <p:spPr bwMode="auto">
              <a:xfrm>
                <a:off x="864" y="3223"/>
                <a:ext cx="28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i="1" dirty="0"/>
                  <a:t>-z</a:t>
                </a:r>
              </a:p>
            </p:txBody>
          </p:sp>
          <p:sp>
            <p:nvSpPr>
              <p:cNvPr id="17" name="Text Box 14"/>
              <p:cNvSpPr txBox="1">
                <a:spLocks noChangeArrowheads="1"/>
              </p:cNvSpPr>
              <p:nvPr/>
            </p:nvSpPr>
            <p:spPr bwMode="auto">
              <a:xfrm>
                <a:off x="2824" y="3927"/>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i="1" dirty="0"/>
                  <a:t>z</a:t>
                </a:r>
              </a:p>
            </p:txBody>
          </p:sp>
          <p:sp>
            <p:nvSpPr>
              <p:cNvPr id="18" name="Text Box 15"/>
              <p:cNvSpPr txBox="1">
                <a:spLocks noChangeArrowheads="1"/>
              </p:cNvSpPr>
              <p:nvPr/>
            </p:nvSpPr>
            <p:spPr bwMode="auto">
              <a:xfrm>
                <a:off x="1872" y="2544"/>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i="1" dirty="0"/>
                  <a:t>y</a:t>
                </a:r>
              </a:p>
            </p:txBody>
          </p:sp>
          <p:sp>
            <p:nvSpPr>
              <p:cNvPr id="19" name="Text Box 16"/>
              <p:cNvSpPr txBox="1">
                <a:spLocks noChangeArrowheads="1"/>
              </p:cNvSpPr>
              <p:nvPr/>
            </p:nvSpPr>
            <p:spPr bwMode="auto">
              <a:xfrm>
                <a:off x="2787" y="2852"/>
                <a:ext cx="1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i="1" dirty="0"/>
                  <a:t>x</a:t>
                </a:r>
              </a:p>
            </p:txBody>
          </p:sp>
          <p:sp>
            <p:nvSpPr>
              <p:cNvPr id="20" name="Line 26"/>
              <p:cNvSpPr>
                <a:spLocks noChangeShapeType="1"/>
              </p:cNvSpPr>
              <p:nvPr/>
            </p:nvSpPr>
            <p:spPr bwMode="auto">
              <a:xfrm>
                <a:off x="1968" y="3696"/>
                <a:ext cx="864"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1" name="Line 9"/>
              <p:cNvSpPr>
                <a:spLocks noChangeShapeType="1"/>
              </p:cNvSpPr>
              <p:nvPr/>
            </p:nvSpPr>
            <p:spPr bwMode="auto">
              <a:xfrm flipH="1" flipV="1">
                <a:off x="1967" y="2740"/>
                <a:ext cx="15" cy="9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2" name="Line 7"/>
              <p:cNvSpPr>
                <a:spLocks noChangeShapeType="1"/>
              </p:cNvSpPr>
              <p:nvPr/>
            </p:nvSpPr>
            <p:spPr bwMode="auto">
              <a:xfrm>
                <a:off x="1109" y="3371"/>
                <a:ext cx="859" cy="3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dirty="0"/>
              </a:p>
            </p:txBody>
          </p:sp>
        </p:grpSp>
      </p:grpSp>
    </p:spTree>
    <p:extLst>
      <p:ext uri="{BB962C8B-B14F-4D97-AF65-F5344CB8AC3E}">
        <p14:creationId xmlns:p14="http://schemas.microsoft.com/office/powerpoint/2010/main" val="11140679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566920" cy="4800600"/>
          </a:xfrm>
        </p:spPr>
        <p:txBody>
          <a:bodyPr>
            <a:normAutofit fontScale="85000" lnSpcReduction="20000"/>
          </a:bodyPr>
          <a:lstStyle/>
          <a:p>
            <a:r>
              <a:rPr lang="en-US" dirty="0" smtClean="0"/>
              <a:t>Look Vector</a:t>
            </a:r>
          </a:p>
          <a:p>
            <a:pPr lvl="1"/>
            <a:r>
              <a:rPr lang="en-US" dirty="0" smtClean="0"/>
              <a:t>Direction the camera is point</a:t>
            </a:r>
          </a:p>
          <a:p>
            <a:pPr lvl="1"/>
            <a:r>
              <a:rPr lang="en-US" dirty="0" smtClean="0"/>
              <a:t>3 degrees of freedom (can be any vector in 3-space)</a:t>
            </a:r>
          </a:p>
          <a:p>
            <a:r>
              <a:rPr lang="en-US" dirty="0" smtClean="0"/>
              <a:t>Up Vector</a:t>
            </a:r>
          </a:p>
          <a:p>
            <a:pPr lvl="1"/>
            <a:r>
              <a:rPr lang="en-US" dirty="0" smtClean="0"/>
              <a:t>Determines how camera is rotated around the Look Vector</a:t>
            </a:r>
          </a:p>
          <a:p>
            <a:pPr lvl="1"/>
            <a:r>
              <a:rPr lang="en-US" dirty="0" smtClean="0"/>
              <a:t>For example, hold the camera horizontally or vertically</a:t>
            </a:r>
          </a:p>
          <a:p>
            <a:pPr lvl="1"/>
            <a:r>
              <a:rPr lang="en-US" dirty="0" smtClean="0"/>
              <a:t>Up vector CANNOT be parallel to the Look Vector…</a:t>
            </a:r>
          </a:p>
          <a:p>
            <a:pPr lvl="1"/>
            <a:r>
              <a:rPr lang="en-US" dirty="0" smtClean="0"/>
              <a:t>But doesn’t need to be perpendicular either (for ease of specification).  The actual orientation will be defined by the part of the vector perpendicular to the look vector </a:t>
            </a:r>
          </a:p>
          <a:p>
            <a:pPr lvl="1"/>
            <a:endParaRPr lang="en-US" dirty="0"/>
          </a:p>
        </p:txBody>
      </p:sp>
      <p:sp>
        <p:nvSpPr>
          <p:cNvPr id="3" name="Title 2"/>
          <p:cNvSpPr>
            <a:spLocks noGrp="1"/>
          </p:cNvSpPr>
          <p:nvPr>
            <p:ph type="title"/>
          </p:nvPr>
        </p:nvSpPr>
        <p:spPr/>
        <p:txBody>
          <a:bodyPr>
            <a:normAutofit fontScale="90000"/>
          </a:bodyPr>
          <a:lstStyle/>
          <a:p>
            <a:r>
              <a:rPr lang="en-US" dirty="0"/>
              <a:t>2 &amp; 3.  Orientation: Look and Up Vectors</a:t>
            </a:r>
          </a:p>
        </p:txBody>
      </p:sp>
      <p:grpSp>
        <p:nvGrpSpPr>
          <p:cNvPr id="7" name="Group 6"/>
          <p:cNvGrpSpPr/>
          <p:nvPr/>
        </p:nvGrpSpPr>
        <p:grpSpPr>
          <a:xfrm>
            <a:off x="5024120" y="1556194"/>
            <a:ext cx="3640765" cy="1857792"/>
            <a:chOff x="5024120" y="1556194"/>
            <a:chExt cx="3640765" cy="1857792"/>
          </a:xfrm>
        </p:grpSpPr>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41764"/>
            <a:stretch/>
          </p:blipFill>
          <p:spPr bwMode="auto">
            <a:xfrm>
              <a:off x="5024120" y="1556194"/>
              <a:ext cx="1508760" cy="185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TextBox 4"/>
                <p:cNvSpPr txBox="1"/>
                <p:nvPr/>
              </p:nvSpPr>
              <p:spPr>
                <a:xfrm>
                  <a:off x="6367461" y="1676400"/>
                  <a:ext cx="2297424" cy="646331"/>
                </a:xfrm>
                <a:prstGeom prst="rect">
                  <a:avLst/>
                </a:prstGeom>
                <a:noFill/>
              </p:spPr>
              <p:txBody>
                <a:bodyPr wrap="none" rtlCol="0">
                  <a:spAutoFit/>
                </a:bodyPr>
                <a:lstStyle/>
                <a:p>
                  <a:r>
                    <a:rPr lang="en-US" dirty="0" smtClean="0"/>
                    <a:t>Any of </a:t>
                  </a:r>
                  <a14:m>
                    <m:oMath xmlns:m="http://schemas.openxmlformats.org/officeDocument/2006/math">
                      <m:r>
                        <a:rPr lang="en-US" i="1" dirty="0" smtClean="0">
                          <a:latin typeface="Cambria Math"/>
                        </a:rPr>
                        <m:t>𝑣</m:t>
                      </m:r>
                      <m:r>
                        <a:rPr lang="en-US" i="1" dirty="0" smtClean="0">
                          <a:latin typeface="Cambria Math"/>
                        </a:rPr>
                        <m:t>, </m:t>
                      </m:r>
                      <m:r>
                        <a:rPr lang="en-US" i="1" dirty="0" smtClean="0">
                          <a:latin typeface="Cambria Math"/>
                        </a:rPr>
                        <m:t>𝑣</m:t>
                      </m:r>
                      <m:r>
                        <a:rPr lang="en-US" i="1" dirty="0" smtClean="0">
                          <a:latin typeface="Cambria Math"/>
                        </a:rPr>
                        <m:t>1, </m:t>
                      </m:r>
                      <m:r>
                        <a:rPr lang="en-US" i="1" dirty="0" smtClean="0">
                          <a:latin typeface="Cambria Math"/>
                        </a:rPr>
                        <m:t>𝑣</m:t>
                      </m:r>
                      <m:r>
                        <a:rPr lang="en-US" i="1" dirty="0" smtClean="0">
                          <a:latin typeface="Cambria Math"/>
                        </a:rPr>
                        <m:t>2, </m:t>
                      </m:r>
                      <m:r>
                        <a:rPr lang="en-US" i="1" dirty="0" smtClean="0">
                          <a:latin typeface="Cambria Math"/>
                        </a:rPr>
                        <m:t>𝑣</m:t>
                      </m:r>
                      <m:r>
                        <a:rPr lang="en-US" i="1" dirty="0" smtClean="0">
                          <a:latin typeface="Cambria Math"/>
                        </a:rPr>
                        <m:t>3 </m:t>
                      </m:r>
                    </m:oMath>
                  </a14:m>
                  <a:endParaRPr lang="en-US" dirty="0" smtClean="0"/>
                </a:p>
                <a:p>
                  <a:r>
                    <a:rPr lang="en-US" dirty="0"/>
                    <a:t>c</a:t>
                  </a:r>
                  <a:r>
                    <a:rPr lang="en-US" dirty="0" smtClean="0"/>
                    <a:t>ould be the up vector</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367461" y="1676400"/>
                  <a:ext cx="2297424" cy="646331"/>
                </a:xfrm>
                <a:prstGeom prst="rect">
                  <a:avLst/>
                </a:prstGeom>
                <a:blipFill rotWithShape="1">
                  <a:blip r:embed="rId3"/>
                  <a:stretch>
                    <a:fillRect l="-2394" t="-5660" r="-4787" b="-13208"/>
                  </a:stretch>
                </a:blipFill>
              </p:spPr>
              <p:txBody>
                <a:bodyPr/>
                <a:lstStyle/>
                <a:p>
                  <a:r>
                    <a:rPr lang="en-US">
                      <a:noFill/>
                    </a:rPr>
                    <a:t> </a:t>
                  </a:r>
                </a:p>
              </p:txBody>
            </p:sp>
          </mc:Fallback>
        </mc:AlternateContent>
        <p:sp>
          <p:nvSpPr>
            <p:cNvPr id="6" name="TextBox 5"/>
            <p:cNvSpPr txBox="1"/>
            <p:nvPr/>
          </p:nvSpPr>
          <p:spPr>
            <a:xfrm>
              <a:off x="6515674" y="3075652"/>
              <a:ext cx="1046056" cy="307777"/>
            </a:xfrm>
            <a:prstGeom prst="rect">
              <a:avLst/>
            </a:prstGeom>
            <a:noFill/>
          </p:spPr>
          <p:txBody>
            <a:bodyPr wrap="none" rtlCol="0">
              <a:spAutoFit/>
            </a:bodyPr>
            <a:lstStyle/>
            <a:p>
              <a:r>
                <a:rPr lang="en-US" sz="1400" dirty="0" smtClean="0"/>
                <a:t>Look Vector</a:t>
              </a:r>
              <a:endParaRPr lang="en-US" sz="1400" dirty="0"/>
            </a:p>
          </p:txBody>
        </p:sp>
      </p:grpSp>
      <p:grpSp>
        <p:nvGrpSpPr>
          <p:cNvPr id="19" name="Group 18"/>
          <p:cNvGrpSpPr/>
          <p:nvPr/>
        </p:nvGrpSpPr>
        <p:grpSpPr>
          <a:xfrm>
            <a:off x="4915598" y="3371850"/>
            <a:ext cx="3543300" cy="2800350"/>
            <a:chOff x="4915598" y="3371850"/>
            <a:chExt cx="3543300" cy="2800350"/>
          </a:xfrm>
        </p:grpSpPr>
        <p:pic>
          <p:nvPicPr>
            <p:cNvPr id="8" name="Picture 28" descr="00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9148" y="3371850"/>
              <a:ext cx="30003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6169723" y="3715397"/>
              <a:ext cx="129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Up vector</a:t>
              </a:r>
            </a:p>
          </p:txBody>
        </p:sp>
        <p:grpSp>
          <p:nvGrpSpPr>
            <p:cNvPr id="10" name="Group 12"/>
            <p:cNvGrpSpPr>
              <a:grpSpLocks/>
            </p:cNvGrpSpPr>
            <p:nvPr/>
          </p:nvGrpSpPr>
          <p:grpSpPr bwMode="auto">
            <a:xfrm>
              <a:off x="7236523" y="3863035"/>
              <a:ext cx="1222375" cy="309562"/>
              <a:chOff x="192" y="3885"/>
              <a:chExt cx="770" cy="195"/>
            </a:xfrm>
          </p:grpSpPr>
          <p:sp>
            <p:nvSpPr>
              <p:cNvPr id="11" name="Rectangle 11"/>
              <p:cNvSpPr>
                <a:spLocks noChangeArrowheads="1"/>
              </p:cNvSpPr>
              <p:nvPr/>
            </p:nvSpPr>
            <p:spPr bwMode="gray">
              <a:xfrm>
                <a:off x="192" y="3888"/>
                <a:ext cx="67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2" name="Rectangle 8"/>
              <p:cNvSpPr>
                <a:spLocks noChangeArrowheads="1"/>
              </p:cNvSpPr>
              <p:nvPr/>
            </p:nvSpPr>
            <p:spPr bwMode="gray">
              <a:xfrm>
                <a:off x="192" y="3885"/>
                <a:ext cx="77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400" dirty="0"/>
                  <a:t>Look vector</a:t>
                </a:r>
              </a:p>
            </p:txBody>
          </p:sp>
        </p:grpSp>
        <p:grpSp>
          <p:nvGrpSpPr>
            <p:cNvPr id="13" name="Group 14"/>
            <p:cNvGrpSpPr>
              <a:grpSpLocks/>
            </p:cNvGrpSpPr>
            <p:nvPr/>
          </p:nvGrpSpPr>
          <p:grpSpPr bwMode="auto">
            <a:xfrm>
              <a:off x="6169723" y="5310835"/>
              <a:ext cx="881063" cy="309562"/>
              <a:chOff x="192" y="4653"/>
              <a:chExt cx="555" cy="195"/>
            </a:xfrm>
          </p:grpSpPr>
          <p:sp>
            <p:nvSpPr>
              <p:cNvPr id="14" name="Rectangle 13"/>
              <p:cNvSpPr>
                <a:spLocks noChangeArrowheads="1"/>
              </p:cNvSpPr>
              <p:nvPr/>
            </p:nvSpPr>
            <p:spPr bwMode="gray">
              <a:xfrm>
                <a:off x="192" y="4656"/>
                <a:ext cx="480"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15" name="Rectangle 9"/>
              <p:cNvSpPr>
                <a:spLocks noChangeArrowheads="1"/>
              </p:cNvSpPr>
              <p:nvPr/>
            </p:nvSpPr>
            <p:spPr bwMode="gray">
              <a:xfrm>
                <a:off x="192" y="4653"/>
                <a:ext cx="55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1400" dirty="0"/>
                  <a:t>Position</a:t>
                </a:r>
              </a:p>
            </p:txBody>
          </p:sp>
        </p:grpSp>
        <p:sp>
          <p:nvSpPr>
            <p:cNvPr id="16" name="Line 16"/>
            <p:cNvSpPr>
              <a:spLocks noChangeShapeType="1"/>
            </p:cNvSpPr>
            <p:nvPr/>
          </p:nvSpPr>
          <p:spPr bwMode="auto">
            <a:xfrm flipH="1" flipV="1">
              <a:off x="5864923" y="3943997"/>
              <a:ext cx="3810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7" name="Oval 17"/>
            <p:cNvSpPr>
              <a:spLocks noChangeArrowheads="1"/>
            </p:cNvSpPr>
            <p:nvPr/>
          </p:nvSpPr>
          <p:spPr bwMode="auto">
            <a:xfrm>
              <a:off x="5788723" y="3867797"/>
              <a:ext cx="152400" cy="15240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18" name="Text Box 18"/>
            <p:cNvSpPr txBox="1">
              <a:spLocks noChangeArrowheads="1"/>
            </p:cNvSpPr>
            <p:nvPr/>
          </p:nvSpPr>
          <p:spPr bwMode="auto">
            <a:xfrm>
              <a:off x="4915598" y="4111411"/>
              <a:ext cx="129540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Projection of Up vector</a:t>
              </a:r>
            </a:p>
          </p:txBody>
        </p:sp>
      </p:grpSp>
    </p:spTree>
    <p:extLst>
      <p:ext uri="{BB962C8B-B14F-4D97-AF65-F5344CB8AC3E}">
        <p14:creationId xmlns:p14="http://schemas.microsoft.com/office/powerpoint/2010/main" val="18518479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Camera Coordinate System (u, v, w)</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03687"/>
            <a:ext cx="3881138" cy="199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71600"/>
            <a:ext cx="417640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1"/>
          <p:cNvSpPr>
            <a:spLocks noGrp="1"/>
          </p:cNvSpPr>
          <p:nvPr>
            <p:ph sz="quarter" idx="1"/>
          </p:nvPr>
        </p:nvSpPr>
        <p:spPr>
          <a:xfrm>
            <a:off x="230833" y="5012140"/>
            <a:ext cx="8215009" cy="1447800"/>
          </a:xfrm>
        </p:spPr>
        <p:txBody>
          <a:bodyPr>
            <a:normAutofit fontScale="92500" lnSpcReduction="10000"/>
          </a:bodyPr>
          <a:lstStyle/>
          <a:p>
            <a:r>
              <a:rPr lang="en-US" dirty="0" smtClean="0"/>
              <a:t>Some conventions use (u, v, n)</a:t>
            </a:r>
          </a:p>
          <a:p>
            <a:pPr lvl="1"/>
            <a:r>
              <a:rPr lang="en-US" dirty="0" smtClean="0"/>
              <a:t>I find them equally confusing:</a:t>
            </a:r>
          </a:p>
          <a:p>
            <a:pPr lvl="2"/>
            <a:r>
              <a:rPr lang="en-US" dirty="0" smtClean="0"/>
              <a:t>w = homogeneous coordinate system</a:t>
            </a:r>
          </a:p>
          <a:p>
            <a:pPr lvl="2"/>
            <a:r>
              <a:rPr lang="en-US" dirty="0" smtClean="0"/>
              <a:t>n = normal</a:t>
            </a:r>
            <a:endParaRPr lang="en-US" dirty="0"/>
          </a:p>
        </p:txBody>
      </p:sp>
      <p:sp>
        <p:nvSpPr>
          <p:cNvPr id="5" name="Rectangle 4"/>
          <p:cNvSpPr/>
          <p:nvPr/>
        </p:nvSpPr>
        <p:spPr>
          <a:xfrm>
            <a:off x="3962400" y="3004772"/>
            <a:ext cx="533400" cy="23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
            </a:r>
            <a:endParaRPr lang="en-US" dirty="0">
              <a:solidFill>
                <a:schemeClr val="tx1"/>
              </a:solidFill>
            </a:endParaRPr>
          </a:p>
        </p:txBody>
      </p:sp>
      <p:sp>
        <p:nvSpPr>
          <p:cNvPr id="9" name="Rectangle 8"/>
          <p:cNvSpPr/>
          <p:nvPr/>
        </p:nvSpPr>
        <p:spPr>
          <a:xfrm>
            <a:off x="457200" y="3041169"/>
            <a:ext cx="533400" cy="236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a:t>
            </a:r>
            <a:endParaRPr lang="en-US" dirty="0">
              <a:solidFill>
                <a:schemeClr val="tx1"/>
              </a:solidFill>
            </a:endParaRPr>
          </a:p>
        </p:txBody>
      </p:sp>
    </p:spTree>
    <p:extLst>
      <p:ext uri="{BB962C8B-B14F-4D97-AF65-F5344CB8AC3E}">
        <p14:creationId xmlns:p14="http://schemas.microsoft.com/office/powerpoint/2010/main" val="29699014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590800"/>
          </a:xfrm>
        </p:spPr>
        <p:txBody>
          <a:bodyPr>
            <a:normAutofit fontScale="92500" lnSpcReduction="10000"/>
          </a:bodyPr>
          <a:lstStyle/>
          <a:p>
            <a:r>
              <a:rPr lang="en-US" dirty="0" smtClean="0"/>
              <a:t>The equivalent of x, y, z axes in camera space are unit vectors u, v, and w (or n).</a:t>
            </a:r>
          </a:p>
          <a:p>
            <a:pPr lvl="1"/>
            <a:r>
              <a:rPr lang="en-US" dirty="0" smtClean="0"/>
              <a:t>Also a right handed coordinate system</a:t>
            </a:r>
          </a:p>
          <a:p>
            <a:pPr lvl="1"/>
            <a:r>
              <a:rPr lang="en-US" dirty="0"/>
              <a:t>w</a:t>
            </a:r>
            <a:r>
              <a:rPr lang="en-US" dirty="0" smtClean="0"/>
              <a:t> is a unit vector in the opposite direction of the look vector</a:t>
            </a:r>
          </a:p>
          <a:p>
            <a:pPr lvl="1"/>
            <a:r>
              <a:rPr lang="en-US" dirty="0" smtClean="0"/>
              <a:t>v is the part of the up vector perpendicular to the look vector, normalized to unit length</a:t>
            </a:r>
          </a:p>
          <a:p>
            <a:pPr lvl="1"/>
            <a:r>
              <a:rPr lang="en-US" dirty="0" smtClean="0"/>
              <a:t>u is the unit vector perpendicular to both v and w.</a:t>
            </a:r>
            <a:endParaRPr lang="en-US" dirty="0"/>
          </a:p>
        </p:txBody>
      </p:sp>
      <p:sp>
        <p:nvSpPr>
          <p:cNvPr id="3" name="Title 2"/>
          <p:cNvSpPr>
            <a:spLocks noGrp="1"/>
          </p:cNvSpPr>
          <p:nvPr>
            <p:ph type="title"/>
          </p:nvPr>
        </p:nvSpPr>
        <p:spPr/>
        <p:txBody>
          <a:bodyPr/>
          <a:lstStyle/>
          <a:p>
            <a:r>
              <a:rPr lang="en-US" dirty="0"/>
              <a:t>Camera Coordinate System (u, v, </a:t>
            </a:r>
            <a:r>
              <a:rPr lang="en-US" dirty="0" smtClean="0"/>
              <a:t>w)</a:t>
            </a:r>
            <a:endParaRPr lang="en-US" dirty="0"/>
          </a:p>
        </p:txBody>
      </p:sp>
      <p:grpSp>
        <p:nvGrpSpPr>
          <p:cNvPr id="6" name="Group 5"/>
          <p:cNvGrpSpPr/>
          <p:nvPr/>
        </p:nvGrpSpPr>
        <p:grpSpPr>
          <a:xfrm>
            <a:off x="3142912" y="4038600"/>
            <a:ext cx="3029288" cy="2193622"/>
            <a:chOff x="3142912" y="4038600"/>
            <a:chExt cx="3029288" cy="2193622"/>
          </a:xfrm>
        </p:grpSpPr>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2912" y="4038600"/>
              <a:ext cx="3029288" cy="219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57578" y="5852359"/>
              <a:ext cx="390356"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49820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724400" cy="4800600"/>
          </a:xfrm>
        </p:spPr>
        <p:txBody>
          <a:bodyPr/>
          <a:lstStyle/>
          <a:p>
            <a:r>
              <a:rPr lang="en-US" dirty="0" smtClean="0"/>
              <a:t>There are three common transformations that use the u, v, w coordinate system</a:t>
            </a:r>
          </a:p>
          <a:p>
            <a:endParaRPr lang="en-US" dirty="0" smtClean="0"/>
          </a:p>
          <a:p>
            <a:pPr lvl="1"/>
            <a:r>
              <a:rPr lang="en-US" dirty="0" smtClean="0"/>
              <a:t>Roll: rotate around w</a:t>
            </a:r>
          </a:p>
          <a:p>
            <a:pPr lvl="1"/>
            <a:r>
              <a:rPr lang="en-US" dirty="0" smtClean="0"/>
              <a:t>Yaw: rotate around v</a:t>
            </a:r>
          </a:p>
          <a:p>
            <a:pPr lvl="1"/>
            <a:r>
              <a:rPr lang="en-US" dirty="0" smtClean="0"/>
              <a:t>Pitch: rotate around u</a:t>
            </a:r>
            <a:endParaRPr lang="en-US" dirty="0"/>
          </a:p>
        </p:txBody>
      </p:sp>
      <p:sp>
        <p:nvSpPr>
          <p:cNvPr id="3" name="Title 2"/>
          <p:cNvSpPr>
            <a:spLocks noGrp="1"/>
          </p:cNvSpPr>
          <p:nvPr>
            <p:ph type="title"/>
          </p:nvPr>
        </p:nvSpPr>
        <p:spPr/>
        <p:txBody>
          <a:bodyPr/>
          <a:lstStyle/>
          <a:p>
            <a:r>
              <a:rPr lang="en-US" dirty="0"/>
              <a:t>Camera Coordinate System (u, v, w)</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1164611"/>
            <a:ext cx="3829050" cy="355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230" y="4191000"/>
            <a:ext cx="2953619"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935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Early Forms of Projection</a:t>
            </a:r>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447800"/>
            <a:ext cx="2971800" cy="468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File:Les Demoiselles d'Avign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85405"/>
            <a:ext cx="4540375" cy="4705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67176" y="6120037"/>
            <a:ext cx="3272819" cy="228925"/>
          </a:xfrm>
          <a:prstGeom prst="rect">
            <a:avLst/>
          </a:prstGeom>
          <a:noFill/>
        </p:spPr>
        <p:txBody>
          <a:bodyPr wrap="none" rtlCol="0">
            <a:spAutoFit/>
          </a:bodyPr>
          <a:lstStyle/>
          <a:p>
            <a:r>
              <a:rPr lang="en-US" sz="1200" dirty="0" smtClean="0"/>
              <a:t>Pablo Picasso, Les Demoiselles </a:t>
            </a:r>
            <a:r>
              <a:rPr lang="en-US" sz="1200" dirty="0" err="1" smtClean="0"/>
              <a:t>d’Avignon</a:t>
            </a:r>
            <a:r>
              <a:rPr lang="en-US" sz="1200" dirty="0" smtClean="0"/>
              <a:t>, 1907</a:t>
            </a:r>
            <a:endParaRPr lang="en-US" sz="1200" dirty="0"/>
          </a:p>
        </p:txBody>
      </p:sp>
    </p:spTree>
    <p:extLst>
      <p:ext uri="{BB962C8B-B14F-4D97-AF65-F5344CB8AC3E}">
        <p14:creationId xmlns:p14="http://schemas.microsoft.com/office/powerpoint/2010/main" val="385364907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Given the two parameters (</a:t>
                </a:r>
                <a:r>
                  <a:rPr lang="en-US" dirty="0" err="1" smtClean="0"/>
                  <a:t>lookV</a:t>
                </a:r>
                <a:r>
                  <a:rPr lang="en-US" dirty="0" smtClean="0"/>
                  <a:t>, and </a:t>
                </a:r>
                <a:r>
                  <a:rPr lang="en-US" dirty="0" err="1" smtClean="0"/>
                  <a:t>upV</a:t>
                </a:r>
                <a:r>
                  <a:rPr lang="en-US" dirty="0" smtClean="0"/>
                  <a:t>), find the values for (u, v, w)</a:t>
                </a:r>
              </a:p>
              <a:p>
                <a:endParaRPr lang="en-US" dirty="0"/>
              </a:p>
              <a:p>
                <a:r>
                  <a:rPr lang="en-US" dirty="0" smtClean="0"/>
                  <a:t>Finding w is easy.  Since w is defined as the opposite direction of the look vector:</a:t>
                </a:r>
              </a:p>
              <a:p>
                <a:pPr lvl="5"/>
                <a:endParaRPr lang="en-US" dirty="0"/>
              </a:p>
              <a:p>
                <a:pPr marL="27432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𝑤</m:t>
                      </m:r>
                      <m:r>
                        <a:rPr lang="en-US" b="0" i="1" smtClean="0">
                          <a:latin typeface="Cambria Math"/>
                        </a:rPr>
                        <m:t>=</m:t>
                      </m:r>
                      <m:f>
                        <m:fPr>
                          <m:ctrlPr>
                            <a:rPr lang="en-US" b="0" i="1" smtClean="0">
                              <a:latin typeface="Cambria Math"/>
                            </a:rPr>
                          </m:ctrlPr>
                        </m:fPr>
                        <m:num>
                          <m:r>
                            <a:rPr lang="en-US" b="0" i="1" smtClean="0">
                              <a:latin typeface="Cambria Math"/>
                            </a:rPr>
                            <m:t>−</m:t>
                          </m:r>
                          <m:r>
                            <a:rPr lang="en-US" b="0" i="1" smtClean="0">
                              <a:latin typeface="Cambria Math"/>
                            </a:rPr>
                            <m:t>𝑙𝑜𝑜𝑘𝑉</m:t>
                          </m:r>
                        </m:num>
                        <m:den>
                          <m:d>
                            <m:dPr>
                              <m:begChr m:val="|"/>
                              <m:endChr m:val="|"/>
                              <m:ctrlPr>
                                <a:rPr lang="en-US" b="0" i="1" smtClean="0">
                                  <a:latin typeface="Cambria Math"/>
                                </a:rPr>
                              </m:ctrlPr>
                            </m:dPr>
                            <m:e>
                              <m:r>
                                <a:rPr lang="en-US" b="0" i="1" smtClean="0">
                                  <a:latin typeface="Cambria Math"/>
                                </a:rPr>
                                <m:t>𝑙𝑜𝑜𝑘𝑉</m:t>
                              </m:r>
                            </m:e>
                          </m:d>
                        </m:den>
                      </m:f>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Finding (u, v, w)</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751" y="4495799"/>
            <a:ext cx="2479718" cy="17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7457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Finding v:  Problem: up vector does not have to be perpendicular to the look vector.  So how do I find v given the up vector?</a:t>
            </a:r>
          </a:p>
          <a:p>
            <a:endParaRPr lang="en-US" dirty="0"/>
          </a:p>
          <a:p>
            <a:r>
              <a:rPr lang="en-US" dirty="0" smtClean="0"/>
              <a:t>Let’s get back to that later.  </a:t>
            </a:r>
          </a:p>
          <a:p>
            <a:endParaRPr lang="en-US" dirty="0"/>
          </a:p>
          <a:p>
            <a:r>
              <a:rPr lang="en-US" dirty="0" smtClean="0"/>
              <a:t>We’ll try to find u first.</a:t>
            </a:r>
          </a:p>
        </p:txBody>
      </p:sp>
      <p:sp>
        <p:nvSpPr>
          <p:cNvPr id="3" name="Title 2"/>
          <p:cNvSpPr>
            <a:spLocks noGrp="1"/>
          </p:cNvSpPr>
          <p:nvPr>
            <p:ph type="title"/>
          </p:nvPr>
        </p:nvSpPr>
        <p:spPr/>
        <p:txBody>
          <a:bodyPr/>
          <a:lstStyle/>
          <a:p>
            <a:r>
              <a:rPr lang="en-US" dirty="0" smtClean="0"/>
              <a:t>Finding (u, v, w)</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751" y="4495799"/>
            <a:ext cx="2479718" cy="17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647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3047999"/>
          </a:xfrm>
        </p:spPr>
        <p:txBody>
          <a:bodyPr>
            <a:normAutofit fontScale="85000" lnSpcReduction="20000"/>
          </a:bodyPr>
          <a:lstStyle/>
          <a:p>
            <a:r>
              <a:rPr lang="en-US" dirty="0" smtClean="0"/>
              <a:t>Finding u.</a:t>
            </a:r>
          </a:p>
          <a:p>
            <a:pPr lvl="4"/>
            <a:endParaRPr lang="en-US" dirty="0"/>
          </a:p>
          <a:p>
            <a:r>
              <a:rPr lang="en-US" dirty="0" smtClean="0"/>
              <a:t>We know that u is perpendicular to both v and w, but we don’t have v yet (only </a:t>
            </a:r>
            <a:r>
              <a:rPr lang="en-US" dirty="0" err="1" smtClean="0"/>
              <a:t>upV</a:t>
            </a:r>
            <a:r>
              <a:rPr lang="en-US" dirty="0" smtClean="0"/>
              <a:t>)</a:t>
            </a:r>
          </a:p>
          <a:p>
            <a:pPr lvl="7"/>
            <a:endParaRPr lang="en-US" dirty="0" smtClean="0"/>
          </a:p>
          <a:p>
            <a:r>
              <a:rPr lang="en-US" dirty="0" smtClean="0"/>
              <a:t>However, we do know that v is determined by a rotation around w.  Therefore </a:t>
            </a:r>
            <a:r>
              <a:rPr lang="en-US" dirty="0" err="1" smtClean="0"/>
              <a:t>upV</a:t>
            </a:r>
            <a:r>
              <a:rPr lang="en-US" dirty="0" smtClean="0"/>
              <a:t> and w will span the same plane regardless of whether or not </a:t>
            </a:r>
            <a:r>
              <a:rPr lang="en-US" dirty="0" err="1" smtClean="0"/>
              <a:t>upV</a:t>
            </a:r>
            <a:r>
              <a:rPr lang="en-US" dirty="0" smtClean="0"/>
              <a:t> and w are perpendicular.</a:t>
            </a:r>
          </a:p>
          <a:p>
            <a:endParaRPr lang="en-US" dirty="0"/>
          </a:p>
          <a:p>
            <a:r>
              <a:rPr lang="en-US" dirty="0" smtClean="0"/>
              <a:t>So to find u, we can use the cross product using :</a:t>
            </a:r>
          </a:p>
        </p:txBody>
      </p:sp>
      <p:sp>
        <p:nvSpPr>
          <p:cNvPr id="3" name="Title 2"/>
          <p:cNvSpPr>
            <a:spLocks noGrp="1"/>
          </p:cNvSpPr>
          <p:nvPr>
            <p:ph type="title"/>
          </p:nvPr>
        </p:nvSpPr>
        <p:spPr/>
        <p:txBody>
          <a:bodyPr/>
          <a:lstStyle/>
          <a:p>
            <a:r>
              <a:rPr lang="en-US" dirty="0" smtClean="0"/>
              <a:t>Finding (u, v, w)</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751" y="4495799"/>
            <a:ext cx="2479718" cy="17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Content Placeholder 1"/>
              <p:cNvSpPr txBox="1">
                <a:spLocks/>
              </p:cNvSpPr>
              <p:nvPr/>
            </p:nvSpPr>
            <p:spPr>
              <a:xfrm>
                <a:off x="457200" y="4477033"/>
                <a:ext cx="6248400" cy="1828799"/>
              </a:xfrm>
              <a:prstGeom prst="rect">
                <a:avLst/>
              </a:prstGeom>
            </p:spPr>
            <p:txBody>
              <a:bodyPr vert="horz">
                <a:normAutofit fontScale="700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Problem: </a:t>
                </a:r>
                <a14:m>
                  <m:oMath xmlns:m="http://schemas.openxmlformats.org/officeDocument/2006/math">
                    <m:r>
                      <a:rPr lang="en-US" b="0" i="1" smtClean="0">
                        <a:latin typeface="Cambria Math"/>
                      </a:rPr>
                      <m:t>𝑛</m:t>
                    </m:r>
                    <m:r>
                      <a:rPr lang="en-US" b="0" i="1" smtClean="0">
                        <a:latin typeface="Cambria Math"/>
                        <a:ea typeface="Cambria Math"/>
                      </a:rPr>
                      <m:t>×</m:t>
                    </m:r>
                    <m:r>
                      <a:rPr lang="en-US" b="0" i="1" smtClean="0">
                        <a:latin typeface="Cambria Math"/>
                        <a:ea typeface="Cambria Math"/>
                      </a:rPr>
                      <m:t>𝑢𝑝𝑉</m:t>
                    </m:r>
                  </m:oMath>
                </a14:m>
                <a:r>
                  <a:rPr lang="en-US" dirty="0" smtClean="0"/>
                  <a:t> or </a:t>
                </a:r>
                <a14:m>
                  <m:oMath xmlns:m="http://schemas.openxmlformats.org/officeDocument/2006/math">
                    <m:r>
                      <a:rPr lang="en-US" b="0" i="1" smtClean="0">
                        <a:latin typeface="Cambria Math"/>
                      </a:rPr>
                      <m:t>𝑢𝑝𝑉</m:t>
                    </m:r>
                    <m:r>
                      <a:rPr lang="en-US" b="0" i="1" smtClean="0">
                        <a:latin typeface="Cambria Math"/>
                      </a:rPr>
                      <m:t> ×</m:t>
                    </m:r>
                    <m:r>
                      <a:rPr lang="en-US" b="0" i="1" smtClean="0">
                        <a:latin typeface="Cambria Math"/>
                        <a:ea typeface="Cambria Math"/>
                      </a:rPr>
                      <m:t>𝑛</m:t>
                    </m:r>
                  </m:oMath>
                </a14:m>
                <a:r>
                  <a:rPr lang="en-US" dirty="0" smtClean="0"/>
                  <a:t>?</a:t>
                </a:r>
              </a:p>
              <a:p>
                <a:pPr lvl="4"/>
                <a:endParaRPr lang="en-US" dirty="0" smtClean="0"/>
              </a:p>
              <a:p>
                <a:r>
                  <a:rPr lang="en-US" dirty="0" smtClean="0"/>
                  <a:t>Given the right-hand rule, it should be </a:t>
                </a:r>
                <a14:m>
                  <m:oMath xmlns:m="http://schemas.openxmlformats.org/officeDocument/2006/math">
                    <m:r>
                      <a:rPr lang="en-US" i="1">
                        <a:latin typeface="Cambria Math"/>
                      </a:rPr>
                      <m:t>𝑢𝑝𝑉</m:t>
                    </m:r>
                    <m:r>
                      <a:rPr lang="en-US" i="1">
                        <a:latin typeface="Cambria Math"/>
                      </a:rPr>
                      <m:t> ×</m:t>
                    </m:r>
                    <m:r>
                      <a:rPr lang="en-US" i="1">
                        <a:latin typeface="Cambria Math"/>
                        <a:ea typeface="Cambria Math"/>
                      </a:rPr>
                      <m:t>𝑛</m:t>
                    </m:r>
                  </m:oMath>
                </a14:m>
                <a:endParaRPr lang="en-US" dirty="0" smtClean="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𝑢</m:t>
                      </m:r>
                      <m:r>
                        <a:rPr lang="en-US" b="0" i="1" smtClean="0">
                          <a:latin typeface="Cambria Math"/>
                        </a:rPr>
                        <m:t>=</m:t>
                      </m:r>
                      <m:f>
                        <m:fPr>
                          <m:ctrlPr>
                            <a:rPr lang="en-US" b="0" i="1" smtClean="0">
                              <a:latin typeface="Cambria Math"/>
                              <a:ea typeface="Cambria Math"/>
                            </a:rPr>
                          </m:ctrlPr>
                        </m:fPr>
                        <m:num>
                          <m:r>
                            <a:rPr lang="en-US" b="0" i="1" smtClean="0">
                              <a:latin typeface="Cambria Math"/>
                              <a:ea typeface="Cambria Math"/>
                            </a:rPr>
                            <m:t>𝑢𝑝𝑉</m:t>
                          </m:r>
                          <m:r>
                            <a:rPr lang="en-US" b="0" i="1" smtClean="0">
                              <a:latin typeface="Cambria Math"/>
                              <a:ea typeface="Cambria Math"/>
                            </a:rPr>
                            <m:t> ×</m:t>
                          </m:r>
                          <m:r>
                            <a:rPr lang="en-US" b="0" i="1" smtClean="0">
                              <a:latin typeface="Cambria Math"/>
                              <a:ea typeface="Cambria Math"/>
                            </a:rPr>
                            <m:t>𝑛</m:t>
                          </m:r>
                        </m:num>
                        <m:den>
                          <m:d>
                            <m:dPr>
                              <m:begChr m:val="|"/>
                              <m:endChr m:val="|"/>
                              <m:ctrlPr>
                                <a:rPr lang="en-US" b="0" i="1" smtClean="0">
                                  <a:latin typeface="Cambria Math"/>
                                  <a:ea typeface="Cambria Math"/>
                                </a:rPr>
                              </m:ctrlPr>
                            </m:dPr>
                            <m:e>
                              <m:r>
                                <a:rPr lang="en-US" b="0" i="1" smtClean="0">
                                  <a:latin typeface="Cambria Math"/>
                                  <a:ea typeface="Cambria Math"/>
                                </a:rPr>
                                <m:t>𝑢𝑝𝑉</m:t>
                              </m:r>
                              <m:r>
                                <a:rPr lang="en-US" b="0" i="1" smtClean="0">
                                  <a:latin typeface="Cambria Math"/>
                                  <a:ea typeface="Cambria Math"/>
                                </a:rPr>
                                <m:t>×</m:t>
                              </m:r>
                              <m:r>
                                <a:rPr lang="en-US" b="0" i="1" smtClean="0">
                                  <a:latin typeface="Cambria Math"/>
                                  <a:ea typeface="Cambria Math"/>
                                </a:rPr>
                                <m:t>𝑛</m:t>
                              </m:r>
                            </m:e>
                          </m:d>
                        </m:den>
                      </m:f>
                    </m:oMath>
                  </m:oMathPara>
                </a14:m>
                <a:endParaRPr lang="en-US" dirty="0" smtClean="0"/>
              </a:p>
              <a:p>
                <a:endParaRPr lang="en-US" dirty="0"/>
              </a:p>
              <a:p>
                <a:endParaRPr lang="en-US" dirty="0" smtClean="0"/>
              </a:p>
            </p:txBody>
          </p:sp>
        </mc:Choice>
        <mc:Fallback xmlns="">
          <p:sp>
            <p:nvSpPr>
              <p:cNvPr id="5" name="Content Placeholder 1"/>
              <p:cNvSpPr txBox="1">
                <a:spLocks noRot="1" noChangeAspect="1" noMove="1" noResize="1" noEditPoints="1" noAdjustHandles="1" noChangeArrowheads="1" noChangeShapeType="1" noTextEdit="1"/>
              </p:cNvSpPr>
              <p:nvPr/>
            </p:nvSpPr>
            <p:spPr>
              <a:xfrm>
                <a:off x="457200" y="4477033"/>
                <a:ext cx="6248400" cy="1828799"/>
              </a:xfrm>
              <a:prstGeom prst="rect">
                <a:avLst/>
              </a:prstGeom>
              <a:blipFill rotWithShape="1">
                <a:blip r:embed="rId3"/>
                <a:stretch>
                  <a:fillRect l="-293" t="-5000"/>
                </a:stretch>
              </a:blipFill>
            </p:spPr>
            <p:txBody>
              <a:bodyPr/>
              <a:lstStyle/>
              <a:p>
                <a:r>
                  <a:rPr lang="en-US">
                    <a:noFill/>
                  </a:rPr>
                  <a:t> </a:t>
                </a:r>
              </a:p>
            </p:txBody>
          </p:sp>
        </mc:Fallback>
      </mc:AlternateContent>
    </p:spTree>
    <p:extLst>
      <p:ext uri="{BB962C8B-B14F-4D97-AF65-F5344CB8AC3E}">
        <p14:creationId xmlns:p14="http://schemas.microsoft.com/office/powerpoint/2010/main" val="991620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447800"/>
                <a:ext cx="6169551" cy="4800600"/>
              </a:xfrm>
            </p:spPr>
            <p:txBody>
              <a:bodyPr>
                <a:normAutofit/>
              </a:bodyPr>
              <a:lstStyle/>
              <a:p>
                <a:r>
                  <a:rPr lang="en-US" dirty="0" smtClean="0"/>
                  <a:t>Finding v.</a:t>
                </a:r>
              </a:p>
              <a:p>
                <a:pPr lvl="5"/>
                <a:endParaRPr lang="en-US" dirty="0"/>
              </a:p>
              <a:p>
                <a:r>
                  <a:rPr lang="en-US" dirty="0" smtClean="0"/>
                  <a:t>Now that we have u and w, we can trivially compute v as the cross product of the w and u</a:t>
                </a:r>
              </a:p>
              <a:p>
                <a:pPr lvl="1"/>
                <a:r>
                  <a:rPr lang="en-US" dirty="0" smtClean="0"/>
                  <a:t>Note: need to apply the right-hand rule again</a:t>
                </a:r>
              </a:p>
              <a:p>
                <a:pPr lvl="6"/>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𝑣</m:t>
                      </m:r>
                      <m:r>
                        <a:rPr lang="en-US" b="0" i="1" smtClean="0">
                          <a:latin typeface="Cambria Math"/>
                        </a:rPr>
                        <m:t>=</m:t>
                      </m:r>
                      <m:r>
                        <a:rPr lang="en-US" b="0" i="1" smtClean="0">
                          <a:latin typeface="Cambria Math"/>
                        </a:rPr>
                        <m:t>𝑤</m:t>
                      </m:r>
                      <m:r>
                        <a:rPr lang="en-US" b="0" i="1" smtClean="0">
                          <a:latin typeface="Cambria Math"/>
                          <a:ea typeface="Cambria Math"/>
                        </a:rPr>
                        <m:t>×</m:t>
                      </m:r>
                      <m:r>
                        <a:rPr lang="en-US" b="0" i="1" smtClean="0">
                          <a:latin typeface="Cambria Math"/>
                          <a:ea typeface="Cambria Math"/>
                        </a:rPr>
                        <m:t>𝑢</m:t>
                      </m:r>
                    </m:oMath>
                  </m:oMathPara>
                </a14:m>
                <a:endParaRPr lang="en-US" dirty="0"/>
              </a:p>
              <a:p>
                <a:pPr lvl="4"/>
                <a:endParaRPr lang="en-US" dirty="0" smtClean="0"/>
              </a:p>
              <a:p>
                <a:r>
                  <a:rPr lang="en-US" dirty="0" smtClean="0"/>
                  <a:t>Note that we don’t need to normalize v because w and u are already normalized.</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447800"/>
                <a:ext cx="6169551" cy="4800600"/>
              </a:xfrm>
              <a:blipFill rotWithShape="1">
                <a:blip r:embed="rId2"/>
                <a:stretch>
                  <a:fillRect l="-791" t="-11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Finding (u, v, w)</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751" y="4495799"/>
            <a:ext cx="2479718" cy="17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7262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228600" y="1447800"/>
            <a:ext cx="4648200" cy="4800600"/>
          </a:xfrm>
        </p:spPr>
        <p:txBody>
          <a:bodyPr>
            <a:normAutofit fontScale="85000" lnSpcReduction="10000"/>
          </a:bodyPr>
          <a:lstStyle/>
          <a:p>
            <a:r>
              <a:rPr lang="en-US" dirty="0" smtClean="0"/>
              <a:t>Setting the Camera’s position and orientation in OpenGL</a:t>
            </a:r>
          </a:p>
          <a:p>
            <a:pPr lvl="5"/>
            <a:endParaRPr lang="en-US" dirty="0"/>
          </a:p>
          <a:p>
            <a:r>
              <a:rPr lang="en-US" dirty="0" smtClean="0"/>
              <a:t>The Model-View Matrix is (conceptually) made up of 2 parts, but in OpenGL it is implemented as a single composite transform.</a:t>
            </a:r>
          </a:p>
          <a:p>
            <a:pPr lvl="1"/>
            <a:r>
              <a:rPr lang="en-US" dirty="0" smtClean="0"/>
              <a:t>Model Transformation -&gt; apply the transform to all the points in the world</a:t>
            </a:r>
          </a:p>
          <a:p>
            <a:pPr lvl="1"/>
            <a:r>
              <a:rPr lang="en-US" dirty="0" smtClean="0"/>
              <a:t>View Transform -&gt; transform these points from the world coordinates (x, y, z) into the camera’s coordinates (u, v, w)</a:t>
            </a:r>
          </a:p>
          <a:p>
            <a:r>
              <a:rPr lang="en-US" dirty="0" smtClean="0"/>
              <a:t>Note that model transform is applied first, then the view transform</a:t>
            </a:r>
            <a:endParaRPr lang="en-US" dirty="0"/>
          </a:p>
        </p:txBody>
      </p:sp>
      <p:sp>
        <p:nvSpPr>
          <p:cNvPr id="3" name="Title 2"/>
          <p:cNvSpPr>
            <a:spLocks noGrp="1"/>
          </p:cNvSpPr>
          <p:nvPr>
            <p:ph type="title"/>
          </p:nvPr>
        </p:nvSpPr>
        <p:spPr/>
        <p:txBody>
          <a:bodyPr/>
          <a:lstStyle/>
          <a:p>
            <a:r>
              <a:rPr lang="en-US" dirty="0" smtClean="0"/>
              <a:t>Camera in OpenGL</a:t>
            </a:r>
            <a:endParaRPr lang="en-US" dirty="0"/>
          </a:p>
        </p:txBody>
      </p:sp>
      <p:pic>
        <p:nvPicPr>
          <p:cNvPr id="4" name="Picture 2" descr="http://flylib.com/books/2/789/1/html/2/images/03fig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379" y="1676400"/>
            <a:ext cx="4127621" cy="38157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57400" y="5934080"/>
            <a:ext cx="6711196" cy="369332"/>
          </a:xfrm>
          <a:prstGeom prst="rect">
            <a:avLst/>
          </a:prstGeom>
          <a:noFill/>
        </p:spPr>
        <p:txBody>
          <a:bodyPr wrap="none" rtlCol="0">
            <a:spAutoFit/>
          </a:bodyPr>
          <a:lstStyle/>
          <a:p>
            <a:r>
              <a:rPr lang="en-US" dirty="0" smtClean="0"/>
              <a:t>Question: why can we merge model and view transforms into one?</a:t>
            </a:r>
            <a:endParaRPr lang="en-US" dirty="0"/>
          </a:p>
        </p:txBody>
      </p:sp>
    </p:spTree>
    <p:extLst>
      <p:ext uri="{BB962C8B-B14F-4D97-AF65-F5344CB8AC3E}">
        <p14:creationId xmlns:p14="http://schemas.microsoft.com/office/powerpoint/2010/main" val="208168329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7-Point Star 43"/>
          <p:cNvSpPr/>
          <p:nvPr/>
        </p:nvSpPr>
        <p:spPr>
          <a:xfrm>
            <a:off x="4022535" y="1587984"/>
            <a:ext cx="1008513" cy="990600"/>
          </a:xfrm>
          <a:prstGeom prst="star7">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
          </p:nvPr>
        </p:nvSpPr>
        <p:spPr>
          <a:xfrm>
            <a:off x="457200" y="4876800"/>
            <a:ext cx="8229600" cy="1524000"/>
          </a:xfrm>
        </p:spPr>
        <p:txBody>
          <a:bodyPr>
            <a:normAutofit fontScale="92500" lnSpcReduction="10000"/>
          </a:bodyPr>
          <a:lstStyle/>
          <a:p>
            <a:r>
              <a:rPr lang="en-US" dirty="0" smtClean="0"/>
              <a:t>For rendering, the middle and right models create the same image.</a:t>
            </a:r>
          </a:p>
          <a:p>
            <a:pPr lvl="1"/>
            <a:r>
              <a:rPr lang="en-US" dirty="0" smtClean="0"/>
              <a:t>Meaning that we can either think of model transform and view transforms as </a:t>
            </a:r>
            <a:r>
              <a:rPr lang="en-US" b="1" dirty="0" smtClean="0"/>
              <a:t>Inverses </a:t>
            </a:r>
            <a:r>
              <a:rPr lang="en-US" dirty="0" smtClean="0"/>
              <a:t>of each other</a:t>
            </a:r>
          </a:p>
          <a:p>
            <a:r>
              <a:rPr lang="en-US" dirty="0" smtClean="0"/>
              <a:t>In OpenGL, we tend to use the middle model</a:t>
            </a:r>
          </a:p>
        </p:txBody>
      </p:sp>
      <p:sp>
        <p:nvSpPr>
          <p:cNvPr id="3" name="Title 2"/>
          <p:cNvSpPr>
            <a:spLocks noGrp="1"/>
          </p:cNvSpPr>
          <p:nvPr>
            <p:ph type="title"/>
          </p:nvPr>
        </p:nvSpPr>
        <p:spPr/>
        <p:txBody>
          <a:bodyPr/>
          <a:lstStyle/>
          <a:p>
            <a:r>
              <a:rPr lang="en-US" dirty="0" smtClean="0"/>
              <a:t>Camera as a model</a:t>
            </a:r>
            <a:endParaRPr lang="en-US" dirty="0"/>
          </a:p>
        </p:txBody>
      </p:sp>
      <p:grpSp>
        <p:nvGrpSpPr>
          <p:cNvPr id="19" name="Group 18"/>
          <p:cNvGrpSpPr/>
          <p:nvPr/>
        </p:nvGrpSpPr>
        <p:grpSpPr>
          <a:xfrm>
            <a:off x="670872" y="1405161"/>
            <a:ext cx="2286000" cy="3116807"/>
            <a:chOff x="670872" y="1448369"/>
            <a:chExt cx="2286000" cy="3116807"/>
          </a:xfrm>
        </p:grpSpPr>
        <p:sp>
          <p:nvSpPr>
            <p:cNvPr id="8" name="7-Point Star 7"/>
            <p:cNvSpPr/>
            <p:nvPr/>
          </p:nvSpPr>
          <p:spPr>
            <a:xfrm>
              <a:off x="1309616" y="1617544"/>
              <a:ext cx="1008513" cy="990600"/>
            </a:xfrm>
            <a:prstGeom prst="star7">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670872" y="1448369"/>
              <a:ext cx="2286000" cy="3116807"/>
              <a:chOff x="685800" y="1474243"/>
              <a:chExt cx="2286000" cy="3116807"/>
            </a:xfrm>
          </p:grpSpPr>
          <p:grpSp>
            <p:nvGrpSpPr>
              <p:cNvPr id="7" name="Group 6"/>
              <p:cNvGrpSpPr/>
              <p:nvPr/>
            </p:nvGrpSpPr>
            <p:grpSpPr>
              <a:xfrm>
                <a:off x="1371600" y="3790950"/>
                <a:ext cx="990600" cy="800100"/>
                <a:chOff x="1371600" y="3390900"/>
                <a:chExt cx="990600" cy="800100"/>
              </a:xfrm>
            </p:grpSpPr>
            <p:sp>
              <p:nvSpPr>
                <p:cNvPr id="4" name="Rectangle 3"/>
                <p:cNvSpPr/>
                <p:nvPr/>
              </p:nvSpPr>
              <p:spPr>
                <a:xfrm>
                  <a:off x="1371600" y="3581400"/>
                  <a:ext cx="990600" cy="6096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714500" y="3733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14500" y="3390900"/>
                  <a:ext cx="304800" cy="1905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flipH="1" flipV="1">
                <a:off x="685800" y="1478792"/>
                <a:ext cx="1028700" cy="228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019300" y="1474243"/>
                <a:ext cx="952500" cy="2290549"/>
              </a:xfrm>
              <a:prstGeom prst="line">
                <a:avLst/>
              </a:prstGeom>
              <a:ln w="57150"/>
            </p:spPr>
            <p:style>
              <a:lnRef idx="1">
                <a:schemeClr val="accent1"/>
              </a:lnRef>
              <a:fillRef idx="0">
                <a:schemeClr val="accent1"/>
              </a:fillRef>
              <a:effectRef idx="0">
                <a:schemeClr val="accent1"/>
              </a:effectRef>
              <a:fontRef idx="minor">
                <a:schemeClr val="tx1"/>
              </a:fontRef>
            </p:style>
          </p:cxnSp>
        </p:grpSp>
      </p:grpSp>
      <p:sp>
        <p:nvSpPr>
          <p:cNvPr id="20" name="TextBox 19"/>
          <p:cNvSpPr txBox="1"/>
          <p:nvPr/>
        </p:nvSpPr>
        <p:spPr>
          <a:xfrm>
            <a:off x="1431023" y="4521968"/>
            <a:ext cx="841897" cy="369332"/>
          </a:xfrm>
          <a:prstGeom prst="rect">
            <a:avLst/>
          </a:prstGeom>
          <a:noFill/>
        </p:spPr>
        <p:txBody>
          <a:bodyPr wrap="none" rtlCol="0">
            <a:spAutoFit/>
          </a:bodyPr>
          <a:lstStyle/>
          <a:p>
            <a:r>
              <a:rPr lang="en-US" dirty="0" smtClean="0"/>
              <a:t>(0,0,0)</a:t>
            </a:r>
            <a:endParaRPr lang="en-US" dirty="0"/>
          </a:p>
        </p:txBody>
      </p:sp>
      <p:grpSp>
        <p:nvGrpSpPr>
          <p:cNvPr id="21" name="Group 20"/>
          <p:cNvGrpSpPr/>
          <p:nvPr/>
        </p:nvGrpSpPr>
        <p:grpSpPr>
          <a:xfrm>
            <a:off x="3276599" y="1405161"/>
            <a:ext cx="2438401" cy="3116807"/>
            <a:chOff x="518471" y="1448369"/>
            <a:chExt cx="2438401" cy="3116807"/>
          </a:xfrm>
        </p:grpSpPr>
        <p:sp>
          <p:nvSpPr>
            <p:cNvPr id="22" name="7-Point Star 21"/>
            <p:cNvSpPr/>
            <p:nvPr/>
          </p:nvSpPr>
          <p:spPr>
            <a:xfrm>
              <a:off x="518471" y="1605318"/>
              <a:ext cx="1008513" cy="990600"/>
            </a:xfrm>
            <a:prstGeom prst="star7">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670872" y="1448369"/>
              <a:ext cx="2286000" cy="3116807"/>
              <a:chOff x="685800" y="1474243"/>
              <a:chExt cx="2286000" cy="3116807"/>
            </a:xfrm>
          </p:grpSpPr>
          <p:grpSp>
            <p:nvGrpSpPr>
              <p:cNvPr id="24" name="Group 23"/>
              <p:cNvGrpSpPr/>
              <p:nvPr/>
            </p:nvGrpSpPr>
            <p:grpSpPr>
              <a:xfrm>
                <a:off x="1371600" y="3790950"/>
                <a:ext cx="990600" cy="800100"/>
                <a:chOff x="1371600" y="3390900"/>
                <a:chExt cx="990600" cy="800100"/>
              </a:xfrm>
            </p:grpSpPr>
            <p:sp>
              <p:nvSpPr>
                <p:cNvPr id="27" name="Rectangle 26"/>
                <p:cNvSpPr/>
                <p:nvPr/>
              </p:nvSpPr>
              <p:spPr>
                <a:xfrm>
                  <a:off x="1371600" y="3581400"/>
                  <a:ext cx="990600" cy="6096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714500" y="3733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714500" y="3390900"/>
                  <a:ext cx="304800" cy="1905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Connector 24"/>
              <p:cNvCxnSpPr/>
              <p:nvPr/>
            </p:nvCxnSpPr>
            <p:spPr>
              <a:xfrm flipH="1" flipV="1">
                <a:off x="685800" y="1478792"/>
                <a:ext cx="1028700" cy="228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2019300" y="1474243"/>
                <a:ext cx="952500" cy="2290549"/>
              </a:xfrm>
              <a:prstGeom prst="line">
                <a:avLst/>
              </a:prstGeom>
              <a:ln w="57150"/>
            </p:spPr>
            <p:style>
              <a:lnRef idx="1">
                <a:schemeClr val="accent1"/>
              </a:lnRef>
              <a:fillRef idx="0">
                <a:schemeClr val="accent1"/>
              </a:fillRef>
              <a:effectRef idx="0">
                <a:schemeClr val="accent1"/>
              </a:effectRef>
              <a:fontRef idx="minor">
                <a:schemeClr val="tx1"/>
              </a:fontRef>
            </p:style>
          </p:cxnSp>
        </p:grpSp>
      </p:grpSp>
      <p:sp>
        <p:nvSpPr>
          <p:cNvPr id="30" name="TextBox 29"/>
          <p:cNvSpPr txBox="1"/>
          <p:nvPr/>
        </p:nvSpPr>
        <p:spPr>
          <a:xfrm>
            <a:off x="4189151" y="4521968"/>
            <a:ext cx="841897" cy="369332"/>
          </a:xfrm>
          <a:prstGeom prst="rect">
            <a:avLst/>
          </a:prstGeom>
          <a:noFill/>
        </p:spPr>
        <p:txBody>
          <a:bodyPr wrap="none" rtlCol="0">
            <a:spAutoFit/>
          </a:bodyPr>
          <a:lstStyle/>
          <a:p>
            <a:r>
              <a:rPr lang="en-US" dirty="0" smtClean="0"/>
              <a:t>(0,0,0)</a:t>
            </a:r>
            <a:endParaRPr lang="en-US" dirty="0"/>
          </a:p>
        </p:txBody>
      </p:sp>
      <p:sp>
        <p:nvSpPr>
          <p:cNvPr id="32" name="7-Point Star 31"/>
          <p:cNvSpPr/>
          <p:nvPr/>
        </p:nvSpPr>
        <p:spPr>
          <a:xfrm>
            <a:off x="6477000" y="1578885"/>
            <a:ext cx="1008513" cy="990600"/>
          </a:xfrm>
          <a:prstGeom prst="star7">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a:off x="6629400" y="1405161"/>
            <a:ext cx="2286000" cy="3116807"/>
            <a:chOff x="685800" y="1474243"/>
            <a:chExt cx="2286000" cy="3116807"/>
          </a:xfrm>
        </p:grpSpPr>
        <p:grpSp>
          <p:nvGrpSpPr>
            <p:cNvPr id="34" name="Group 33"/>
            <p:cNvGrpSpPr/>
            <p:nvPr/>
          </p:nvGrpSpPr>
          <p:grpSpPr>
            <a:xfrm>
              <a:off x="1371600" y="3790950"/>
              <a:ext cx="990600" cy="800100"/>
              <a:chOff x="1371600" y="3390900"/>
              <a:chExt cx="990600" cy="800100"/>
            </a:xfrm>
          </p:grpSpPr>
          <p:sp>
            <p:nvSpPr>
              <p:cNvPr id="37" name="Rectangle 36"/>
              <p:cNvSpPr/>
              <p:nvPr/>
            </p:nvSpPr>
            <p:spPr>
              <a:xfrm>
                <a:off x="1371600" y="3581400"/>
                <a:ext cx="990600" cy="6096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714500" y="3733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714500" y="3390900"/>
                <a:ext cx="304800" cy="1905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 name="Straight Connector 34"/>
            <p:cNvCxnSpPr/>
            <p:nvPr/>
          </p:nvCxnSpPr>
          <p:spPr>
            <a:xfrm flipH="1" flipV="1">
              <a:off x="685800" y="1478792"/>
              <a:ext cx="1028700" cy="2286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019300" y="1474243"/>
              <a:ext cx="952500" cy="2290549"/>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7389551" y="4526517"/>
            <a:ext cx="841897" cy="369332"/>
          </a:xfrm>
          <a:prstGeom prst="rect">
            <a:avLst/>
          </a:prstGeom>
          <a:noFill/>
        </p:spPr>
        <p:txBody>
          <a:bodyPr wrap="none" rtlCol="0">
            <a:spAutoFit/>
          </a:bodyPr>
          <a:lstStyle/>
          <a:p>
            <a:r>
              <a:rPr lang="en-US" dirty="0" smtClean="0"/>
              <a:t>(1,0,0)</a:t>
            </a:r>
            <a:endParaRPr lang="en-US" dirty="0"/>
          </a:p>
        </p:txBody>
      </p:sp>
      <p:sp>
        <p:nvSpPr>
          <p:cNvPr id="41" name="TextBox 40"/>
          <p:cNvSpPr txBox="1"/>
          <p:nvPr/>
        </p:nvSpPr>
        <p:spPr>
          <a:xfrm>
            <a:off x="1431022" y="1192778"/>
            <a:ext cx="841897" cy="369332"/>
          </a:xfrm>
          <a:prstGeom prst="rect">
            <a:avLst/>
          </a:prstGeom>
          <a:noFill/>
        </p:spPr>
        <p:txBody>
          <a:bodyPr wrap="none" rtlCol="0">
            <a:spAutoFit/>
          </a:bodyPr>
          <a:lstStyle/>
          <a:p>
            <a:r>
              <a:rPr lang="en-US" dirty="0" smtClean="0"/>
              <a:t>(0,5,0)</a:t>
            </a:r>
            <a:endParaRPr lang="en-US" dirty="0"/>
          </a:p>
        </p:txBody>
      </p:sp>
      <p:sp>
        <p:nvSpPr>
          <p:cNvPr id="42" name="TextBox 41"/>
          <p:cNvSpPr txBox="1"/>
          <p:nvPr/>
        </p:nvSpPr>
        <p:spPr>
          <a:xfrm>
            <a:off x="3359906" y="1209553"/>
            <a:ext cx="918841" cy="369332"/>
          </a:xfrm>
          <a:prstGeom prst="rect">
            <a:avLst/>
          </a:prstGeom>
          <a:noFill/>
        </p:spPr>
        <p:txBody>
          <a:bodyPr wrap="none" rtlCol="0">
            <a:spAutoFit/>
          </a:bodyPr>
          <a:lstStyle/>
          <a:p>
            <a:r>
              <a:rPr lang="en-US" dirty="0" smtClean="0"/>
              <a:t>(-1,5,0)</a:t>
            </a:r>
            <a:endParaRPr lang="en-US" dirty="0"/>
          </a:p>
        </p:txBody>
      </p:sp>
      <p:sp>
        <p:nvSpPr>
          <p:cNvPr id="43" name="TextBox 42"/>
          <p:cNvSpPr txBox="1"/>
          <p:nvPr/>
        </p:nvSpPr>
        <p:spPr>
          <a:xfrm>
            <a:off x="6521835" y="1177287"/>
            <a:ext cx="841897" cy="369332"/>
          </a:xfrm>
          <a:prstGeom prst="rect">
            <a:avLst/>
          </a:prstGeom>
          <a:noFill/>
        </p:spPr>
        <p:txBody>
          <a:bodyPr wrap="none" rtlCol="0">
            <a:spAutoFit/>
          </a:bodyPr>
          <a:lstStyle/>
          <a:p>
            <a:r>
              <a:rPr lang="en-US" dirty="0" smtClean="0"/>
              <a:t>(0,5,0)</a:t>
            </a:r>
            <a:endParaRPr lang="en-US" dirty="0"/>
          </a:p>
        </p:txBody>
      </p:sp>
      <p:grpSp>
        <p:nvGrpSpPr>
          <p:cNvPr id="45" name="Group 44"/>
          <p:cNvGrpSpPr/>
          <p:nvPr/>
        </p:nvGrpSpPr>
        <p:grpSpPr>
          <a:xfrm>
            <a:off x="5838256" y="1409710"/>
            <a:ext cx="2286000" cy="3116807"/>
            <a:chOff x="685800" y="1474243"/>
            <a:chExt cx="2286000" cy="3116807"/>
          </a:xfrm>
        </p:grpSpPr>
        <p:grpSp>
          <p:nvGrpSpPr>
            <p:cNvPr id="46" name="Group 45"/>
            <p:cNvGrpSpPr/>
            <p:nvPr/>
          </p:nvGrpSpPr>
          <p:grpSpPr>
            <a:xfrm>
              <a:off x="1371600" y="3790950"/>
              <a:ext cx="990600" cy="800100"/>
              <a:chOff x="1371600" y="3390900"/>
              <a:chExt cx="990600" cy="800100"/>
            </a:xfrm>
          </p:grpSpPr>
          <p:sp>
            <p:nvSpPr>
              <p:cNvPr id="49" name="Rectangle 48"/>
              <p:cNvSpPr/>
              <p:nvPr/>
            </p:nvSpPr>
            <p:spPr>
              <a:xfrm>
                <a:off x="1371600" y="3581400"/>
                <a:ext cx="990600" cy="6096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714500" y="3733800"/>
                <a:ext cx="304800" cy="304800"/>
              </a:xfrm>
              <a:prstGeom prst="ellipse">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714500" y="3390900"/>
                <a:ext cx="304800" cy="1905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flipH="1" flipV="1">
              <a:off x="685800" y="1478792"/>
              <a:ext cx="1028700" cy="228600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019300" y="1474243"/>
              <a:ext cx="952500" cy="2290549"/>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41056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78994" y="3733800"/>
            <a:ext cx="8229600" cy="2667000"/>
          </a:xfrm>
        </p:spPr>
        <p:txBody>
          <a:bodyPr>
            <a:normAutofit/>
          </a:bodyPr>
          <a:lstStyle/>
          <a:p>
            <a:r>
              <a:rPr lang="en-US" dirty="0" smtClean="0"/>
              <a:t>Sometimes referred to as “World-to-Eye” transform.</a:t>
            </a:r>
          </a:p>
          <a:p>
            <a:pPr lvl="6"/>
            <a:endParaRPr lang="en-US" dirty="0"/>
          </a:p>
          <a:p>
            <a:r>
              <a:rPr lang="en-US" dirty="0" smtClean="0"/>
              <a:t>The idea is to create a matrix such that we make the camera:</a:t>
            </a:r>
          </a:p>
          <a:p>
            <a:pPr lvl="1"/>
            <a:r>
              <a:rPr lang="en-US" dirty="0" smtClean="0"/>
              <a:t>1) move to the origin of the World Coordinate (x, y, z)</a:t>
            </a:r>
          </a:p>
          <a:p>
            <a:pPr lvl="1"/>
            <a:r>
              <a:rPr lang="en-US" dirty="0" smtClean="0"/>
              <a:t>2) rotate to align (u, v, w) with (x, y, z)</a:t>
            </a:r>
            <a:endParaRPr lang="en-US" dirty="0"/>
          </a:p>
        </p:txBody>
      </p:sp>
      <p:sp>
        <p:nvSpPr>
          <p:cNvPr id="3" name="Title 2"/>
          <p:cNvSpPr>
            <a:spLocks noGrp="1"/>
          </p:cNvSpPr>
          <p:nvPr>
            <p:ph type="title"/>
          </p:nvPr>
        </p:nvSpPr>
        <p:spPr/>
        <p:txBody>
          <a:bodyPr/>
          <a:lstStyle/>
          <a:p>
            <a:r>
              <a:rPr lang="en-US" dirty="0" smtClean="0"/>
              <a:t>World-To-Camera Transform</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524000"/>
            <a:ext cx="3043989"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9671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1) Move the camera to the origin</a:t>
                </a:r>
              </a:p>
              <a:p>
                <a:pPr lvl="1"/>
                <a:endParaRPr lang="en-US" dirty="0" smtClean="0"/>
              </a:p>
              <a:p>
                <a:pPr lvl="1"/>
                <a:r>
                  <a:rPr lang="en-US" dirty="0" smtClean="0"/>
                  <a:t>That’s pretty easy, just a regular translation matrix</a:t>
                </a:r>
              </a:p>
              <a:p>
                <a:pPr lvl="1"/>
                <a:r>
                  <a:rPr lang="en-US" dirty="0" smtClean="0"/>
                  <a:t>We want to transform </a:t>
                </a:r>
                <a14:m>
                  <m:oMath xmlns:m="http://schemas.openxmlformats.org/officeDocument/2006/math">
                    <m:d>
                      <m:dPr>
                        <m:ctrlPr>
                          <a:rPr lang="en-US" b="0" i="1" smtClean="0">
                            <a:latin typeface="Cambria Math"/>
                          </a:rPr>
                        </m:ctrlPr>
                      </m:dPr>
                      <m:e>
                        <m:sSub>
                          <m:sSubPr>
                            <m:ctrlPr>
                              <a:rPr lang="en-US" b="0" i="1" smtClean="0">
                                <a:latin typeface="Cambria Math"/>
                              </a:rPr>
                            </m:ctrlPr>
                          </m:sSubPr>
                          <m:e>
                            <m:r>
                              <a:rPr lang="en-US" b="0" i="1" smtClean="0">
                                <a:latin typeface="Cambria Math"/>
                              </a:rPr>
                              <m:t>𝑒</m:t>
                            </m:r>
                          </m:e>
                          <m:sub>
                            <m:r>
                              <a:rPr lang="en-US" b="0" i="1" smtClean="0">
                                <a:latin typeface="Cambria Math"/>
                              </a:rPr>
                              <m:t>𝑥</m:t>
                            </m:r>
                          </m:sub>
                        </m:sSub>
                        <m:r>
                          <a:rPr lang="en-US" b="0" i="1" smtClean="0">
                            <a:latin typeface="Cambria Math"/>
                          </a:rPr>
                          <m:t>, </m:t>
                        </m:r>
                        <m:sSub>
                          <m:sSubPr>
                            <m:ctrlPr>
                              <a:rPr lang="en-US" b="0" i="1" smtClean="0">
                                <a:latin typeface="Cambria Math"/>
                              </a:rPr>
                            </m:ctrlPr>
                          </m:sSubPr>
                          <m:e>
                            <m:r>
                              <a:rPr lang="en-US" b="0" i="1" smtClean="0">
                                <a:latin typeface="Cambria Math"/>
                              </a:rPr>
                              <m:t>𝑒</m:t>
                            </m:r>
                          </m:e>
                          <m:sub>
                            <m:r>
                              <a:rPr lang="en-US" b="0" i="1" smtClean="0">
                                <a:latin typeface="Cambria Math"/>
                              </a:rPr>
                              <m:t>𝑦</m:t>
                            </m:r>
                          </m:sub>
                        </m:sSub>
                        <m:r>
                          <a:rPr lang="en-US" b="0" i="1" smtClean="0">
                            <a:latin typeface="Cambria Math"/>
                          </a:rPr>
                          <m:t>, </m:t>
                        </m:r>
                        <m:sSub>
                          <m:sSubPr>
                            <m:ctrlPr>
                              <a:rPr lang="en-US" b="0" i="1" smtClean="0">
                                <a:latin typeface="Cambria Math"/>
                              </a:rPr>
                            </m:ctrlPr>
                          </m:sSubPr>
                          <m:e>
                            <m:r>
                              <a:rPr lang="en-US" b="0" i="1" smtClean="0">
                                <a:latin typeface="Cambria Math"/>
                              </a:rPr>
                              <m:t>𝑒</m:t>
                            </m:r>
                          </m:e>
                          <m:sub>
                            <m:r>
                              <a:rPr lang="en-US" b="0" i="1" smtClean="0">
                                <a:latin typeface="Cambria Math"/>
                              </a:rPr>
                              <m:t>𝑧</m:t>
                            </m:r>
                          </m:sub>
                        </m:sSub>
                      </m:e>
                    </m:d>
                  </m:oMath>
                </a14:m>
                <a:r>
                  <a:rPr lang="en-US" dirty="0" smtClean="0"/>
                  <a:t> to </a:t>
                </a:r>
                <a14:m>
                  <m:oMath xmlns:m="http://schemas.openxmlformats.org/officeDocument/2006/math">
                    <m:r>
                      <a:rPr lang="en-US" b="0" i="1" smtClean="0">
                        <a:latin typeface="Cambria Math"/>
                      </a:rPr>
                      <m:t>(0, 0, 0)</m:t>
                    </m:r>
                  </m:oMath>
                </a14:m>
                <a:endParaRPr lang="en-US" dirty="0" smtClean="0"/>
              </a:p>
              <a:p>
                <a:pPr lvl="1"/>
                <a:r>
                  <a:rPr lang="en-US" dirty="0" smtClean="0"/>
                  <a:t>So we want to translate by </a:t>
                </a:r>
                <a14:m>
                  <m:oMath xmlns:m="http://schemas.openxmlformats.org/officeDocument/2006/math">
                    <m:d>
                      <m:dPr>
                        <m:ctrlPr>
                          <a:rPr lang="en-US" i="1">
                            <a:latin typeface="Cambria Math"/>
                          </a:rPr>
                        </m:ctrlPr>
                      </m:dPr>
                      <m:e>
                        <m:r>
                          <a:rPr lang="en-US" b="0" i="1" smtClean="0">
                            <a:latin typeface="Cambria Math"/>
                          </a:rPr>
                          <m:t>−</m:t>
                        </m:r>
                        <m:sSub>
                          <m:sSubPr>
                            <m:ctrlPr>
                              <a:rPr lang="en-US" i="1">
                                <a:latin typeface="Cambria Math"/>
                              </a:rPr>
                            </m:ctrlPr>
                          </m:sSubPr>
                          <m:e>
                            <m:r>
                              <a:rPr lang="en-US" i="1">
                                <a:latin typeface="Cambria Math"/>
                              </a:rPr>
                              <m:t>𝑒</m:t>
                            </m:r>
                          </m:e>
                          <m:sub>
                            <m:r>
                              <a:rPr lang="en-US" i="1">
                                <a:latin typeface="Cambria Math"/>
                              </a:rPr>
                              <m:t>𝑥</m:t>
                            </m:r>
                          </m:sub>
                        </m:sSub>
                        <m:r>
                          <a:rPr lang="en-US" i="1">
                            <a:latin typeface="Cambria Math"/>
                          </a:rPr>
                          <m:t>, </m:t>
                        </m:r>
                        <m:sSub>
                          <m:sSubPr>
                            <m:ctrlPr>
                              <a:rPr lang="en-US" i="1">
                                <a:latin typeface="Cambria Math"/>
                              </a:rPr>
                            </m:ctrlPr>
                          </m:sSubPr>
                          <m:e>
                            <m:r>
                              <a:rPr lang="en-US" b="0" i="1" smtClean="0">
                                <a:latin typeface="Cambria Math"/>
                              </a:rPr>
                              <m:t>−</m:t>
                            </m:r>
                            <m:r>
                              <a:rPr lang="en-US" i="1">
                                <a:latin typeface="Cambria Math"/>
                              </a:rPr>
                              <m:t>𝑒</m:t>
                            </m:r>
                          </m:e>
                          <m:sub>
                            <m:r>
                              <a:rPr lang="en-US" i="1">
                                <a:latin typeface="Cambria Math"/>
                              </a:rPr>
                              <m:t>𝑦</m:t>
                            </m:r>
                          </m:sub>
                        </m:sSub>
                        <m:r>
                          <a:rPr lang="en-US" i="1">
                            <a:latin typeface="Cambria Math"/>
                          </a:rPr>
                          <m:t>, </m:t>
                        </m:r>
                        <m:sSub>
                          <m:sSubPr>
                            <m:ctrlPr>
                              <a:rPr lang="en-US" i="1">
                                <a:latin typeface="Cambria Math"/>
                              </a:rPr>
                            </m:ctrlPr>
                          </m:sSubPr>
                          <m:e>
                            <m:r>
                              <a:rPr lang="en-US" b="0" i="1" smtClean="0">
                                <a:latin typeface="Cambria Math"/>
                              </a:rPr>
                              <m:t>−</m:t>
                            </m:r>
                            <m:r>
                              <a:rPr lang="en-US" i="1">
                                <a:latin typeface="Cambria Math"/>
                              </a:rPr>
                              <m:t>𝑒</m:t>
                            </m:r>
                          </m:e>
                          <m:sub>
                            <m:r>
                              <a:rPr lang="en-US" i="1">
                                <a:latin typeface="Cambria Math"/>
                              </a:rPr>
                              <m:t>𝑧</m:t>
                            </m:r>
                          </m:sub>
                        </m:sSub>
                      </m:e>
                    </m:d>
                  </m:oMath>
                </a14:m>
                <a:endParaRPr lang="en-US" dirty="0" smtClean="0"/>
              </a:p>
              <a:p>
                <a:pPr lvl="1"/>
                <a:endParaRPr lang="en-US" dirty="0"/>
              </a:p>
              <a:p>
                <a:pPr marL="274320" lvl="1" indent="0">
                  <a:buNone/>
                </a:pPr>
                <a14:m>
                  <m:oMathPara xmlns:m="http://schemas.openxmlformats.org/officeDocument/2006/math">
                    <m:oMathParaPr>
                      <m:jc m:val="centerGroup"/>
                    </m:oMathParaPr>
                    <m:oMath xmlns:m="http://schemas.openxmlformats.org/officeDocument/2006/math">
                      <m:r>
                        <a:rPr lang="en-US" b="0" i="1" smtClean="0">
                          <a:latin typeface="Cambria Math"/>
                        </a:rPr>
                        <m:t>𝑇</m:t>
                      </m:r>
                      <m:r>
                        <a:rPr lang="en-US" b="0" i="1" smtClean="0">
                          <a:latin typeface="Cambria Math"/>
                        </a:rPr>
                        <m:t>= </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eqArr>
                                  <m:eqArrPr>
                                    <m:ctrlPr>
                                      <a:rPr lang="en-US" b="0" i="1" smtClean="0">
                                        <a:latin typeface="Cambria Math"/>
                                      </a:rPr>
                                    </m:ctrlPr>
                                  </m:eqArrPr>
                                  <m:e>
                                    <m:r>
                                      <m:rPr>
                                        <m:brk m:alnAt="7"/>
                                      </m:rPr>
                                      <a:rPr lang="en-US" b="0" i="1" smtClean="0">
                                        <a:latin typeface="Cambria Math"/>
                                      </a:rPr>
                                      <m:t>1</m:t>
                                    </m:r>
                                  </m:e>
                                  <m:e>
                                    <m:r>
                                      <a:rPr lang="en-US" b="0" i="1" smtClean="0">
                                        <a:latin typeface="Cambria Math"/>
                                      </a:rPr>
                                      <m:t>0</m:t>
                                    </m:r>
                                  </m:e>
                                  <m:e>
                                    <m:r>
                                      <a:rPr lang="en-US" b="0" i="1" smtClean="0">
                                        <a:latin typeface="Cambria Math"/>
                                      </a:rPr>
                                      <m:t>0</m:t>
                                    </m:r>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1</m:t>
                                    </m:r>
                                  </m:e>
                                  <m:e>
                                    <m:r>
                                      <a:rPr lang="en-US" b="0" i="1" smtClean="0">
                                        <a:latin typeface="Cambria Math"/>
                                      </a:rPr>
                                      <m:t>0</m:t>
                                    </m:r>
                                  </m:e>
                                  <m:e>
                                    <m:r>
                                      <a:rPr lang="en-US" b="0" i="1" smtClean="0">
                                        <a:latin typeface="Cambria Math"/>
                                      </a:rPr>
                                      <m:t>0</m:t>
                                    </m:r>
                                  </m:e>
                                </m:eqArr>
                              </m:e>
                              <m:e>
                                <m:m>
                                  <m:mPr>
                                    <m:mcs>
                                      <m:mc>
                                        <m:mcPr>
                                          <m:count m:val="2"/>
                                          <m:mcJc m:val="center"/>
                                        </m:mcPr>
                                      </m:mc>
                                    </m:mcs>
                                    <m:ctrlPr>
                                      <a:rPr lang="en-US" b="0" i="1" smtClean="0">
                                        <a:latin typeface="Cambria Math"/>
                                      </a:rPr>
                                    </m:ctrlPr>
                                  </m:mPr>
                                  <m:mr>
                                    <m:e>
                                      <m:eqArr>
                                        <m:eqArrPr>
                                          <m:ctrlPr>
                                            <a:rPr lang="en-US" b="0" i="1" smtClean="0">
                                              <a:latin typeface="Cambria Math"/>
                                            </a:rPr>
                                          </m:ctrlPr>
                                        </m:eqArrPr>
                                        <m:e>
                                          <m:r>
                                            <m:rPr>
                                              <m:brk m:alnAt="7"/>
                                            </m:rPr>
                                            <a:rPr lang="en-US" b="0" i="1" smtClean="0">
                                              <a:latin typeface="Cambria Math"/>
                                            </a:rPr>
                                            <m:t>0</m:t>
                                          </m:r>
                                        </m:e>
                                        <m:e>
                                          <m:r>
                                            <a:rPr lang="en-US" b="0" i="1" smtClean="0">
                                              <a:latin typeface="Cambria Math"/>
                                            </a:rPr>
                                            <m:t>0</m:t>
                                          </m:r>
                                        </m:e>
                                        <m:e>
                                          <m:r>
                                            <a:rPr lang="en-US" b="0" i="1" smtClean="0">
                                              <a:latin typeface="Cambria Math"/>
                                            </a:rPr>
                                            <m:t>1</m:t>
                                          </m:r>
                                        </m:e>
                                        <m:e>
                                          <m:r>
                                            <a:rPr lang="en-US" b="0" i="1" smtClean="0">
                                              <a:latin typeface="Cambria Math"/>
                                            </a:rPr>
                                            <m:t>0</m:t>
                                          </m:r>
                                        </m:e>
                                      </m:eqArr>
                                    </m:e>
                                    <m:e>
                                      <m:eqArr>
                                        <m:eqArrPr>
                                          <m:ctrlPr>
                                            <a:rPr lang="en-US" b="0" i="1" smtClean="0">
                                              <a:latin typeface="Cambria Math"/>
                                            </a:rPr>
                                          </m:ctrlPr>
                                        </m:eqArrPr>
                                        <m:e>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𝑥</m:t>
                                              </m:r>
                                            </m:sub>
                                          </m:sSub>
                                        </m:e>
                                        <m:e>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𝑦</m:t>
                                              </m:r>
                                            </m:sub>
                                          </m:sSub>
                                        </m:e>
                                        <m:e>
                                          <m:r>
                                            <a:rPr lang="en-US" b="0" i="1" smtClean="0">
                                              <a:latin typeface="Cambria Math"/>
                                            </a:rPr>
                                            <m:t>−</m:t>
                                          </m:r>
                                          <m:sSub>
                                            <m:sSubPr>
                                              <m:ctrlPr>
                                                <a:rPr lang="en-US" b="0" i="1" smtClean="0">
                                                  <a:latin typeface="Cambria Math"/>
                                                </a:rPr>
                                              </m:ctrlPr>
                                            </m:sSubPr>
                                            <m:e>
                                              <m:r>
                                                <a:rPr lang="en-US" b="0" i="1" smtClean="0">
                                                  <a:latin typeface="Cambria Math"/>
                                                </a:rPr>
                                                <m:t>𝑒</m:t>
                                              </m:r>
                                            </m:e>
                                            <m:sub>
                                              <m:r>
                                                <a:rPr lang="en-US" b="0" i="1" smtClean="0">
                                                  <a:latin typeface="Cambria Math"/>
                                                </a:rPr>
                                                <m:t>𝑧</m:t>
                                              </m:r>
                                            </m:sub>
                                          </m:sSub>
                                        </m:e>
                                        <m:e>
                                          <m:r>
                                            <a:rPr lang="en-US" b="0" i="1" smtClean="0">
                                              <a:latin typeface="Cambria Math"/>
                                            </a:rPr>
                                            <m:t>1</m:t>
                                          </m:r>
                                        </m:e>
                                      </m:eqArr>
                                    </m:e>
                                  </m:mr>
                                </m:m>
                              </m:e>
                            </m:mr>
                          </m:m>
                        </m:e>
                      </m:d>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World-To-Camera: Translate</a:t>
            </a:r>
            <a:endParaRPr lang="en-US" dirty="0"/>
          </a:p>
        </p:txBody>
      </p:sp>
    </p:spTree>
    <p:extLst>
      <p:ext uri="{BB962C8B-B14F-4D97-AF65-F5344CB8AC3E}">
        <p14:creationId xmlns:p14="http://schemas.microsoft.com/office/powerpoint/2010/main" val="4281212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3733800"/>
            <a:ext cx="8229600" cy="2514600"/>
          </a:xfrm>
        </p:spPr>
        <p:txBody>
          <a:bodyPr/>
          <a:lstStyle/>
          <a:p>
            <a:r>
              <a:rPr lang="en-US" dirty="0" smtClean="0"/>
              <a:t>Translation is easy, but how do we rotate a set of axes to another?</a:t>
            </a:r>
          </a:p>
          <a:p>
            <a:pPr lvl="4"/>
            <a:endParaRPr lang="en-US" dirty="0"/>
          </a:p>
          <a:p>
            <a:r>
              <a:rPr lang="en-US" dirty="0" smtClean="0"/>
              <a:t>What would this rotation matrix look like?</a:t>
            </a:r>
          </a:p>
          <a:p>
            <a:pPr lvl="1"/>
            <a:r>
              <a:rPr lang="en-US" dirty="0" smtClean="0"/>
              <a:t>Hint, think about basis vectors…</a:t>
            </a:r>
            <a:endParaRPr lang="en-US" dirty="0"/>
          </a:p>
        </p:txBody>
      </p:sp>
      <p:sp>
        <p:nvSpPr>
          <p:cNvPr id="3" name="Title 2"/>
          <p:cNvSpPr>
            <a:spLocks noGrp="1"/>
          </p:cNvSpPr>
          <p:nvPr>
            <p:ph type="title"/>
          </p:nvPr>
        </p:nvSpPr>
        <p:spPr/>
        <p:txBody>
          <a:bodyPr/>
          <a:lstStyle/>
          <a:p>
            <a:r>
              <a:rPr lang="en-US" dirty="0"/>
              <a:t>World-To-Camera: </a:t>
            </a:r>
            <a:r>
              <a:rPr lang="en-US" dirty="0" smtClean="0"/>
              <a:t>Rotation</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333500"/>
            <a:ext cx="3043989"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77814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295400"/>
                <a:ext cx="8229600" cy="4953000"/>
              </a:xfrm>
            </p:spPr>
            <p:txBody>
              <a:bodyPr>
                <a:normAutofit/>
              </a:bodyPr>
              <a:lstStyle/>
              <a:p>
                <a:r>
                  <a:rPr lang="en-US" dirty="0" smtClean="0"/>
                  <a:t>Remember that:</a:t>
                </a:r>
              </a:p>
              <a:p>
                <a:pPr lvl="1"/>
                <a:r>
                  <a:rPr lang="en-US" dirty="0" smtClean="0"/>
                  <a:t>Columns of a transformation matrix denote the basis vectors of a matrix.</a:t>
                </a:r>
              </a:p>
              <a:p>
                <a:pPr lvl="1"/>
                <a:r>
                  <a:rPr lang="en-US" dirty="0" smtClean="0"/>
                  <a:t>We know this because:</a:t>
                </a:r>
              </a:p>
              <a:p>
                <a:pPr marL="274320" lvl="1" indent="0" algn="ctr">
                  <a:buNone/>
                </a:pP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a:rPr>
                                <m:t>1</m:t>
                              </m:r>
                            </m:e>
                            <m:e>
                              <m:r>
                                <a:rPr lang="en-US" i="1">
                                  <a:latin typeface="Cambria Math"/>
                                </a:rPr>
                                <m:t>1</m:t>
                              </m:r>
                            </m:e>
                          </m:mr>
                          <m:mr>
                            <m:e>
                              <m:r>
                                <a:rPr lang="en-US" i="1">
                                  <a:latin typeface="Cambria Math"/>
                                </a:rPr>
                                <m:t>1</m:t>
                              </m:r>
                            </m:e>
                            <m:e>
                              <m:r>
                                <a:rPr lang="en-US" i="1">
                                  <a:latin typeface="Cambria Math"/>
                                </a:rPr>
                                <m:t>2</m:t>
                              </m:r>
                            </m:e>
                          </m:mr>
                        </m:m>
                      </m:e>
                    </m:d>
                    <m:d>
                      <m:dPr>
                        <m:begChr m:val="["/>
                        <m:endChr m:val="]"/>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a:rPr>
                                <m:t>1</m:t>
                              </m:r>
                            </m:e>
                          </m:mr>
                          <m:mr>
                            <m:e>
                              <m:r>
                                <a:rPr lang="en-US" i="1">
                                  <a:latin typeface="Cambria Math"/>
                                </a:rPr>
                                <m:t>0</m:t>
                              </m:r>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a:rPr>
                                <m:t>1</m:t>
                              </m:r>
                            </m:e>
                          </m:mr>
                          <m:mr>
                            <m:e>
                              <m:r>
                                <a:rPr lang="en-US" i="1">
                                  <a:latin typeface="Cambria Math"/>
                                </a:rPr>
                                <m:t>1</m:t>
                              </m:r>
                            </m:e>
                          </m:mr>
                        </m:m>
                      </m:e>
                    </m:d>
                  </m:oMath>
                </a14:m>
                <a:r>
                  <a:rPr lang="en-US" dirty="0"/>
                  <a:t>                      </a:t>
                </a:r>
                <a14:m>
                  <m:oMath xmlns:m="http://schemas.openxmlformats.org/officeDocument/2006/math">
                    <m:d>
                      <m:dPr>
                        <m:begChr m:val="["/>
                        <m:endChr m:val="]"/>
                        <m:ctrlPr>
                          <a:rPr lang="en-US" i="1">
                            <a:latin typeface="Cambria Math"/>
                          </a:rPr>
                        </m:ctrlPr>
                      </m:dPr>
                      <m:e>
                        <m:m>
                          <m:mPr>
                            <m:mcs>
                              <m:mc>
                                <m:mcPr>
                                  <m:count m:val="2"/>
                                  <m:mcJc m:val="center"/>
                                </m:mcPr>
                              </m:mc>
                            </m:mcs>
                            <m:ctrlPr>
                              <a:rPr lang="en-US" i="1">
                                <a:latin typeface="Cambria Math"/>
                              </a:rPr>
                            </m:ctrlPr>
                          </m:mPr>
                          <m:mr>
                            <m:e>
                              <m:r>
                                <m:rPr>
                                  <m:brk m:alnAt="7"/>
                                </m:rPr>
                                <a:rPr lang="en-US" i="1">
                                  <a:latin typeface="Cambria Math"/>
                                </a:rPr>
                                <m:t>1</m:t>
                              </m:r>
                            </m:e>
                            <m:e>
                              <m:r>
                                <a:rPr lang="en-US" i="1">
                                  <a:latin typeface="Cambria Math"/>
                                </a:rPr>
                                <m:t>1</m:t>
                              </m:r>
                            </m:e>
                          </m:mr>
                          <m:mr>
                            <m:e>
                              <m:r>
                                <a:rPr lang="en-US" i="1">
                                  <a:latin typeface="Cambria Math"/>
                                </a:rPr>
                                <m:t>1</m:t>
                              </m:r>
                            </m:e>
                            <m:e>
                              <m:r>
                                <a:rPr lang="en-US" i="1">
                                  <a:latin typeface="Cambria Math"/>
                                </a:rPr>
                                <m:t>2</m:t>
                              </m:r>
                            </m:e>
                          </m:mr>
                        </m:m>
                      </m:e>
                    </m:d>
                    <m:d>
                      <m:dPr>
                        <m:begChr m:val="["/>
                        <m:endChr m:val="]"/>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a:rPr>
                                <m:t>0</m:t>
                              </m:r>
                            </m:e>
                          </m:mr>
                          <m:mr>
                            <m:e>
                              <m:r>
                                <a:rPr lang="en-US" i="1">
                                  <a:latin typeface="Cambria Math"/>
                                </a:rPr>
                                <m:t>1</m:t>
                              </m:r>
                            </m:e>
                          </m:mr>
                        </m:m>
                      </m:e>
                    </m:d>
                    <m:r>
                      <a:rPr lang="en-US" i="1">
                        <a:latin typeface="Cambria Math"/>
                      </a:rPr>
                      <m:t>=</m:t>
                    </m:r>
                    <m:d>
                      <m:dPr>
                        <m:begChr m:val="["/>
                        <m:endChr m:val="]"/>
                        <m:ctrlPr>
                          <a:rPr lang="en-US" i="1">
                            <a:latin typeface="Cambria Math"/>
                          </a:rPr>
                        </m:ctrlPr>
                      </m:dPr>
                      <m:e>
                        <m:m>
                          <m:mPr>
                            <m:mcs>
                              <m:mc>
                                <m:mcPr>
                                  <m:count m:val="1"/>
                                  <m:mcJc m:val="center"/>
                                </m:mcPr>
                              </m:mc>
                            </m:mcs>
                            <m:ctrlPr>
                              <a:rPr lang="en-US" i="1">
                                <a:latin typeface="Cambria Math"/>
                              </a:rPr>
                            </m:ctrlPr>
                          </m:mPr>
                          <m:mr>
                            <m:e>
                              <m:r>
                                <m:rPr>
                                  <m:brk m:alnAt="7"/>
                                </m:rPr>
                                <a:rPr lang="en-US" i="1">
                                  <a:latin typeface="Cambria Math"/>
                                </a:rPr>
                                <m:t>1</m:t>
                              </m:r>
                            </m:e>
                          </m:mr>
                          <m:mr>
                            <m:e>
                              <m:r>
                                <a:rPr lang="en-US" i="1">
                                  <a:latin typeface="Cambria Math"/>
                                </a:rPr>
                                <m:t>2</m:t>
                              </m:r>
                            </m:e>
                          </m:mr>
                        </m:m>
                      </m:e>
                    </m:d>
                  </m:oMath>
                </a14:m>
                <a:endParaRPr lang="en-US" dirty="0"/>
              </a:p>
              <a:p>
                <a:pPr lvl="4"/>
                <a:endParaRPr lang="en-US" dirty="0"/>
              </a:p>
              <a:p>
                <a:pPr lvl="1"/>
                <a:r>
                  <a:rPr lang="en-US" dirty="0" smtClean="0"/>
                  <a:t>So in this sense, the matrix above maps the x-axis (1, 0) to the u-axis (1, 1), and maps the y-axis (0, 1) to the v-axis (1, 2)</a:t>
                </a:r>
              </a:p>
              <a:p>
                <a:pPr lvl="5"/>
                <a:endParaRPr lang="en-US" dirty="0"/>
              </a:p>
              <a:p>
                <a:r>
                  <a:rPr lang="en-US" dirty="0" smtClean="0"/>
                  <a:t>So what would the new rotation matrix look like?</a:t>
                </a:r>
              </a:p>
              <a:p>
                <a:pPr lvl="1"/>
                <a:r>
                  <a:rPr lang="en-US" dirty="0" smtClean="0"/>
                  <a:t>Hint, first try the non-homogeneous coordinate (3x3 matrix)</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295400"/>
                <a:ext cx="8229600" cy="4953000"/>
              </a:xfrm>
              <a:blipFill rotWithShape="1">
                <a:blip r:embed="rId2"/>
                <a:stretch>
                  <a:fillRect l="-741" t="-2094" r="-1704" b="-2709"/>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Recall Basis Vectors</a:t>
            </a:r>
            <a:endParaRPr lang="en-US" dirty="0"/>
          </a:p>
        </p:txBody>
      </p:sp>
    </p:spTree>
    <p:extLst>
      <p:ext uri="{BB962C8B-B14F-4D97-AF65-F5344CB8AC3E}">
        <p14:creationId xmlns:p14="http://schemas.microsoft.com/office/powerpoint/2010/main" val="553934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222636"/>
          </a:xfrm>
        </p:spPr>
        <p:txBody>
          <a:bodyPr>
            <a:normAutofit/>
          </a:bodyPr>
          <a:lstStyle/>
          <a:p>
            <a:r>
              <a:rPr lang="en-US" dirty="0" smtClean="0"/>
              <a:t>Parallel lines converse (in 1, 2, or 3 axes) to vanishing point(s).</a:t>
            </a:r>
          </a:p>
          <a:p>
            <a:r>
              <a:rPr lang="en-US" dirty="0" smtClean="0"/>
              <a:t>Objects farther away are more </a:t>
            </a:r>
            <a:r>
              <a:rPr lang="en-US" b="1" i="1" dirty="0" smtClean="0"/>
              <a:t>foreshortened </a:t>
            </a:r>
            <a:r>
              <a:rPr lang="en-US" dirty="0" smtClean="0"/>
              <a:t>(i.e., smaller) than closer ones</a:t>
            </a:r>
          </a:p>
        </p:txBody>
      </p:sp>
      <p:sp>
        <p:nvSpPr>
          <p:cNvPr id="3" name="Title 2"/>
          <p:cNvSpPr>
            <a:spLocks noGrp="1"/>
          </p:cNvSpPr>
          <p:nvPr>
            <p:ph type="title"/>
          </p:nvPr>
        </p:nvSpPr>
        <p:spPr/>
        <p:txBody>
          <a:bodyPr/>
          <a:lstStyle/>
          <a:p>
            <a:r>
              <a:rPr lang="en-US" dirty="0" smtClean="0"/>
              <a:t>Linear Perspective</a:t>
            </a:r>
            <a:endParaRPr lang="en-US" dirty="0"/>
          </a:p>
        </p:txBody>
      </p:sp>
      <p:grpSp>
        <p:nvGrpSpPr>
          <p:cNvPr id="7" name="Group 6"/>
          <p:cNvGrpSpPr/>
          <p:nvPr/>
        </p:nvGrpSpPr>
        <p:grpSpPr>
          <a:xfrm>
            <a:off x="3657600" y="3379924"/>
            <a:ext cx="5301389" cy="2946944"/>
            <a:chOff x="2667000" y="3264082"/>
            <a:chExt cx="5301389" cy="2946944"/>
          </a:xfrm>
        </p:grpSpPr>
        <p:pic>
          <p:nvPicPr>
            <p:cNvPr id="4" name="Picture 8" descr="003-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961" t="13152" r="7899" b="2683"/>
            <a:stretch/>
          </p:blipFill>
          <p:spPr bwMode="auto">
            <a:xfrm>
              <a:off x="2667000" y="3284946"/>
              <a:ext cx="292608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p:nvSpPr>
          <p:spPr bwMode="auto">
            <a:xfrm>
              <a:off x="5204551" y="3264082"/>
              <a:ext cx="27638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r>
                <a:rPr lang="en-US" sz="1600"/>
                <a:t>edges same size, </a:t>
              </a:r>
            </a:p>
            <a:p>
              <a:pPr eaLnBrk="1" hangingPunct="1"/>
              <a:r>
                <a:rPr lang="en-US" sz="1600"/>
                <a:t>with farther ones smaller</a:t>
              </a:r>
            </a:p>
          </p:txBody>
        </p:sp>
        <p:sp>
          <p:nvSpPr>
            <p:cNvPr id="6" name="Text Box 9"/>
            <p:cNvSpPr txBox="1">
              <a:spLocks noChangeArrowheads="1"/>
            </p:cNvSpPr>
            <p:nvPr/>
          </p:nvSpPr>
          <p:spPr bwMode="auto">
            <a:xfrm>
              <a:off x="5582376" y="4832532"/>
              <a:ext cx="15113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spcBef>
                  <a:spcPct val="50000"/>
                </a:spcBef>
              </a:pPr>
              <a:r>
                <a:rPr lang="en-US" sz="1600"/>
                <a:t>parallel edges converging</a:t>
              </a:r>
            </a:p>
          </p:txBody>
        </p:sp>
      </p:grpSp>
      <p:sp>
        <p:nvSpPr>
          <p:cNvPr id="8" name="Content Placeholder 1"/>
          <p:cNvSpPr txBox="1">
            <a:spLocks/>
          </p:cNvSpPr>
          <p:nvPr/>
        </p:nvSpPr>
        <p:spPr>
          <a:xfrm>
            <a:off x="533400" y="4438403"/>
            <a:ext cx="3200400" cy="17907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1800" dirty="0"/>
              <a:t>Example: perspective </a:t>
            </a:r>
            <a:r>
              <a:rPr lang="en-US" sz="1800" dirty="0" smtClean="0"/>
              <a:t>cube</a:t>
            </a:r>
            <a:endParaRPr lang="en-US" sz="1800" dirty="0"/>
          </a:p>
        </p:txBody>
      </p:sp>
    </p:spTree>
    <p:extLst>
      <p:ext uri="{BB962C8B-B14F-4D97-AF65-F5344CB8AC3E}">
        <p14:creationId xmlns:p14="http://schemas.microsoft.com/office/powerpoint/2010/main" val="20098631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So, the following matrix will map from (x, y, z) to (u, v, w):</a:t>
                </a:r>
              </a:p>
              <a:p>
                <a:pPr lvl="3"/>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𝑅</m:t>
                          </m:r>
                        </m:e>
                        <m:sub>
                          <m:r>
                            <a:rPr lang="en-US" b="0" i="1" smtClean="0">
                              <a:latin typeface="Cambria Math"/>
                            </a:rPr>
                            <m:t>𝑥𝑦𝑧</m:t>
                          </m:r>
                          <m:r>
                            <a:rPr lang="en-US" b="0" i="1" smtClean="0">
                              <a:latin typeface="Cambria Math"/>
                            </a:rPr>
                            <m:t>2</m:t>
                          </m:r>
                          <m:r>
                            <a:rPr lang="en-US" b="0" i="1" smtClean="0">
                              <a:latin typeface="Cambria Math"/>
                            </a:rPr>
                            <m:t>𝑢𝑣𝑤</m:t>
                          </m:r>
                        </m:sub>
                      </m:sSub>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m:rPr>
                                            <m:brk m:alnAt="7"/>
                                          </m:rPr>
                                          <a:rPr lang="en-US" b="0" i="1" smtClean="0">
                                            <a:latin typeface="Cambria Math"/>
                                          </a:rPr>
                                          <m:t>𝑢</m:t>
                                        </m:r>
                                      </m:e>
                                      <m:sub>
                                        <m:r>
                                          <m:rPr>
                                            <m:brk m:alnAt="7"/>
                                          </m:rPr>
                                          <a:rPr lang="en-US" b="0" i="1" smtClean="0">
                                            <a:latin typeface="Cambria Math"/>
                                          </a:rPr>
                                          <m:t>𝑥</m:t>
                                        </m:r>
                                      </m:sub>
                                    </m:sSub>
                                  </m:e>
                                  <m:e>
                                    <m:sSub>
                                      <m:sSubPr>
                                        <m:ctrlPr>
                                          <a:rPr lang="en-US" b="0" i="1" smtClean="0">
                                            <a:latin typeface="Cambria Math"/>
                                          </a:rPr>
                                        </m:ctrlPr>
                                      </m:sSubPr>
                                      <m:e>
                                        <m:r>
                                          <a:rPr lang="en-US" b="0" i="1" smtClean="0">
                                            <a:latin typeface="Cambria Math"/>
                                          </a:rPr>
                                          <m:t>𝑢</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𝑢</m:t>
                                        </m:r>
                                      </m:e>
                                      <m:sub>
                                        <m:r>
                                          <a:rPr lang="en-US" b="0" i="1" smtClean="0">
                                            <a:latin typeface="Cambria Math"/>
                                          </a:rPr>
                                          <m:t>𝑧</m:t>
                                        </m:r>
                                      </m:sub>
                                    </m:sSub>
                                  </m:e>
                                  <m:e>
                                    <m:r>
                                      <a:rPr lang="en-US" b="0" i="1" smtClean="0">
                                        <a:latin typeface="Cambria Math"/>
                                      </a:rPr>
                                      <m:t>0</m:t>
                                    </m:r>
                                  </m:e>
                                </m:eqArr>
                              </m:e>
                              <m:e>
                                <m:eqArr>
                                  <m:eqArrPr>
                                    <m:ctrlPr>
                                      <a:rPr lang="en-US" b="0" i="1" smtClean="0">
                                        <a:latin typeface="Cambria Math"/>
                                      </a:rPr>
                                    </m:ctrlPr>
                                  </m:eqArrPr>
                                  <m:e>
                                    <m:sSub>
                                      <m:sSubPr>
                                        <m:ctrlPr>
                                          <a:rPr lang="en-US" b="0" i="1" smtClean="0">
                                            <a:latin typeface="Cambria Math"/>
                                          </a:rPr>
                                        </m:ctrlPr>
                                      </m:sSubPr>
                                      <m:e>
                                        <m:r>
                                          <a:rPr lang="en-US" b="0" i="1" smtClean="0">
                                            <a:latin typeface="Cambria Math"/>
                                          </a:rPr>
                                          <m:t>𝑣</m:t>
                                        </m:r>
                                      </m:e>
                                      <m:sub>
                                        <m:r>
                                          <a:rPr lang="en-US" b="0" i="1" smtClean="0">
                                            <a:latin typeface="Cambria Math"/>
                                          </a:rPr>
                                          <m:t>𝑥</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𝑧</m:t>
                                        </m:r>
                                      </m:sub>
                                    </m:sSub>
                                  </m:e>
                                  <m:e>
                                    <m:r>
                                      <a:rPr lang="en-US" b="0" i="1" smtClean="0">
                                        <a:latin typeface="Cambria Math"/>
                                      </a:rPr>
                                      <m:t>0</m:t>
                                    </m:r>
                                  </m:e>
                                </m:eqArr>
                              </m:e>
                              <m:e>
                                <m:m>
                                  <m:mPr>
                                    <m:mcs>
                                      <m:mc>
                                        <m:mcPr>
                                          <m:count m:val="2"/>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m:rPr>
                                                  <m:brk m:alnAt="7"/>
                                                </m:rPr>
                                                <a:rPr lang="en-US" b="0" i="1" smtClean="0">
                                                  <a:latin typeface="Cambria Math"/>
                                                </a:rPr>
                                                <m:t>𝑤</m:t>
                                              </m:r>
                                            </m:e>
                                            <m:sub>
                                              <m:r>
                                                <m:rPr>
                                                  <m:brk m:alnAt="7"/>
                                                </m:rPr>
                                                <a:rPr lang="en-US" b="0" i="1" smtClean="0">
                                                  <a:latin typeface="Cambria Math"/>
                                                </a:rPr>
                                                <m:t>𝑥</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𝑧</m:t>
                                              </m:r>
                                            </m:sub>
                                          </m:sSub>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eqArr>
                                    </m:e>
                                  </m:mr>
                                </m:m>
                              </m:e>
                            </m:mr>
                          </m:m>
                        </m:e>
                      </m:d>
                    </m:oMath>
                  </m:oMathPara>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3"/>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World-To-Camera: Rotation</a:t>
            </a:r>
          </a:p>
        </p:txBody>
      </p:sp>
    </p:spTree>
    <p:extLst>
      <p:ext uri="{BB962C8B-B14F-4D97-AF65-F5344CB8AC3E}">
        <p14:creationId xmlns:p14="http://schemas.microsoft.com/office/powerpoint/2010/main" val="5336467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Problem!  </a:t>
                </a:r>
              </a:p>
              <a:p>
                <a:r>
                  <a:rPr lang="en-US" dirty="0" smtClean="0"/>
                  <a:t>We need (u, v, w) to (x, y, z)!</a:t>
                </a:r>
              </a:p>
              <a:p>
                <a:pPr lvl="3"/>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𝑅</m:t>
                          </m:r>
                        </m:e>
                        <m:sub>
                          <m:r>
                            <a:rPr lang="en-US" b="0" i="1" smtClean="0">
                              <a:latin typeface="Cambria Math"/>
                            </a:rPr>
                            <m:t>𝑥𝑦𝑧</m:t>
                          </m:r>
                          <m:r>
                            <a:rPr lang="en-US" b="0" i="1" smtClean="0">
                              <a:latin typeface="Cambria Math"/>
                            </a:rPr>
                            <m:t>2</m:t>
                          </m:r>
                          <m:r>
                            <a:rPr lang="en-US" b="0" i="1" smtClean="0">
                              <a:latin typeface="Cambria Math"/>
                            </a:rPr>
                            <m:t>𝑢𝑣𝑤</m:t>
                          </m:r>
                        </m:sub>
                      </m:sSub>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m:rPr>
                                            <m:brk m:alnAt="7"/>
                                          </m:rPr>
                                          <a:rPr lang="en-US" b="0" i="1" smtClean="0">
                                            <a:latin typeface="Cambria Math"/>
                                          </a:rPr>
                                          <m:t>𝑢</m:t>
                                        </m:r>
                                      </m:e>
                                      <m:sub>
                                        <m:r>
                                          <m:rPr>
                                            <m:brk m:alnAt="7"/>
                                          </m:rPr>
                                          <a:rPr lang="en-US" b="0" i="1" smtClean="0">
                                            <a:latin typeface="Cambria Math"/>
                                          </a:rPr>
                                          <m:t>𝑥</m:t>
                                        </m:r>
                                      </m:sub>
                                    </m:sSub>
                                  </m:e>
                                  <m:e>
                                    <m:sSub>
                                      <m:sSubPr>
                                        <m:ctrlPr>
                                          <a:rPr lang="en-US" b="0" i="1" smtClean="0">
                                            <a:latin typeface="Cambria Math"/>
                                          </a:rPr>
                                        </m:ctrlPr>
                                      </m:sSubPr>
                                      <m:e>
                                        <m:r>
                                          <a:rPr lang="en-US" b="0" i="1" smtClean="0">
                                            <a:latin typeface="Cambria Math"/>
                                          </a:rPr>
                                          <m:t>𝑢</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𝑢</m:t>
                                        </m:r>
                                      </m:e>
                                      <m:sub>
                                        <m:r>
                                          <a:rPr lang="en-US" b="0" i="1" smtClean="0">
                                            <a:latin typeface="Cambria Math"/>
                                          </a:rPr>
                                          <m:t>𝑧</m:t>
                                        </m:r>
                                      </m:sub>
                                    </m:sSub>
                                  </m:e>
                                  <m:e>
                                    <m:r>
                                      <a:rPr lang="en-US" b="0" i="1" smtClean="0">
                                        <a:latin typeface="Cambria Math"/>
                                      </a:rPr>
                                      <m:t>0</m:t>
                                    </m:r>
                                  </m:e>
                                </m:eqArr>
                              </m:e>
                              <m:e>
                                <m:eqArr>
                                  <m:eqArrPr>
                                    <m:ctrlPr>
                                      <a:rPr lang="en-US" b="0" i="1" smtClean="0">
                                        <a:latin typeface="Cambria Math"/>
                                      </a:rPr>
                                    </m:ctrlPr>
                                  </m:eqArrPr>
                                  <m:e>
                                    <m:sSub>
                                      <m:sSubPr>
                                        <m:ctrlPr>
                                          <a:rPr lang="en-US" b="0" i="1" smtClean="0">
                                            <a:latin typeface="Cambria Math"/>
                                          </a:rPr>
                                        </m:ctrlPr>
                                      </m:sSubPr>
                                      <m:e>
                                        <m:r>
                                          <a:rPr lang="en-US" b="0" i="1" smtClean="0">
                                            <a:latin typeface="Cambria Math"/>
                                          </a:rPr>
                                          <m:t>𝑣</m:t>
                                        </m:r>
                                      </m:e>
                                      <m:sub>
                                        <m:r>
                                          <a:rPr lang="en-US" b="0" i="1" smtClean="0">
                                            <a:latin typeface="Cambria Math"/>
                                          </a:rPr>
                                          <m:t>𝑥</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𝑧</m:t>
                                        </m:r>
                                      </m:sub>
                                    </m:sSub>
                                  </m:e>
                                  <m:e>
                                    <m:r>
                                      <a:rPr lang="en-US" b="0" i="1" smtClean="0">
                                        <a:latin typeface="Cambria Math"/>
                                      </a:rPr>
                                      <m:t>0</m:t>
                                    </m:r>
                                  </m:e>
                                </m:eqArr>
                              </m:e>
                              <m:e>
                                <m:m>
                                  <m:mPr>
                                    <m:mcs>
                                      <m:mc>
                                        <m:mcPr>
                                          <m:count m:val="2"/>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m:rPr>
                                                  <m:brk m:alnAt="7"/>
                                                </m:rPr>
                                                <a:rPr lang="en-US" b="0" i="1" smtClean="0">
                                                  <a:latin typeface="Cambria Math"/>
                                                </a:rPr>
                                                <m:t>𝑤</m:t>
                                              </m:r>
                                            </m:e>
                                            <m:sub>
                                              <m:r>
                                                <m:rPr>
                                                  <m:brk m:alnAt="7"/>
                                                </m:rPr>
                                                <a:rPr lang="en-US" b="0" i="1" smtClean="0">
                                                  <a:latin typeface="Cambria Math"/>
                                                </a:rPr>
                                                <m:t>𝑥</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𝑧</m:t>
                                              </m:r>
                                            </m:sub>
                                          </m:sSub>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eqArr>
                                    </m:e>
                                  </m:mr>
                                </m:m>
                              </m:e>
                            </m:mr>
                          </m:m>
                        </m:e>
                      </m:d>
                    </m:oMath>
                  </m:oMathPara>
                </a14:m>
                <a:endParaRPr lang="en-US" b="0" dirty="0" smtClean="0"/>
              </a:p>
              <a:p>
                <a:pPr marL="0" indent="0">
                  <a:buNone/>
                </a:pPr>
                <a:endParaRPr lang="en-US" b="0" dirty="0" smtClean="0"/>
              </a:p>
              <a:p>
                <a:r>
                  <a:rPr lang="en-US" dirty="0" smtClean="0"/>
                  <a:t>So we need to have </a:t>
                </a:r>
                <a14:m>
                  <m:oMath xmlns:m="http://schemas.openxmlformats.org/officeDocument/2006/math">
                    <m:sSubSup>
                      <m:sSubSupPr>
                        <m:ctrlPr>
                          <a:rPr lang="en-US" b="0" i="1" smtClean="0">
                            <a:latin typeface="Cambria Math"/>
                          </a:rPr>
                        </m:ctrlPr>
                      </m:sSubSupPr>
                      <m:e>
                        <m:r>
                          <a:rPr lang="en-US" i="1">
                            <a:latin typeface="Cambria Math"/>
                          </a:rPr>
                          <m:t>𝑅</m:t>
                        </m:r>
                      </m:e>
                      <m:sub>
                        <m:r>
                          <a:rPr lang="en-US" i="1">
                            <a:latin typeface="Cambria Math"/>
                          </a:rPr>
                          <m:t>𝑥𝑦𝑧</m:t>
                        </m:r>
                        <m:r>
                          <a:rPr lang="en-US" i="1">
                            <a:latin typeface="Cambria Math"/>
                          </a:rPr>
                          <m:t>2</m:t>
                        </m:r>
                        <m:r>
                          <a:rPr lang="en-US" i="1">
                            <a:latin typeface="Cambria Math"/>
                          </a:rPr>
                          <m:t>𝑢𝑣𝑤</m:t>
                        </m:r>
                      </m:sub>
                      <m:sup>
                        <m:r>
                          <a:rPr lang="en-US" b="0" i="1" smtClean="0">
                            <a:latin typeface="Cambria Math"/>
                          </a:rPr>
                          <m:t>−1</m:t>
                        </m:r>
                      </m:sup>
                    </m:sSubSup>
                  </m:oMath>
                </a14:m>
                <a:endParaRPr lang="en-US" b="0" dirty="0" smtClean="0"/>
              </a:p>
              <a:p>
                <a:r>
                  <a:rPr lang="en-US" dirty="0" smtClean="0"/>
                  <a:t>What is the inverse of a rotation matrix?</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3"/>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World-To-Camera: Rotation</a:t>
            </a:r>
          </a:p>
        </p:txBody>
      </p:sp>
    </p:spTree>
    <p:extLst>
      <p:ext uri="{BB962C8B-B14F-4D97-AF65-F5344CB8AC3E}">
        <p14:creationId xmlns:p14="http://schemas.microsoft.com/office/powerpoint/2010/main" val="7308825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a:bodyPr>
              <a:lstStyle/>
              <a:p>
                <a:r>
                  <a:rPr lang="en-US" dirty="0" smtClean="0"/>
                  <a:t>From the lecture Transform 3:</a:t>
                </a:r>
              </a:p>
              <a:p>
                <a:pPr lvl="1"/>
                <a:r>
                  <a:rPr lang="en-US" dirty="0" smtClean="0"/>
                  <a:t>The inverse of a Rotation Matrix </a:t>
                </a:r>
                <a14:m>
                  <m:oMath xmlns:m="http://schemas.openxmlformats.org/officeDocument/2006/math">
                    <m:sSub>
                      <m:sSubPr>
                        <m:ctrlPr>
                          <a:rPr lang="en-US" b="0" i="1" smtClean="0">
                            <a:latin typeface="Cambria Math"/>
                          </a:rPr>
                        </m:ctrlPr>
                      </m:sSubPr>
                      <m:e>
                        <m:r>
                          <a:rPr lang="en-US" b="0" i="1" smtClean="0">
                            <a:latin typeface="Cambria Math"/>
                          </a:rPr>
                          <m:t>𝑅</m:t>
                        </m:r>
                      </m:e>
                      <m:sub>
                        <m:r>
                          <a:rPr lang="en-US" b="0" i="1" smtClean="0">
                            <a:latin typeface="Cambria Math"/>
                            <a:ea typeface="Cambria Math"/>
                          </a:rPr>
                          <m:t>𝜃</m:t>
                        </m:r>
                      </m:sub>
                    </m:sSub>
                  </m:oMath>
                </a14:m>
                <a:r>
                  <a:rPr lang="en-US" dirty="0" smtClean="0"/>
                  <a:t> is the same as its transpose </a:t>
                </a:r>
                <a14:m>
                  <m:oMath xmlns:m="http://schemas.openxmlformats.org/officeDocument/2006/math">
                    <m:sSubSup>
                      <m:sSubSupPr>
                        <m:ctrlPr>
                          <a:rPr lang="en-US" b="0" i="1" smtClean="0">
                            <a:latin typeface="Cambria Math"/>
                            <a:ea typeface="Cambria Math"/>
                          </a:rPr>
                        </m:ctrlPr>
                      </m:sSubSupPr>
                      <m:e>
                        <m:r>
                          <a:rPr lang="en-US" i="1">
                            <a:latin typeface="Cambria Math"/>
                          </a:rPr>
                          <m:t>𝑅</m:t>
                        </m:r>
                      </m:e>
                      <m:sub>
                        <m:r>
                          <a:rPr lang="en-US" i="1">
                            <a:latin typeface="Cambria Math"/>
                            <a:ea typeface="Cambria Math"/>
                          </a:rPr>
                          <m:t>𝜃</m:t>
                        </m:r>
                      </m:sub>
                      <m:sup>
                        <m:r>
                          <a:rPr lang="en-US" b="0" i="1" smtClean="0">
                            <a:latin typeface="Cambria Math"/>
                            <a:ea typeface="Cambria Math"/>
                          </a:rPr>
                          <m:t>𝑇</m:t>
                        </m:r>
                      </m:sup>
                    </m:sSubSup>
                  </m:oMath>
                </a14:m>
                <a:r>
                  <a:rPr lang="en-US" dirty="0" smtClean="0"/>
                  <a:t>.</a:t>
                </a:r>
              </a:p>
              <a:p>
                <a:pPr lvl="2"/>
                <a:r>
                  <a:rPr lang="en-US" dirty="0" smtClean="0"/>
                  <a:t>In other words, </a:t>
                </a:r>
                <a14:m>
                  <m:oMath xmlns:m="http://schemas.openxmlformats.org/officeDocument/2006/math">
                    <m:sSubSup>
                      <m:sSubSupPr>
                        <m:ctrlPr>
                          <a:rPr lang="en-US" b="0" i="1" smtClean="0">
                            <a:latin typeface="Cambria Math"/>
                            <a:ea typeface="Cambria Math"/>
                          </a:rPr>
                        </m:ctrlPr>
                      </m:sSubSupPr>
                      <m:e>
                        <m:r>
                          <a:rPr lang="en-US" i="1">
                            <a:latin typeface="Cambria Math"/>
                          </a:rPr>
                          <m:t>𝑅</m:t>
                        </m:r>
                      </m:e>
                      <m:sub>
                        <m:r>
                          <a:rPr lang="en-US" i="1">
                            <a:latin typeface="Cambria Math"/>
                            <a:ea typeface="Cambria Math"/>
                          </a:rPr>
                          <m:t>𝜃</m:t>
                        </m:r>
                      </m:sub>
                      <m:sup>
                        <m:r>
                          <a:rPr lang="en-US" b="0" i="1" smtClean="0">
                            <a:latin typeface="Cambria Math"/>
                            <a:ea typeface="Cambria Math"/>
                          </a:rPr>
                          <m:t>−1</m:t>
                        </m:r>
                      </m:sup>
                    </m:sSubSup>
                    <m:r>
                      <a:rPr lang="en-US" b="0" i="1" smtClean="0">
                        <a:latin typeface="Cambria Math"/>
                        <a:ea typeface="Cambria Math"/>
                      </a:rPr>
                      <m:t>=</m:t>
                    </m:r>
                    <m:sSubSup>
                      <m:sSubSupPr>
                        <m:ctrlPr>
                          <a:rPr lang="en-US" b="0" i="1" smtClean="0">
                            <a:latin typeface="Cambria Math"/>
                            <a:ea typeface="Cambria Math"/>
                          </a:rPr>
                        </m:ctrlPr>
                      </m:sSubSupPr>
                      <m:e>
                        <m:r>
                          <a:rPr lang="en-US" i="1">
                            <a:latin typeface="Cambria Math"/>
                          </a:rPr>
                          <m:t>𝑅</m:t>
                        </m:r>
                      </m:e>
                      <m:sub>
                        <m:r>
                          <a:rPr lang="en-US" i="1">
                            <a:latin typeface="Cambria Math"/>
                            <a:ea typeface="Cambria Math"/>
                          </a:rPr>
                          <m:t>𝜃</m:t>
                        </m:r>
                      </m:sub>
                      <m:sup>
                        <m:r>
                          <a:rPr lang="en-US" b="0" i="1" smtClean="0">
                            <a:latin typeface="Cambria Math"/>
                            <a:ea typeface="Cambria Math"/>
                          </a:rPr>
                          <m:t>𝑇</m:t>
                        </m:r>
                      </m:sup>
                    </m:sSubSup>
                  </m:oMath>
                </a14:m>
                <a:endParaRPr lang="en-US" dirty="0" smtClean="0"/>
              </a:p>
              <a:p>
                <a:pPr lvl="1"/>
                <a:r>
                  <a:rPr lang="en-US" dirty="0" smtClean="0"/>
                  <a:t>Let’s prove this…  First, we note the properties of </a:t>
                </a:r>
                <a14:m>
                  <m:oMath xmlns:m="http://schemas.openxmlformats.org/officeDocument/2006/math">
                    <m:sSub>
                      <m:sSubPr>
                        <m:ctrlPr>
                          <a:rPr lang="en-US" i="1">
                            <a:latin typeface="Cambria Math"/>
                          </a:rPr>
                        </m:ctrlPr>
                      </m:sSubPr>
                      <m:e>
                        <m:r>
                          <a:rPr lang="en-US" i="1">
                            <a:latin typeface="Cambria Math"/>
                          </a:rPr>
                          <m:t>𝑅</m:t>
                        </m:r>
                      </m:e>
                      <m:sub>
                        <m:r>
                          <a:rPr lang="en-US" i="1">
                            <a:latin typeface="Cambria Math"/>
                            <a:ea typeface="Cambria Math"/>
                          </a:rPr>
                          <m:t>𝜃</m:t>
                        </m:r>
                      </m:sub>
                    </m:sSub>
                    <m:r>
                      <a:rPr lang="en-US" b="0" i="1" smtClean="0">
                        <a:latin typeface="Cambria Math"/>
                        <a:ea typeface="Cambria Math"/>
                      </a:rPr>
                      <m:t>=</m:t>
                    </m:r>
                    <m:d>
                      <m:dPr>
                        <m:begChr m:val="["/>
                        <m:endChr m:val="]"/>
                        <m:ctrlPr>
                          <a:rPr lang="en-US" b="0" i="1" smtClean="0">
                            <a:latin typeface="Cambria Math"/>
                            <a:ea typeface="Cambria Math"/>
                          </a:rPr>
                        </m:ctrlPr>
                      </m:dPr>
                      <m:e>
                        <m:m>
                          <m:mPr>
                            <m:mcs>
                              <m:mc>
                                <m:mcPr>
                                  <m:count m:val="3"/>
                                  <m:mcJc m:val="center"/>
                                </m:mcPr>
                              </m:mc>
                            </m:mcs>
                            <m:ctrlPr>
                              <a:rPr lang="en-US" b="0" i="1" smtClean="0">
                                <a:latin typeface="Cambria Math"/>
                                <a:ea typeface="Cambria Math"/>
                              </a:rPr>
                            </m:ctrlPr>
                          </m:mPr>
                          <m:mr>
                            <m:e>
                              <m:sSub>
                                <m:sSubPr>
                                  <m:ctrlPr>
                                    <a:rPr lang="en-US" b="0" i="1" smtClean="0">
                                      <a:latin typeface="Cambria Math"/>
                                      <a:ea typeface="Cambria Math"/>
                                    </a:rPr>
                                  </m:ctrlPr>
                                </m:sSubPr>
                                <m:e>
                                  <m:r>
                                    <m:rPr>
                                      <m:brk m:alnAt="7"/>
                                    </m:rPr>
                                    <a:rPr lang="en-US" b="0" i="1" smtClean="0">
                                      <a:latin typeface="Cambria Math"/>
                                      <a:ea typeface="Cambria Math"/>
                                    </a:rPr>
                                    <m:t>𝑣</m:t>
                                  </m:r>
                                </m:e>
                                <m:sub>
                                  <m:r>
                                    <m:rPr>
                                      <m:brk m:alnAt="7"/>
                                    </m:rPr>
                                    <a:rPr lang="en-US" b="0" i="1" smtClean="0">
                                      <a:latin typeface="Cambria Math"/>
                                      <a:ea typeface="Cambria Math"/>
                                    </a:rPr>
                                    <m:t>1</m:t>
                                  </m:r>
                                </m:sub>
                              </m:sSub>
                            </m:e>
                            <m:e>
                              <m:sSub>
                                <m:sSubPr>
                                  <m:ctrlPr>
                                    <a:rPr lang="en-US" b="0" i="1" smtClean="0">
                                      <a:latin typeface="Cambria Math"/>
                                      <a:ea typeface="Cambria Math"/>
                                    </a:rPr>
                                  </m:ctrlPr>
                                </m:sSubPr>
                                <m:e>
                                  <m:r>
                                    <a:rPr lang="en-US" b="0" i="1" smtClean="0">
                                      <a:latin typeface="Cambria Math"/>
                                      <a:ea typeface="Cambria Math"/>
                                    </a:rPr>
                                    <m:t>𝑣</m:t>
                                  </m:r>
                                </m:e>
                                <m:sub>
                                  <m:r>
                                    <a:rPr lang="en-US" b="0" i="1" smtClean="0">
                                      <a:latin typeface="Cambria Math"/>
                                      <a:ea typeface="Cambria Math"/>
                                    </a:rPr>
                                    <m:t>2</m:t>
                                  </m:r>
                                </m:sub>
                              </m:sSub>
                            </m:e>
                            <m:e>
                              <m:sSub>
                                <m:sSubPr>
                                  <m:ctrlPr>
                                    <a:rPr lang="en-US" b="0" i="1" smtClean="0">
                                      <a:latin typeface="Cambria Math"/>
                                      <a:ea typeface="Cambria Math"/>
                                    </a:rPr>
                                  </m:ctrlPr>
                                </m:sSubPr>
                                <m:e>
                                  <m:r>
                                    <a:rPr lang="en-US" b="0" i="1" smtClean="0">
                                      <a:latin typeface="Cambria Math"/>
                                      <a:ea typeface="Cambria Math"/>
                                    </a:rPr>
                                    <m:t>𝑣</m:t>
                                  </m:r>
                                </m:e>
                                <m:sub>
                                  <m:r>
                                    <a:rPr lang="en-US" b="0" i="1" smtClean="0">
                                      <a:latin typeface="Cambria Math"/>
                                      <a:ea typeface="Cambria Math"/>
                                    </a:rPr>
                                    <m:t>3</m:t>
                                  </m:r>
                                </m:sub>
                              </m:sSub>
                            </m:e>
                          </m:mr>
                        </m:m>
                      </m:e>
                    </m:d>
                  </m:oMath>
                </a14:m>
                <a:r>
                  <a:rPr lang="en-US" dirty="0" smtClean="0"/>
                  <a:t> :</a:t>
                </a:r>
              </a:p>
              <a:p>
                <a:pPr lvl="2"/>
                <a:r>
                  <a:rPr lang="en-US" dirty="0" smtClean="0"/>
                  <a:t>Columns are orthogonal to each other (e.g., </a:t>
                </a:r>
                <a14:m>
                  <m:oMath xmlns:m="http://schemas.openxmlformats.org/officeDocument/2006/math">
                    <m:sSub>
                      <m:sSubPr>
                        <m:ctrlPr>
                          <a:rPr lang="en-US" b="0" i="1" smtClean="0">
                            <a:latin typeface="Cambria Math"/>
                          </a:rPr>
                        </m:ctrlPr>
                      </m:sSubPr>
                      <m:e>
                        <m:r>
                          <a:rPr lang="en-US" b="0" i="1" smtClean="0">
                            <a:latin typeface="Cambria Math"/>
                          </a:rPr>
                          <m:t>𝑣</m:t>
                        </m:r>
                      </m:e>
                      <m:sub>
                        <m:r>
                          <a:rPr lang="en-US" b="0" i="1" smtClean="0">
                            <a:latin typeface="Cambria Math"/>
                          </a:rPr>
                          <m:t>1</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𝑣</m:t>
                        </m:r>
                      </m:e>
                      <m:sub>
                        <m:r>
                          <a:rPr lang="en-US" b="0" i="1" smtClean="0">
                            <a:latin typeface="Cambria Math"/>
                            <a:ea typeface="Cambria Math"/>
                          </a:rPr>
                          <m:t>2</m:t>
                        </m:r>
                      </m:sub>
                    </m:sSub>
                    <m:r>
                      <a:rPr lang="en-US" b="0" i="1" smtClean="0">
                        <a:latin typeface="Cambria Math"/>
                        <a:ea typeface="Cambria Math"/>
                      </a:rPr>
                      <m:t>=0)</m:t>
                    </m:r>
                  </m:oMath>
                </a14:m>
                <a:endParaRPr lang="en-US" b="0" dirty="0" smtClean="0">
                  <a:ea typeface="Cambria Math"/>
                </a:endParaRPr>
              </a:p>
              <a:p>
                <a:pPr lvl="2"/>
                <a:r>
                  <a:rPr lang="en-US" dirty="0" smtClean="0"/>
                  <a:t>Columns represent unit vectors: </a:t>
                </a:r>
                <a14:m>
                  <m:oMath xmlns:m="http://schemas.openxmlformats.org/officeDocument/2006/math">
                    <m:d>
                      <m:dPr>
                        <m:begChr m:val="‖"/>
                        <m:endChr m:val="‖"/>
                        <m:ctrlPr>
                          <a:rPr lang="en-US" i="1" smtClean="0">
                            <a:latin typeface="Cambria Math"/>
                          </a:rPr>
                        </m:ctrlPr>
                      </m:dPr>
                      <m:e>
                        <m:sSub>
                          <m:sSubPr>
                            <m:ctrlPr>
                              <a:rPr lang="en-US" b="0" i="1" smtClean="0">
                                <a:latin typeface="Cambria Math"/>
                              </a:rPr>
                            </m:ctrlPr>
                          </m:sSubPr>
                          <m:e>
                            <m:r>
                              <a:rPr lang="en-US" b="0" i="1" smtClean="0">
                                <a:latin typeface="Cambria Math"/>
                              </a:rPr>
                              <m:t>𝑣</m:t>
                            </m:r>
                          </m:e>
                          <m:sub>
                            <m:r>
                              <a:rPr lang="en-US" b="0" i="1" smtClean="0">
                                <a:latin typeface="Cambria Math"/>
                              </a:rPr>
                              <m:t>𝑖</m:t>
                            </m:r>
                          </m:sub>
                        </m:sSub>
                      </m:e>
                    </m:d>
                    <m:r>
                      <a:rPr lang="en-US" b="0" i="1" smtClean="0">
                        <a:latin typeface="Cambria Math"/>
                      </a:rPr>
                      <m:t>=0</m:t>
                    </m:r>
                  </m:oMath>
                </a14:m>
                <a:endParaRPr lang="en-US" dirty="0" smtClean="0"/>
              </a:p>
              <a:p>
                <a:pPr lvl="1"/>
                <a:r>
                  <a:rPr lang="en-US" dirty="0" smtClean="0"/>
                  <a:t>Let’s multiply </a:t>
                </a:r>
                <a14:m>
                  <m:oMath xmlns:m="http://schemas.openxmlformats.org/officeDocument/2006/math">
                    <m:sSub>
                      <m:sSubPr>
                        <m:ctrlPr>
                          <a:rPr lang="en-US" i="1">
                            <a:latin typeface="Cambria Math"/>
                          </a:rPr>
                        </m:ctrlPr>
                      </m:sSubPr>
                      <m:e>
                        <m:sSubSup>
                          <m:sSubSupPr>
                            <m:ctrlPr>
                              <a:rPr lang="en-US" b="0" i="1" smtClean="0">
                                <a:latin typeface="Cambria Math"/>
                                <a:ea typeface="Cambria Math"/>
                              </a:rPr>
                            </m:ctrlPr>
                          </m:sSubSupPr>
                          <m:e>
                            <m:r>
                              <a:rPr lang="en-US" i="1">
                                <a:latin typeface="Cambria Math"/>
                              </a:rPr>
                              <m:t>𝑅</m:t>
                            </m:r>
                          </m:e>
                          <m:sub>
                            <m:r>
                              <a:rPr lang="en-US" i="1">
                                <a:latin typeface="Cambria Math"/>
                                <a:ea typeface="Cambria Math"/>
                              </a:rPr>
                              <m:t>𝜃</m:t>
                            </m:r>
                          </m:sub>
                          <m:sup>
                            <m:r>
                              <a:rPr lang="en-US" b="0" i="1" smtClean="0">
                                <a:latin typeface="Cambria Math"/>
                                <a:ea typeface="Cambria Math"/>
                              </a:rPr>
                              <m:t>𝑇</m:t>
                            </m:r>
                          </m:sup>
                        </m:sSubSup>
                        <m:r>
                          <a:rPr lang="en-US" b="0" i="1" smtClean="0">
                            <a:latin typeface="Cambria Math"/>
                            <a:ea typeface="Cambria Math"/>
                          </a:rPr>
                          <m:t> </m:t>
                        </m:r>
                        <m:r>
                          <a:rPr lang="en-US" b="0" i="1" smtClean="0">
                            <a:latin typeface="Cambria Math"/>
                            <a:ea typeface="Cambria Math"/>
                          </a:rPr>
                          <m:t>𝑏𝑦</m:t>
                        </m:r>
                        <m:r>
                          <a:rPr lang="en-US" b="0" i="1" smtClean="0">
                            <a:latin typeface="Cambria Math"/>
                            <a:ea typeface="Cambria Math"/>
                          </a:rPr>
                          <m:t> </m:t>
                        </m:r>
                        <m:r>
                          <a:rPr lang="en-US" i="1">
                            <a:latin typeface="Cambria Math"/>
                          </a:rPr>
                          <m:t>𝑅</m:t>
                        </m:r>
                      </m:e>
                      <m:sub>
                        <m:r>
                          <a:rPr lang="en-US" i="1">
                            <a:latin typeface="Cambria Math"/>
                            <a:ea typeface="Cambria Math"/>
                          </a:rPr>
                          <m:t>𝜃</m:t>
                        </m:r>
                      </m:sub>
                    </m:sSub>
                  </m:oMath>
                </a14:m>
                <a:r>
                  <a:rPr lang="en-US" dirty="0" smtClean="0"/>
                  <a:t>:</a:t>
                </a:r>
              </a:p>
              <a:p>
                <a:pPr marL="0" indent="0" algn="ctr">
                  <a:buNone/>
                </a:pPr>
                <a14:m>
                  <m:oMath xmlns:m="http://schemas.openxmlformats.org/officeDocument/2006/math">
                    <m:d>
                      <m:dPr>
                        <m:begChr m:val="["/>
                        <m:endChr m:val="]"/>
                        <m:ctrlPr>
                          <a:rPr lang="en-US" sz="1800" i="1">
                            <a:latin typeface="Cambria Math"/>
                          </a:rPr>
                        </m:ctrlPr>
                      </m:dPr>
                      <m:e>
                        <m:m>
                          <m:mPr>
                            <m:mcs>
                              <m:mc>
                                <m:mcPr>
                                  <m:count m:val="3"/>
                                  <m:mcJc m:val="center"/>
                                </m:mcPr>
                              </m:mc>
                            </m:mcs>
                            <m:ctrlPr>
                              <a:rPr lang="en-US" sz="1800" i="1">
                                <a:latin typeface="Cambria Math"/>
                              </a:rPr>
                            </m:ctrlPr>
                          </m:mPr>
                          <m:mr>
                            <m:e>
                              <m:r>
                                <m:rPr>
                                  <m:brk m:alnAt="7"/>
                                </m:rPr>
                                <a:rPr lang="en-US" sz="1800" i="1">
                                  <a:latin typeface="Cambria Math"/>
                                </a:rPr>
                                <m:t>𝑣</m:t>
                              </m:r>
                              <m:sSub>
                                <m:sSubPr>
                                  <m:ctrlPr>
                                    <a:rPr lang="en-US" sz="1800" i="1">
                                      <a:latin typeface="Cambria Math"/>
                                    </a:rPr>
                                  </m:ctrlPr>
                                </m:sSubPr>
                                <m:e>
                                  <m:r>
                                    <m:rPr>
                                      <m:brk m:alnAt="7"/>
                                    </m:rPr>
                                    <a:rPr lang="en-US" sz="1800" i="1">
                                      <a:latin typeface="Cambria Math"/>
                                    </a:rPr>
                                    <m:t>1</m:t>
                                  </m:r>
                                </m:e>
                                <m:sub>
                                  <m:r>
                                    <m:rPr>
                                      <m:brk m:alnAt="7"/>
                                    </m:rPr>
                                    <a:rPr lang="en-US" sz="1800" i="1">
                                      <a:latin typeface="Cambria Math"/>
                                    </a:rPr>
                                    <m:t>𝑥</m:t>
                                  </m:r>
                                </m:sub>
                              </m:sSub>
                            </m:e>
                            <m:e>
                              <m:r>
                                <a:rPr lang="en-US" sz="1800" i="1">
                                  <a:latin typeface="Cambria Math"/>
                                </a:rPr>
                                <m:t>𝑣</m:t>
                              </m:r>
                              <m:sSub>
                                <m:sSubPr>
                                  <m:ctrlPr>
                                    <a:rPr lang="en-US" sz="1800" i="1">
                                      <a:latin typeface="Cambria Math"/>
                                    </a:rPr>
                                  </m:ctrlPr>
                                </m:sSubPr>
                                <m:e>
                                  <m:r>
                                    <a:rPr lang="en-US" sz="1800" i="1">
                                      <a:latin typeface="Cambria Math"/>
                                    </a:rPr>
                                    <m:t>1</m:t>
                                  </m:r>
                                </m:e>
                                <m:sub>
                                  <m:r>
                                    <a:rPr lang="en-US" sz="1800" i="1">
                                      <a:latin typeface="Cambria Math"/>
                                    </a:rPr>
                                    <m:t>𝑦</m:t>
                                  </m:r>
                                </m:sub>
                              </m:sSub>
                            </m:e>
                            <m:e>
                              <m:r>
                                <a:rPr lang="en-US" sz="1800" i="1">
                                  <a:latin typeface="Cambria Math"/>
                                </a:rPr>
                                <m:t>𝑣</m:t>
                              </m:r>
                              <m:sSub>
                                <m:sSubPr>
                                  <m:ctrlPr>
                                    <a:rPr lang="en-US" sz="1800" i="1">
                                      <a:latin typeface="Cambria Math"/>
                                    </a:rPr>
                                  </m:ctrlPr>
                                </m:sSubPr>
                                <m:e>
                                  <m:r>
                                    <a:rPr lang="en-US" sz="1800" i="1">
                                      <a:latin typeface="Cambria Math"/>
                                    </a:rPr>
                                    <m:t>1</m:t>
                                  </m:r>
                                </m:e>
                                <m:sub>
                                  <m:r>
                                    <a:rPr lang="en-US" sz="1800" i="1">
                                      <a:latin typeface="Cambria Math"/>
                                    </a:rPr>
                                    <m:t>𝑧</m:t>
                                  </m:r>
                                </m:sub>
                              </m:sSub>
                            </m:e>
                          </m:mr>
                          <m:mr>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𝑥</m:t>
                                  </m:r>
                                </m:sub>
                              </m:sSub>
                            </m:e>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𝑦</m:t>
                                  </m:r>
                                </m:sub>
                              </m:sSub>
                            </m:e>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𝑧</m:t>
                                  </m:r>
                                </m:sub>
                              </m:sSub>
                            </m:e>
                          </m:mr>
                          <m:mr>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𝑥</m:t>
                                  </m:r>
                                </m:sub>
                              </m:sSub>
                            </m:e>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𝑦</m:t>
                                  </m:r>
                                </m:sub>
                              </m:sSub>
                            </m:e>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𝑧</m:t>
                                  </m:r>
                                </m:sub>
                              </m:sSub>
                            </m:e>
                          </m:mr>
                        </m:m>
                      </m:e>
                    </m:d>
                  </m:oMath>
                </a14:m>
                <a:r>
                  <a:rPr lang="en-US" sz="1800" dirty="0"/>
                  <a:t> </a:t>
                </a:r>
                <a14:m>
                  <m:oMath xmlns:m="http://schemas.openxmlformats.org/officeDocument/2006/math">
                    <m:d>
                      <m:dPr>
                        <m:begChr m:val="["/>
                        <m:endChr m:val="]"/>
                        <m:ctrlPr>
                          <a:rPr lang="en-US" sz="1800" i="1">
                            <a:latin typeface="Cambria Math"/>
                          </a:rPr>
                        </m:ctrlPr>
                      </m:dPr>
                      <m:e>
                        <m:m>
                          <m:mPr>
                            <m:mcs>
                              <m:mc>
                                <m:mcPr>
                                  <m:count m:val="3"/>
                                  <m:mcJc m:val="center"/>
                                </m:mcPr>
                              </m:mc>
                            </m:mcs>
                            <m:ctrlPr>
                              <a:rPr lang="en-US" sz="1800" i="1">
                                <a:latin typeface="Cambria Math"/>
                              </a:rPr>
                            </m:ctrlPr>
                          </m:mPr>
                          <m:mr>
                            <m:e>
                              <m:r>
                                <m:rPr>
                                  <m:brk m:alnAt="7"/>
                                </m:rPr>
                                <a:rPr lang="en-US" sz="1800" i="1">
                                  <a:latin typeface="Cambria Math"/>
                                </a:rPr>
                                <m:t>𝑣</m:t>
                              </m:r>
                              <m:sSub>
                                <m:sSubPr>
                                  <m:ctrlPr>
                                    <a:rPr lang="en-US" sz="1800" i="1">
                                      <a:latin typeface="Cambria Math"/>
                                    </a:rPr>
                                  </m:ctrlPr>
                                </m:sSubPr>
                                <m:e>
                                  <m:r>
                                    <m:rPr>
                                      <m:brk m:alnAt="7"/>
                                    </m:rPr>
                                    <a:rPr lang="en-US" sz="1800" i="1">
                                      <a:latin typeface="Cambria Math"/>
                                    </a:rPr>
                                    <m:t>1</m:t>
                                  </m:r>
                                </m:e>
                                <m:sub>
                                  <m:r>
                                    <m:rPr>
                                      <m:brk m:alnAt="7"/>
                                    </m:rPr>
                                    <a:rPr lang="en-US" sz="1800" i="1">
                                      <a:latin typeface="Cambria Math"/>
                                    </a:rPr>
                                    <m:t>𝑥</m:t>
                                  </m:r>
                                </m:sub>
                              </m:sSub>
                            </m:e>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𝑥</m:t>
                                  </m:r>
                                </m:sub>
                              </m:sSub>
                            </m:e>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𝑥</m:t>
                                  </m:r>
                                </m:sub>
                              </m:sSub>
                            </m:e>
                          </m:mr>
                          <m:mr>
                            <m:e>
                              <m:r>
                                <a:rPr lang="en-US" sz="1800" i="1">
                                  <a:latin typeface="Cambria Math"/>
                                </a:rPr>
                                <m:t>𝑣</m:t>
                              </m:r>
                              <m:sSub>
                                <m:sSubPr>
                                  <m:ctrlPr>
                                    <a:rPr lang="en-US" sz="1800" i="1">
                                      <a:latin typeface="Cambria Math"/>
                                    </a:rPr>
                                  </m:ctrlPr>
                                </m:sSubPr>
                                <m:e>
                                  <m:r>
                                    <a:rPr lang="en-US" sz="1800" i="1">
                                      <a:latin typeface="Cambria Math"/>
                                    </a:rPr>
                                    <m:t>1</m:t>
                                  </m:r>
                                </m:e>
                                <m:sub>
                                  <m:r>
                                    <a:rPr lang="en-US" sz="1800" i="1">
                                      <a:latin typeface="Cambria Math"/>
                                    </a:rPr>
                                    <m:t>𝑦</m:t>
                                  </m:r>
                                </m:sub>
                              </m:sSub>
                            </m:e>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𝑦</m:t>
                                  </m:r>
                                </m:sub>
                              </m:sSub>
                            </m:e>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𝑦</m:t>
                                  </m:r>
                                </m:sub>
                              </m:sSub>
                            </m:e>
                          </m:mr>
                          <m:mr>
                            <m:e>
                              <m:r>
                                <a:rPr lang="en-US" sz="1800" i="1">
                                  <a:latin typeface="Cambria Math"/>
                                </a:rPr>
                                <m:t>𝑣</m:t>
                              </m:r>
                              <m:sSub>
                                <m:sSubPr>
                                  <m:ctrlPr>
                                    <a:rPr lang="en-US" sz="1800" i="1">
                                      <a:latin typeface="Cambria Math"/>
                                    </a:rPr>
                                  </m:ctrlPr>
                                </m:sSubPr>
                                <m:e>
                                  <m:r>
                                    <a:rPr lang="en-US" sz="1800" i="1">
                                      <a:latin typeface="Cambria Math"/>
                                    </a:rPr>
                                    <m:t>1</m:t>
                                  </m:r>
                                </m:e>
                                <m:sub>
                                  <m:r>
                                    <a:rPr lang="en-US" sz="1800" i="1">
                                      <a:latin typeface="Cambria Math"/>
                                    </a:rPr>
                                    <m:t>𝑧</m:t>
                                  </m:r>
                                </m:sub>
                              </m:sSub>
                            </m:e>
                            <m:e>
                              <m:r>
                                <a:rPr lang="en-US" sz="1800" i="1">
                                  <a:latin typeface="Cambria Math"/>
                                </a:rPr>
                                <m:t>𝑣</m:t>
                              </m:r>
                              <m:sSub>
                                <m:sSubPr>
                                  <m:ctrlPr>
                                    <a:rPr lang="en-US" sz="1800" i="1">
                                      <a:latin typeface="Cambria Math"/>
                                    </a:rPr>
                                  </m:ctrlPr>
                                </m:sSubPr>
                                <m:e>
                                  <m:r>
                                    <a:rPr lang="en-US" sz="1800" i="1">
                                      <a:latin typeface="Cambria Math"/>
                                    </a:rPr>
                                    <m:t>2</m:t>
                                  </m:r>
                                </m:e>
                                <m:sub>
                                  <m:r>
                                    <a:rPr lang="en-US" sz="1800" i="1">
                                      <a:latin typeface="Cambria Math"/>
                                    </a:rPr>
                                    <m:t>𝑧</m:t>
                                  </m:r>
                                </m:sub>
                              </m:sSub>
                            </m:e>
                            <m:e>
                              <m:r>
                                <a:rPr lang="en-US" sz="1800" i="1">
                                  <a:latin typeface="Cambria Math"/>
                                </a:rPr>
                                <m:t>𝑣</m:t>
                              </m:r>
                              <m:sSub>
                                <m:sSubPr>
                                  <m:ctrlPr>
                                    <a:rPr lang="en-US" sz="1800" i="1">
                                      <a:latin typeface="Cambria Math"/>
                                    </a:rPr>
                                  </m:ctrlPr>
                                </m:sSubPr>
                                <m:e>
                                  <m:r>
                                    <a:rPr lang="en-US" sz="1800" i="1">
                                      <a:latin typeface="Cambria Math"/>
                                    </a:rPr>
                                    <m:t>3</m:t>
                                  </m:r>
                                </m:e>
                                <m:sub>
                                  <m:r>
                                    <a:rPr lang="en-US" sz="1800" i="1">
                                      <a:latin typeface="Cambria Math"/>
                                    </a:rPr>
                                    <m:t>𝑧</m:t>
                                  </m:r>
                                </m:sub>
                              </m:sSub>
                            </m:e>
                          </m:mr>
                        </m:m>
                      </m:e>
                    </m:d>
                  </m:oMath>
                </a14:m>
                <a:r>
                  <a:rPr lang="en-US" sz="1800" dirty="0"/>
                  <a:t> = </a:t>
                </a:r>
                <a14:m>
                  <m:oMath xmlns:m="http://schemas.openxmlformats.org/officeDocument/2006/math">
                    <m:d>
                      <m:dPr>
                        <m:begChr m:val="["/>
                        <m:endChr m:val="]"/>
                        <m:ctrlPr>
                          <a:rPr lang="en-US" sz="1800" i="1">
                            <a:latin typeface="Cambria Math"/>
                          </a:rPr>
                        </m:ctrlPr>
                      </m:dPr>
                      <m:e>
                        <m:m>
                          <m:mPr>
                            <m:mcs>
                              <m:mc>
                                <m:mcPr>
                                  <m:count m:val="3"/>
                                  <m:mcJc m:val="center"/>
                                </m:mcPr>
                              </m:mc>
                            </m:mcs>
                            <m:ctrlPr>
                              <a:rPr lang="en-US" sz="1800" i="1">
                                <a:latin typeface="Cambria Math"/>
                              </a:rPr>
                            </m:ctrlPr>
                          </m:mPr>
                          <m:mr>
                            <m:e>
                              <m:r>
                                <m:rPr>
                                  <m:brk m:alnAt="7"/>
                                </m:rPr>
                                <a:rPr lang="en-US" sz="1800" i="1">
                                  <a:latin typeface="Cambria Math"/>
                                </a:rPr>
                                <m:t>𝑣</m:t>
                              </m:r>
                              <m:r>
                                <a:rPr lang="en-US" sz="1800" i="1">
                                  <a:latin typeface="Cambria Math"/>
                                </a:rPr>
                                <m:t>1</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1</m:t>
                              </m:r>
                            </m:e>
                            <m:e>
                              <m:r>
                                <m:rPr>
                                  <m:brk m:alnAt="7"/>
                                </m:rPr>
                                <a:rPr lang="en-US" sz="1800" i="1">
                                  <a:latin typeface="Cambria Math"/>
                                </a:rPr>
                                <m:t>𝑣</m:t>
                              </m:r>
                              <m:r>
                                <a:rPr lang="en-US" sz="1800" i="1">
                                  <a:latin typeface="Cambria Math"/>
                                </a:rPr>
                                <m:t>1</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2</m:t>
                              </m:r>
                            </m:e>
                            <m:e>
                              <m:r>
                                <m:rPr>
                                  <m:brk m:alnAt="7"/>
                                </m:rPr>
                                <a:rPr lang="en-US" sz="1800" i="1">
                                  <a:latin typeface="Cambria Math"/>
                                </a:rPr>
                                <m:t>𝑣</m:t>
                              </m:r>
                              <m:r>
                                <a:rPr lang="en-US" sz="1800" i="1">
                                  <a:latin typeface="Cambria Math"/>
                                </a:rPr>
                                <m:t>1</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3</m:t>
                              </m:r>
                            </m:e>
                          </m:mr>
                          <m:mr>
                            <m:e>
                              <m:r>
                                <m:rPr>
                                  <m:brk m:alnAt="7"/>
                                </m:rPr>
                                <a:rPr lang="en-US" sz="1800" i="1">
                                  <a:latin typeface="Cambria Math"/>
                                </a:rPr>
                                <m:t>𝑣</m:t>
                              </m:r>
                              <m:r>
                                <a:rPr lang="en-US" sz="1800" i="1">
                                  <a:latin typeface="Cambria Math"/>
                                </a:rPr>
                                <m:t>2</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1</m:t>
                              </m:r>
                            </m:e>
                            <m:e>
                              <m:r>
                                <m:rPr>
                                  <m:brk m:alnAt="7"/>
                                </m:rPr>
                                <a:rPr lang="en-US" sz="1800" i="1">
                                  <a:latin typeface="Cambria Math"/>
                                </a:rPr>
                                <m:t>𝑣</m:t>
                              </m:r>
                              <m:r>
                                <a:rPr lang="en-US" sz="1800" i="1">
                                  <a:latin typeface="Cambria Math"/>
                                </a:rPr>
                                <m:t>2</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2</m:t>
                              </m:r>
                            </m:e>
                            <m:e>
                              <m:r>
                                <m:rPr>
                                  <m:brk m:alnAt="7"/>
                                </m:rPr>
                                <a:rPr lang="en-US" sz="1800" i="1">
                                  <a:latin typeface="Cambria Math"/>
                                </a:rPr>
                                <m:t>𝑣</m:t>
                              </m:r>
                              <m:r>
                                <a:rPr lang="en-US" sz="1800" i="1">
                                  <a:latin typeface="Cambria Math"/>
                                </a:rPr>
                                <m:t>2</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3</m:t>
                              </m:r>
                            </m:e>
                          </m:mr>
                          <m:mr>
                            <m:e>
                              <m:r>
                                <m:rPr>
                                  <m:brk m:alnAt="7"/>
                                </m:rPr>
                                <a:rPr lang="en-US" sz="1800" i="1">
                                  <a:latin typeface="Cambria Math"/>
                                </a:rPr>
                                <m:t>𝑣</m:t>
                              </m:r>
                              <m:r>
                                <a:rPr lang="en-US" sz="1800" i="1">
                                  <a:latin typeface="Cambria Math"/>
                                </a:rPr>
                                <m:t>3</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1</m:t>
                              </m:r>
                            </m:e>
                            <m:e>
                              <m:r>
                                <m:rPr>
                                  <m:brk m:alnAt="7"/>
                                </m:rPr>
                                <a:rPr lang="en-US" sz="1800" i="1">
                                  <a:latin typeface="Cambria Math"/>
                                </a:rPr>
                                <m:t>𝑣</m:t>
                              </m:r>
                              <m:r>
                                <a:rPr lang="en-US" sz="1800" i="1">
                                  <a:latin typeface="Cambria Math"/>
                                </a:rPr>
                                <m:t>3</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2</m:t>
                              </m:r>
                            </m:e>
                            <m:e>
                              <m:r>
                                <m:rPr>
                                  <m:brk m:alnAt="7"/>
                                </m:rPr>
                                <a:rPr lang="en-US" sz="1800" i="1">
                                  <a:latin typeface="Cambria Math"/>
                                </a:rPr>
                                <m:t>𝑣</m:t>
                              </m:r>
                              <m:r>
                                <a:rPr lang="en-US" sz="1800" i="1">
                                  <a:latin typeface="Cambria Math"/>
                                </a:rPr>
                                <m:t>3</m:t>
                              </m:r>
                              <m:r>
                                <a:rPr lang="en-US" sz="1800" i="1">
                                  <a:latin typeface="Cambria Math"/>
                                  <a:ea typeface="Cambria Math"/>
                                </a:rPr>
                                <m:t>∙</m:t>
                              </m:r>
                              <m:r>
                                <a:rPr lang="en-US" sz="1800" i="1">
                                  <a:latin typeface="Cambria Math"/>
                                  <a:ea typeface="Cambria Math"/>
                                </a:rPr>
                                <m:t>𝑣</m:t>
                              </m:r>
                              <m:r>
                                <a:rPr lang="en-US" sz="1800" i="1">
                                  <a:latin typeface="Cambria Math"/>
                                  <a:ea typeface="Cambria Math"/>
                                </a:rPr>
                                <m:t>3</m:t>
                              </m:r>
                            </m:e>
                          </m:mr>
                        </m:m>
                      </m:e>
                    </m:d>
                  </m:oMath>
                </a14:m>
                <a:r>
                  <a:rPr lang="en-US" sz="1800" dirty="0"/>
                  <a:t> </a:t>
                </a:r>
                <a:endParaRPr lang="en-US" sz="1800" dirty="0" smtClean="0"/>
              </a:p>
              <a:p>
                <a:pPr marL="0" indent="0">
                  <a:buNone/>
                </a:pPr>
                <a:endParaRPr lang="en-US" sz="2200" dirty="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normAutofit fontScale="90000"/>
          </a:bodyPr>
          <a:lstStyle/>
          <a:p>
            <a:r>
              <a:rPr lang="en-US" dirty="0"/>
              <a:t>Recall: Inverse of Rotation Matrix is its Transpose</a:t>
            </a:r>
          </a:p>
        </p:txBody>
      </p:sp>
    </p:spTree>
    <p:extLst>
      <p:ext uri="{BB962C8B-B14F-4D97-AF65-F5344CB8AC3E}">
        <p14:creationId xmlns:p14="http://schemas.microsoft.com/office/powerpoint/2010/main" val="35300913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lstStyle/>
              <a:p>
                <a:r>
                  <a:rPr lang="en-US" dirty="0" smtClean="0"/>
                  <a:t>So </a:t>
                </a:r>
                <a14:m>
                  <m:oMath xmlns:m="http://schemas.openxmlformats.org/officeDocument/2006/math">
                    <m:sSubSup>
                      <m:sSubSupPr>
                        <m:ctrlPr>
                          <a:rPr lang="en-US" i="1">
                            <a:latin typeface="Cambria Math"/>
                          </a:rPr>
                        </m:ctrlPr>
                      </m:sSubSupPr>
                      <m:e>
                        <m:r>
                          <a:rPr lang="en-US" i="1">
                            <a:latin typeface="Cambria Math"/>
                          </a:rPr>
                          <m:t>𝑅</m:t>
                        </m:r>
                      </m:e>
                      <m:sub>
                        <m:r>
                          <a:rPr lang="en-US" i="1">
                            <a:latin typeface="Cambria Math"/>
                          </a:rPr>
                          <m:t>𝑥𝑦𝑧</m:t>
                        </m:r>
                        <m:r>
                          <a:rPr lang="en-US" i="1">
                            <a:latin typeface="Cambria Math"/>
                          </a:rPr>
                          <m:t>2</m:t>
                        </m:r>
                        <m:r>
                          <a:rPr lang="en-US" i="1">
                            <a:latin typeface="Cambria Math"/>
                          </a:rPr>
                          <m:t>𝑢𝑣𝑤</m:t>
                        </m:r>
                      </m:sub>
                      <m:sup>
                        <m:r>
                          <a:rPr lang="en-US" i="1">
                            <a:latin typeface="Cambria Math"/>
                          </a:rPr>
                          <m:t>−1</m:t>
                        </m:r>
                      </m:sup>
                    </m:sSubSup>
                    <m:r>
                      <a:rPr lang="en-US" b="0" i="1" smtClean="0">
                        <a:latin typeface="Cambria Math"/>
                      </a:rPr>
                      <m:t>=</m:t>
                    </m:r>
                    <m:sSubSup>
                      <m:sSubSupPr>
                        <m:ctrlPr>
                          <a:rPr lang="en-US" i="1">
                            <a:latin typeface="Cambria Math"/>
                          </a:rPr>
                        </m:ctrlPr>
                      </m:sSubSupPr>
                      <m:e>
                        <m:r>
                          <a:rPr lang="en-US" i="1">
                            <a:latin typeface="Cambria Math"/>
                          </a:rPr>
                          <m:t>𝑅</m:t>
                        </m:r>
                      </m:e>
                      <m:sub>
                        <m:r>
                          <a:rPr lang="en-US" i="1">
                            <a:latin typeface="Cambria Math"/>
                          </a:rPr>
                          <m:t>𝑥𝑦𝑧</m:t>
                        </m:r>
                        <m:r>
                          <a:rPr lang="en-US" i="1">
                            <a:latin typeface="Cambria Math"/>
                          </a:rPr>
                          <m:t>2</m:t>
                        </m:r>
                        <m:r>
                          <a:rPr lang="en-US" i="1">
                            <a:latin typeface="Cambria Math"/>
                          </a:rPr>
                          <m:t>𝑢𝑣𝑤</m:t>
                        </m:r>
                      </m:sub>
                      <m:sup>
                        <m:r>
                          <a:rPr lang="en-US" b="0" i="1" smtClean="0">
                            <a:latin typeface="Cambria Math"/>
                          </a:rPr>
                          <m:t>𝑇</m:t>
                        </m:r>
                      </m:sup>
                    </m:sSubSup>
                  </m:oMath>
                </a14:m>
                <a:endParaRPr lang="en-US" dirty="0"/>
              </a:p>
              <a:p>
                <a:pPr lvl="3"/>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a:rPr>
                          </m:ctrlPr>
                        </m:sSubSupPr>
                        <m:e>
                          <m:r>
                            <a:rPr lang="en-US" b="0" i="1" smtClean="0">
                              <a:latin typeface="Cambria Math"/>
                            </a:rPr>
                            <m:t>𝑅</m:t>
                          </m:r>
                        </m:e>
                        <m:sub>
                          <m:r>
                            <a:rPr lang="en-US" b="0" i="1" smtClean="0">
                              <a:latin typeface="Cambria Math"/>
                            </a:rPr>
                            <m:t>𝑥𝑦𝑧</m:t>
                          </m:r>
                          <m:r>
                            <a:rPr lang="en-US" b="0" i="1" smtClean="0">
                              <a:latin typeface="Cambria Math"/>
                            </a:rPr>
                            <m:t>2</m:t>
                          </m:r>
                          <m:r>
                            <a:rPr lang="en-US" b="0" i="1" smtClean="0">
                              <a:latin typeface="Cambria Math"/>
                            </a:rPr>
                            <m:t>𝑢𝑣𝑤</m:t>
                          </m:r>
                        </m:sub>
                        <m:sup>
                          <m:r>
                            <a:rPr lang="en-US" b="0" i="1" smtClean="0">
                              <a:latin typeface="Cambria Math"/>
                            </a:rPr>
                            <m:t>−1</m:t>
                          </m:r>
                        </m:sup>
                      </m:sSubSup>
                      <m:r>
                        <a:rPr lang="en-US" b="0" i="1" smtClean="0">
                          <a:latin typeface="Cambria Math"/>
                        </a:rPr>
                        <m:t>=</m:t>
                      </m:r>
                      <m:sSubSup>
                        <m:sSubSupPr>
                          <m:ctrlPr>
                            <a:rPr lang="en-US" b="0" i="1" smtClean="0">
                              <a:latin typeface="Cambria Math"/>
                            </a:rPr>
                          </m:ctrlPr>
                        </m:sSubSupPr>
                        <m:e>
                          <m:r>
                            <a:rPr lang="en-US" b="0" i="1" smtClean="0">
                              <a:latin typeface="Cambria Math"/>
                            </a:rPr>
                            <m:t>𝑅</m:t>
                          </m:r>
                        </m:e>
                        <m:sub>
                          <m:r>
                            <a:rPr lang="en-US" b="0" i="1" smtClean="0">
                              <a:latin typeface="Cambria Math"/>
                            </a:rPr>
                            <m:t>𝑥𝑦𝑧</m:t>
                          </m:r>
                          <m:r>
                            <a:rPr lang="en-US" b="0" i="1" smtClean="0">
                              <a:latin typeface="Cambria Math"/>
                            </a:rPr>
                            <m:t>2</m:t>
                          </m:r>
                          <m:r>
                            <a:rPr lang="en-US" b="0" i="1" smtClean="0">
                              <a:latin typeface="Cambria Math"/>
                            </a:rPr>
                            <m:t>𝑢𝑣𝑤</m:t>
                          </m:r>
                        </m:sub>
                        <m:sup>
                          <m:r>
                            <a:rPr lang="en-US" b="0" i="1" smtClean="0">
                              <a:latin typeface="Cambria Math"/>
                            </a:rPr>
                            <m:t>𝑇</m:t>
                          </m:r>
                        </m:sup>
                      </m:sSubSup>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𝑢𝑣𝑤</m:t>
                          </m:r>
                          <m:r>
                            <a:rPr lang="en-US" b="0" i="1" smtClean="0">
                              <a:latin typeface="Cambria Math"/>
                            </a:rPr>
                            <m:t>2</m:t>
                          </m:r>
                          <m:r>
                            <a:rPr lang="en-US" b="0" i="1" smtClean="0">
                              <a:latin typeface="Cambria Math"/>
                            </a:rPr>
                            <m:t>𝑥𝑦𝑧</m:t>
                          </m:r>
                        </m:sub>
                      </m:sSub>
                    </m:oMath>
                  </m:oMathPara>
                </a14:m>
                <a:endParaRPr lang="en-US" b="0" i="1" dirty="0" smtClean="0">
                  <a:latin typeface="Cambria Math"/>
                </a:endParaRPr>
              </a:p>
              <a:p>
                <a:pPr marL="0" indent="0">
                  <a:buNone/>
                </a:pPr>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m:t>
                      </m:r>
                      <m:d>
                        <m:dPr>
                          <m:begChr m:val="["/>
                          <m:endChr m:val="]"/>
                          <m:ctrlPr>
                            <a:rPr lang="en-US" b="0" i="1" smtClean="0">
                              <a:latin typeface="Cambria Math"/>
                            </a:rPr>
                          </m:ctrlPr>
                        </m:dPr>
                        <m:e>
                          <m:m>
                            <m:mPr>
                              <m:mcs>
                                <m:mc>
                                  <m:mcPr>
                                    <m:count m:val="3"/>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m:rPr>
                                            <m:brk m:alnAt="7"/>
                                          </m:rPr>
                                          <a:rPr lang="en-US" b="0" i="1" smtClean="0">
                                            <a:latin typeface="Cambria Math"/>
                                          </a:rPr>
                                          <m:t>𝑢</m:t>
                                        </m:r>
                                      </m:e>
                                      <m:sub>
                                        <m:r>
                                          <m:rPr>
                                            <m:brk m:alnAt="7"/>
                                          </m:rPr>
                                          <a:rPr lang="en-US" b="0" i="1" smtClean="0">
                                            <a:latin typeface="Cambria Math"/>
                                          </a:rPr>
                                          <m:t>𝑥</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𝑥</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𝑥</m:t>
                                        </m:r>
                                      </m:sub>
                                    </m:sSub>
                                  </m:e>
                                  <m:e>
                                    <m:r>
                                      <a:rPr lang="en-US" b="0" i="1" smtClean="0">
                                        <a:latin typeface="Cambria Math"/>
                                      </a:rPr>
                                      <m:t>0</m:t>
                                    </m:r>
                                  </m:e>
                                </m:eqArr>
                              </m:e>
                              <m:e>
                                <m:eqArr>
                                  <m:eqArrPr>
                                    <m:ctrlPr>
                                      <a:rPr lang="en-US" b="0" i="1" smtClean="0">
                                        <a:latin typeface="Cambria Math"/>
                                      </a:rPr>
                                    </m:ctrlPr>
                                  </m:eqArrPr>
                                  <m:e>
                                    <m:sSub>
                                      <m:sSubPr>
                                        <m:ctrlPr>
                                          <a:rPr lang="en-US" b="0" i="1" smtClean="0">
                                            <a:latin typeface="Cambria Math"/>
                                          </a:rPr>
                                        </m:ctrlPr>
                                      </m:sSubPr>
                                      <m:e>
                                        <m:r>
                                          <a:rPr lang="en-US" b="0" i="1" smtClean="0">
                                            <a:latin typeface="Cambria Math"/>
                                          </a:rPr>
                                          <m:t>𝑢</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𝑦</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𝑦</m:t>
                                        </m:r>
                                      </m:sub>
                                    </m:sSub>
                                  </m:e>
                                  <m:e>
                                    <m:r>
                                      <a:rPr lang="en-US" b="0" i="1" smtClean="0">
                                        <a:latin typeface="Cambria Math"/>
                                      </a:rPr>
                                      <m:t>0</m:t>
                                    </m:r>
                                  </m:e>
                                </m:eqArr>
                              </m:e>
                              <m:e>
                                <m:m>
                                  <m:mPr>
                                    <m:mcs>
                                      <m:mc>
                                        <m:mcPr>
                                          <m:count m:val="2"/>
                                          <m:mcJc m:val="center"/>
                                        </m:mcPr>
                                      </m:mc>
                                    </m:mcs>
                                    <m:ctrlPr>
                                      <a:rPr lang="en-US" b="0" i="1" smtClean="0">
                                        <a:latin typeface="Cambria Math"/>
                                      </a:rPr>
                                    </m:ctrlPr>
                                  </m:mPr>
                                  <m:mr>
                                    <m:e>
                                      <m:eqArr>
                                        <m:eqArrPr>
                                          <m:ctrlPr>
                                            <a:rPr lang="en-US" b="0" i="1" smtClean="0">
                                              <a:latin typeface="Cambria Math"/>
                                            </a:rPr>
                                          </m:ctrlPr>
                                        </m:eqArrPr>
                                        <m:e>
                                          <m:sSub>
                                            <m:sSubPr>
                                              <m:ctrlPr>
                                                <a:rPr lang="en-US" b="0" i="1" smtClean="0">
                                                  <a:latin typeface="Cambria Math"/>
                                                </a:rPr>
                                              </m:ctrlPr>
                                            </m:sSubPr>
                                            <m:e>
                                              <m:r>
                                                <a:rPr lang="en-US" b="0" i="1" smtClean="0">
                                                  <a:latin typeface="Cambria Math"/>
                                                </a:rPr>
                                                <m:t>𝑢</m:t>
                                              </m:r>
                                            </m:e>
                                            <m:sub>
                                              <m:r>
                                                <a:rPr lang="en-US" b="0" i="1" smtClean="0">
                                                  <a:latin typeface="Cambria Math"/>
                                                </a:rPr>
                                                <m:t>𝑧</m:t>
                                              </m:r>
                                            </m:sub>
                                          </m:sSub>
                                        </m:e>
                                        <m:e>
                                          <m:sSub>
                                            <m:sSubPr>
                                              <m:ctrlPr>
                                                <a:rPr lang="en-US" b="0" i="1" smtClean="0">
                                                  <a:latin typeface="Cambria Math"/>
                                                </a:rPr>
                                              </m:ctrlPr>
                                            </m:sSubPr>
                                            <m:e>
                                              <m:r>
                                                <a:rPr lang="en-US" b="0" i="1" smtClean="0">
                                                  <a:latin typeface="Cambria Math"/>
                                                </a:rPr>
                                                <m:t>𝑣</m:t>
                                              </m:r>
                                            </m:e>
                                            <m:sub>
                                              <m:r>
                                                <a:rPr lang="en-US" b="0" i="1" smtClean="0">
                                                  <a:latin typeface="Cambria Math"/>
                                                </a:rPr>
                                                <m:t>𝑧</m:t>
                                              </m:r>
                                            </m:sub>
                                          </m:sSub>
                                        </m:e>
                                        <m:e>
                                          <m:sSub>
                                            <m:sSubPr>
                                              <m:ctrlPr>
                                                <a:rPr lang="en-US" b="0" i="1" smtClean="0">
                                                  <a:latin typeface="Cambria Math"/>
                                                </a:rPr>
                                              </m:ctrlPr>
                                            </m:sSubPr>
                                            <m:e>
                                              <m:r>
                                                <a:rPr lang="en-US" b="0" i="1" smtClean="0">
                                                  <a:latin typeface="Cambria Math"/>
                                                </a:rPr>
                                                <m:t>𝑤</m:t>
                                              </m:r>
                                            </m:e>
                                            <m:sub>
                                              <m:r>
                                                <a:rPr lang="en-US" b="0" i="1" smtClean="0">
                                                  <a:latin typeface="Cambria Math"/>
                                                </a:rPr>
                                                <m:t>𝑧</m:t>
                                              </m:r>
                                            </m:sub>
                                          </m:sSub>
                                        </m:e>
                                        <m:e>
                                          <m:r>
                                            <a:rPr lang="en-US" b="0" i="1" smtClean="0">
                                              <a:latin typeface="Cambria Math"/>
                                            </a:rPr>
                                            <m:t>0</m:t>
                                          </m:r>
                                        </m:e>
                                      </m:eqArr>
                                    </m:e>
                                    <m:e>
                                      <m:eqArr>
                                        <m:eqArrPr>
                                          <m:ctrlPr>
                                            <a:rPr lang="en-US" b="0" i="1" smtClean="0">
                                              <a:latin typeface="Cambria Math"/>
                                            </a:rPr>
                                          </m:ctrlPr>
                                        </m:eqArrPr>
                                        <m:e>
                                          <m:r>
                                            <a:rPr lang="en-US" b="0" i="1" smtClean="0">
                                              <a:latin typeface="Cambria Math"/>
                                            </a:rPr>
                                            <m:t>0</m:t>
                                          </m:r>
                                        </m:e>
                                        <m:e>
                                          <m:r>
                                            <a:rPr lang="en-US" b="0" i="1" smtClean="0">
                                              <a:latin typeface="Cambria Math"/>
                                            </a:rPr>
                                            <m:t>0</m:t>
                                          </m:r>
                                        </m:e>
                                        <m:e>
                                          <m:r>
                                            <a:rPr lang="en-US" b="0" i="1" smtClean="0">
                                              <a:latin typeface="Cambria Math"/>
                                            </a:rPr>
                                            <m:t>0</m:t>
                                          </m:r>
                                        </m:e>
                                        <m:e>
                                          <m:r>
                                            <a:rPr lang="en-US" b="0" i="1" smtClean="0">
                                              <a:latin typeface="Cambria Math"/>
                                            </a:rPr>
                                            <m:t>1</m:t>
                                          </m:r>
                                        </m:e>
                                      </m:eqArr>
                                    </m:e>
                                  </m:mr>
                                </m:m>
                              </m:e>
                            </m:mr>
                          </m:m>
                        </m:e>
                      </m:d>
                    </m:oMath>
                  </m:oMathPara>
                </a14:m>
                <a:endParaRPr lang="en-US" b="0" dirty="0" smtClean="0"/>
              </a:p>
              <a:p>
                <a:pPr marL="0" indent="0">
                  <a:buNone/>
                </a:pPr>
                <a:endParaRPr lang="en-US" b="0" dirty="0" smtClean="0"/>
              </a:p>
              <a:p>
                <a:r>
                  <a:rPr lang="en-US" dirty="0" smtClean="0"/>
                  <a:t>What is the inverse of a rotation matrix?</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3"/>
                <a:stretch>
                  <a:fillRect l="-741" t="-1144"/>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World-To-Camera: Rotation</a:t>
            </a:r>
          </a:p>
        </p:txBody>
      </p:sp>
    </p:spTree>
    <p:extLst>
      <p:ext uri="{BB962C8B-B14F-4D97-AF65-F5344CB8AC3E}">
        <p14:creationId xmlns:p14="http://schemas.microsoft.com/office/powerpoint/2010/main" val="28436036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p:txBody>
              <a:bodyPr>
                <a:normAutofit/>
              </a:bodyPr>
              <a:lstStyle/>
              <a:p>
                <a:r>
                  <a:rPr lang="en-US" dirty="0" smtClean="0"/>
                  <a:t>As usual, we need to do the translation first, followed by the rotation matrix.  So the final composite Viewing Transformation matrix:</a:t>
                </a:r>
              </a:p>
              <a:p>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m:t>
                      </m:r>
                      <m:sSub>
                        <m:sSubPr>
                          <m:ctrlPr>
                            <a:rPr lang="en-US" b="0" i="1" smtClean="0">
                              <a:latin typeface="Cambria Math"/>
                            </a:rPr>
                          </m:ctrlPr>
                        </m:sSubPr>
                        <m:e>
                          <m:r>
                            <a:rPr lang="en-US" b="0" i="1" smtClean="0">
                              <a:latin typeface="Cambria Math"/>
                            </a:rPr>
                            <m:t>𝑅</m:t>
                          </m:r>
                        </m:e>
                        <m:sub>
                          <m:r>
                            <a:rPr lang="en-US" b="0" i="1" smtClean="0">
                              <a:latin typeface="Cambria Math"/>
                            </a:rPr>
                            <m:t>𝑢𝑣𝑤</m:t>
                          </m:r>
                          <m:r>
                            <a:rPr lang="en-US" b="0" i="1" smtClean="0">
                              <a:latin typeface="Cambria Math"/>
                            </a:rPr>
                            <m:t>2</m:t>
                          </m:r>
                          <m:r>
                            <a:rPr lang="en-US" b="0" i="1" smtClean="0">
                              <a:latin typeface="Cambria Math"/>
                            </a:rPr>
                            <m:t>𝑥𝑦𝑧</m:t>
                          </m:r>
                        </m:sub>
                      </m:sSub>
                      <m:r>
                        <a:rPr lang="en-US" b="0" i="1" smtClean="0">
                          <a:latin typeface="Cambria Math"/>
                        </a:rPr>
                        <m:t>𝑇</m:t>
                      </m:r>
                      <m:r>
                        <a:rPr lang="en-US" b="0" i="1" smtClean="0">
                          <a:latin typeface="Cambria Math"/>
                        </a:rPr>
                        <m:t>=</m:t>
                      </m:r>
                    </m:oMath>
                  </m:oMathPara>
                </a14:m>
                <a:endParaRPr lang="en-US" b="0" i="1" dirty="0" smtClean="0">
                  <a:latin typeface="Cambria Math"/>
                </a:endParaRPr>
              </a:p>
              <a:p>
                <a:pPr marL="0" indent="0">
                  <a:buNone/>
                </a:pPr>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m:rPr>
                                            <m:brk m:alnAt="7"/>
                                          </m:rPr>
                                          <a:rPr lang="en-US" i="1">
                                            <a:latin typeface="Cambria Math"/>
                                          </a:rPr>
                                          <m:t>𝑢</m:t>
                                        </m:r>
                                      </m:e>
                                      <m:sub>
                                        <m:r>
                                          <m:rPr>
                                            <m:brk m:alnAt="7"/>
                                          </m:rPr>
                                          <a:rPr lang="en-US" i="1">
                                            <a:latin typeface="Cambria Math"/>
                                          </a:rPr>
                                          <m:t>𝑥</m:t>
                                        </m:r>
                                      </m:sub>
                                    </m:sSub>
                                  </m:e>
                                  <m:e>
                                    <m:sSub>
                                      <m:sSubPr>
                                        <m:ctrlPr>
                                          <a:rPr lang="en-US" i="1">
                                            <a:latin typeface="Cambria Math"/>
                                          </a:rPr>
                                        </m:ctrlPr>
                                      </m:sSubPr>
                                      <m:e>
                                        <m:r>
                                          <a:rPr lang="en-US" i="1">
                                            <a:latin typeface="Cambria Math"/>
                                          </a:rPr>
                                          <m:t>𝑣</m:t>
                                        </m:r>
                                      </m:e>
                                      <m:sub>
                                        <m:r>
                                          <a:rPr lang="en-US" i="1">
                                            <a:latin typeface="Cambria Math"/>
                                          </a:rPr>
                                          <m:t>𝑥</m:t>
                                        </m:r>
                                      </m:sub>
                                    </m:sSub>
                                  </m:e>
                                  <m:e>
                                    <m:sSub>
                                      <m:sSubPr>
                                        <m:ctrlPr>
                                          <a:rPr lang="en-US" i="1">
                                            <a:latin typeface="Cambria Math"/>
                                          </a:rPr>
                                        </m:ctrlPr>
                                      </m:sSubPr>
                                      <m:e>
                                        <m:r>
                                          <a:rPr lang="en-US" i="1">
                                            <a:latin typeface="Cambria Math"/>
                                          </a:rPr>
                                          <m:t>𝑤</m:t>
                                        </m:r>
                                      </m:e>
                                      <m:sub>
                                        <m:r>
                                          <a:rPr lang="en-US" i="1">
                                            <a:latin typeface="Cambria Math"/>
                                          </a:rPr>
                                          <m:t>𝑥</m:t>
                                        </m:r>
                                      </m:sub>
                                    </m:sSub>
                                  </m:e>
                                  <m:e>
                                    <m:r>
                                      <a:rPr lang="en-US" i="1">
                                        <a:latin typeface="Cambria Math"/>
                                      </a:rPr>
                                      <m:t>0</m:t>
                                    </m:r>
                                  </m:e>
                                </m:eqArr>
                              </m:e>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𝑦</m:t>
                                        </m:r>
                                      </m:sub>
                                    </m:sSub>
                                  </m:e>
                                  <m:e>
                                    <m:sSub>
                                      <m:sSubPr>
                                        <m:ctrlPr>
                                          <a:rPr lang="en-US" i="1">
                                            <a:latin typeface="Cambria Math"/>
                                          </a:rPr>
                                        </m:ctrlPr>
                                      </m:sSubPr>
                                      <m:e>
                                        <m:r>
                                          <a:rPr lang="en-US" i="1">
                                            <a:latin typeface="Cambria Math"/>
                                          </a:rPr>
                                          <m:t>𝑣</m:t>
                                        </m:r>
                                      </m:e>
                                      <m:sub>
                                        <m:r>
                                          <a:rPr lang="en-US" i="1">
                                            <a:latin typeface="Cambria Math"/>
                                          </a:rPr>
                                          <m:t>𝑦</m:t>
                                        </m:r>
                                      </m:sub>
                                    </m:sSub>
                                  </m:e>
                                  <m:e>
                                    <m:sSub>
                                      <m:sSubPr>
                                        <m:ctrlPr>
                                          <a:rPr lang="en-US" i="1">
                                            <a:latin typeface="Cambria Math"/>
                                          </a:rPr>
                                        </m:ctrlPr>
                                      </m:sSubPr>
                                      <m:e>
                                        <m:r>
                                          <a:rPr lang="en-US" i="1">
                                            <a:latin typeface="Cambria Math"/>
                                          </a:rPr>
                                          <m:t>𝑤</m:t>
                                        </m:r>
                                      </m:e>
                                      <m:sub>
                                        <m:r>
                                          <a:rPr lang="en-US" i="1">
                                            <a:latin typeface="Cambria Math"/>
                                          </a:rPr>
                                          <m:t>𝑦</m:t>
                                        </m:r>
                                      </m:sub>
                                    </m:sSub>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sSub>
                                            <m:sSubPr>
                                              <m:ctrlPr>
                                                <a:rPr lang="en-US" i="1">
                                                  <a:latin typeface="Cambria Math"/>
                                                </a:rPr>
                                              </m:ctrlPr>
                                            </m:sSubPr>
                                            <m:e>
                                              <m:r>
                                                <a:rPr lang="en-US" i="1">
                                                  <a:latin typeface="Cambria Math"/>
                                                </a:rPr>
                                                <m:t>𝑢</m:t>
                                              </m:r>
                                            </m:e>
                                            <m:sub>
                                              <m:r>
                                                <a:rPr lang="en-US" i="1">
                                                  <a:latin typeface="Cambria Math"/>
                                                </a:rPr>
                                                <m:t>𝑧</m:t>
                                              </m:r>
                                            </m:sub>
                                          </m:sSub>
                                        </m:e>
                                        <m:e>
                                          <m:sSub>
                                            <m:sSubPr>
                                              <m:ctrlPr>
                                                <a:rPr lang="en-US" i="1">
                                                  <a:latin typeface="Cambria Math"/>
                                                </a:rPr>
                                              </m:ctrlPr>
                                            </m:sSubPr>
                                            <m:e>
                                              <m:r>
                                                <a:rPr lang="en-US" i="1">
                                                  <a:latin typeface="Cambria Math"/>
                                                </a:rPr>
                                                <m:t>𝑣</m:t>
                                              </m:r>
                                            </m:e>
                                            <m:sub>
                                              <m:r>
                                                <a:rPr lang="en-US" i="1">
                                                  <a:latin typeface="Cambria Math"/>
                                                </a:rPr>
                                                <m:t>𝑧</m:t>
                                              </m:r>
                                            </m:sub>
                                          </m:sSub>
                                        </m:e>
                                        <m:e>
                                          <m:sSub>
                                            <m:sSubPr>
                                              <m:ctrlPr>
                                                <a:rPr lang="en-US" i="1">
                                                  <a:latin typeface="Cambria Math"/>
                                                </a:rPr>
                                              </m:ctrlPr>
                                            </m:sSubPr>
                                            <m:e>
                                              <m:r>
                                                <a:rPr lang="en-US" i="1">
                                                  <a:latin typeface="Cambria Math"/>
                                                </a:rPr>
                                                <m:t>𝑤</m:t>
                                              </m:r>
                                            </m:e>
                                            <m:sub>
                                              <m:r>
                                                <a:rPr lang="en-US" i="1">
                                                  <a:latin typeface="Cambria Math"/>
                                                </a:rPr>
                                                <m:t>𝑧</m:t>
                                              </m:r>
                                            </m:sub>
                                          </m:sSub>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0</m:t>
                                          </m:r>
                                        </m:e>
                                        <m:e>
                                          <m:r>
                                            <a:rPr lang="en-US" i="1">
                                              <a:latin typeface="Cambria Math"/>
                                            </a:rPr>
                                            <m:t>0</m:t>
                                          </m:r>
                                        </m:e>
                                        <m:e>
                                          <m:r>
                                            <a:rPr lang="en-US" i="1">
                                              <a:latin typeface="Cambria Math"/>
                                            </a:rPr>
                                            <m:t>1</m:t>
                                          </m:r>
                                        </m:e>
                                      </m:eqArr>
                                    </m:e>
                                  </m:mr>
                                </m:m>
                              </m:e>
                            </m:mr>
                          </m:m>
                        </m:e>
                      </m:d>
                      <m:d>
                        <m:dPr>
                          <m:begChr m:val="["/>
                          <m:endChr m:val="]"/>
                          <m:ctrlPr>
                            <a:rPr lang="en-US" i="1">
                              <a:latin typeface="Cambria Math"/>
                            </a:rPr>
                          </m:ctrlPr>
                        </m:dPr>
                        <m:e>
                          <m:m>
                            <m:mPr>
                              <m:mcs>
                                <m:mc>
                                  <m:mcPr>
                                    <m:count m:val="3"/>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1</m:t>
                                    </m:r>
                                  </m:e>
                                  <m:e>
                                    <m:r>
                                      <a:rPr lang="en-US" i="1">
                                        <a:latin typeface="Cambria Math"/>
                                      </a:rPr>
                                      <m:t>0</m:t>
                                    </m:r>
                                  </m:e>
                                  <m:e>
                                    <m:r>
                                      <a:rPr lang="en-US" i="1">
                                        <a:latin typeface="Cambria Math"/>
                                      </a:rPr>
                                      <m:t>0</m:t>
                                    </m:r>
                                  </m:e>
                                  <m:e>
                                    <m:r>
                                      <a:rPr lang="en-US" i="1">
                                        <a:latin typeface="Cambria Math"/>
                                      </a:rPr>
                                      <m:t>0</m:t>
                                    </m:r>
                                  </m:e>
                                </m:eqArr>
                              </m:e>
                              <m:e>
                                <m:eqArr>
                                  <m:eqArrPr>
                                    <m:ctrlPr>
                                      <a:rPr lang="en-US" i="1">
                                        <a:latin typeface="Cambria Math"/>
                                      </a:rPr>
                                    </m:ctrlPr>
                                  </m:eqArrPr>
                                  <m:e>
                                    <m:r>
                                      <a:rPr lang="en-US" i="1">
                                        <a:latin typeface="Cambria Math"/>
                                      </a:rPr>
                                      <m:t>0</m:t>
                                    </m:r>
                                  </m:e>
                                  <m:e>
                                    <m:r>
                                      <a:rPr lang="en-US" i="1">
                                        <a:latin typeface="Cambria Math"/>
                                      </a:rPr>
                                      <m:t>1</m:t>
                                    </m:r>
                                  </m:e>
                                  <m:e>
                                    <m:r>
                                      <a:rPr lang="en-US" i="1">
                                        <a:latin typeface="Cambria Math"/>
                                      </a:rPr>
                                      <m:t>0</m:t>
                                    </m:r>
                                  </m:e>
                                  <m:e>
                                    <m:r>
                                      <a:rPr lang="en-US" i="1">
                                        <a:latin typeface="Cambria Math"/>
                                      </a:rPr>
                                      <m:t>0</m:t>
                                    </m:r>
                                  </m:e>
                                </m:eqArr>
                              </m:e>
                              <m:e>
                                <m:m>
                                  <m:mPr>
                                    <m:mcs>
                                      <m:mc>
                                        <m:mcPr>
                                          <m:count m:val="2"/>
                                          <m:mcJc m:val="center"/>
                                        </m:mcPr>
                                      </m:mc>
                                    </m:mcs>
                                    <m:ctrlPr>
                                      <a:rPr lang="en-US" i="1">
                                        <a:latin typeface="Cambria Math"/>
                                      </a:rPr>
                                    </m:ctrlPr>
                                  </m:mPr>
                                  <m:mr>
                                    <m:e>
                                      <m:eqArr>
                                        <m:eqArrPr>
                                          <m:ctrlPr>
                                            <a:rPr lang="en-US" i="1">
                                              <a:latin typeface="Cambria Math"/>
                                            </a:rPr>
                                          </m:ctrlPr>
                                        </m:eqArrPr>
                                        <m:e>
                                          <m:r>
                                            <m:rPr>
                                              <m:brk m:alnAt="7"/>
                                            </m:rPr>
                                            <a:rPr lang="en-US" i="1">
                                              <a:latin typeface="Cambria Math"/>
                                            </a:rPr>
                                            <m:t>0</m:t>
                                          </m:r>
                                        </m:e>
                                        <m:e>
                                          <m:r>
                                            <a:rPr lang="en-US" i="1">
                                              <a:latin typeface="Cambria Math"/>
                                            </a:rPr>
                                            <m:t>0</m:t>
                                          </m:r>
                                        </m:e>
                                        <m:e>
                                          <m:r>
                                            <a:rPr lang="en-US" i="1">
                                              <a:latin typeface="Cambria Math"/>
                                            </a:rPr>
                                            <m:t>1</m:t>
                                          </m:r>
                                        </m:e>
                                        <m:e>
                                          <m:r>
                                            <a:rPr lang="en-US" i="1">
                                              <a:latin typeface="Cambria Math"/>
                                            </a:rPr>
                                            <m:t>0</m:t>
                                          </m:r>
                                        </m:e>
                                      </m:eqArr>
                                    </m:e>
                                    <m:e>
                                      <m:eqArr>
                                        <m:eqArrPr>
                                          <m:ctrlPr>
                                            <a:rPr lang="en-US" i="1">
                                              <a:latin typeface="Cambria Math"/>
                                            </a:rPr>
                                          </m:ctrlPr>
                                        </m:eqArrPr>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𝑥</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𝑦</m:t>
                                              </m:r>
                                            </m:sub>
                                          </m:sSub>
                                        </m:e>
                                        <m:e>
                                          <m:r>
                                            <a:rPr lang="en-US" i="1">
                                              <a:latin typeface="Cambria Math"/>
                                            </a:rPr>
                                            <m:t>−</m:t>
                                          </m:r>
                                          <m:sSub>
                                            <m:sSubPr>
                                              <m:ctrlPr>
                                                <a:rPr lang="en-US" i="1">
                                                  <a:latin typeface="Cambria Math"/>
                                                </a:rPr>
                                              </m:ctrlPr>
                                            </m:sSubPr>
                                            <m:e>
                                              <m:r>
                                                <a:rPr lang="en-US" i="1">
                                                  <a:latin typeface="Cambria Math"/>
                                                </a:rPr>
                                                <m:t>𝑒</m:t>
                                              </m:r>
                                            </m:e>
                                            <m:sub>
                                              <m:r>
                                                <a:rPr lang="en-US" i="1">
                                                  <a:latin typeface="Cambria Math"/>
                                                </a:rPr>
                                                <m:t>𝑧</m:t>
                                              </m:r>
                                            </m:sub>
                                          </m:sSub>
                                        </m:e>
                                        <m:e>
                                          <m:r>
                                            <a:rPr lang="en-US" i="1">
                                              <a:latin typeface="Cambria Math"/>
                                            </a:rPr>
                                            <m:t>1</m:t>
                                          </m:r>
                                        </m:e>
                                      </m:eqArr>
                                    </m:e>
                                  </m:mr>
                                </m:m>
                              </m:e>
                            </m:mr>
                          </m:m>
                        </m:e>
                      </m:d>
                    </m:oMath>
                  </m:oMathPara>
                </a14:m>
                <a:endParaRPr lang="en-US" dirty="0" smtClean="0"/>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blipFill rotWithShape="1">
                <a:blip r:embed="rId2"/>
                <a:stretch>
                  <a:fillRect l="-741" t="-1271"/>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smtClean="0"/>
              <a:t>Final Viewing Matrix</a:t>
            </a:r>
            <a:endParaRPr lang="en-US" dirty="0"/>
          </a:p>
        </p:txBody>
      </p:sp>
    </p:spTree>
    <p:extLst>
      <p:ext uri="{BB962C8B-B14F-4D97-AF65-F5344CB8AC3E}">
        <p14:creationId xmlns:p14="http://schemas.microsoft.com/office/powerpoint/2010/main" val="40114473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14780454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659335" y="1285841"/>
            <a:ext cx="3124200" cy="2514600"/>
            <a:chOff x="2468835" y="1872925"/>
            <a:chExt cx="3124200" cy="2514600"/>
          </a:xfrm>
        </p:grpSpPr>
        <p:pic>
          <p:nvPicPr>
            <p:cNvPr id="5" name="Picture 56" descr="003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3235" y="1872925"/>
              <a:ext cx="21526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3"/>
            <p:cNvSpPr txBox="1">
              <a:spLocks noChangeArrowheads="1"/>
            </p:cNvSpPr>
            <p:nvPr/>
          </p:nvSpPr>
          <p:spPr bwMode="auto">
            <a:xfrm>
              <a:off x="2468835" y="3114350"/>
              <a:ext cx="914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Position</a:t>
              </a:r>
            </a:p>
          </p:txBody>
        </p:sp>
        <p:grpSp>
          <p:nvGrpSpPr>
            <p:cNvPr id="7" name="Group 48"/>
            <p:cNvGrpSpPr>
              <a:grpSpLocks/>
            </p:cNvGrpSpPr>
            <p:nvPr/>
          </p:nvGrpSpPr>
          <p:grpSpPr bwMode="auto">
            <a:xfrm>
              <a:off x="3840435" y="1911025"/>
              <a:ext cx="914400" cy="609600"/>
              <a:chOff x="864" y="1632"/>
              <a:chExt cx="528" cy="384"/>
            </a:xfrm>
          </p:grpSpPr>
          <p:sp>
            <p:nvSpPr>
              <p:cNvPr id="8" name="Text Box 12"/>
              <p:cNvSpPr txBox="1">
                <a:spLocks noChangeArrowheads="1"/>
              </p:cNvSpPr>
              <p:nvPr/>
            </p:nvSpPr>
            <p:spPr bwMode="auto">
              <a:xfrm>
                <a:off x="960" y="1632"/>
                <a:ext cx="43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Up vector</a:t>
                </a:r>
              </a:p>
            </p:txBody>
          </p:sp>
          <p:sp>
            <p:nvSpPr>
              <p:cNvPr id="9" name="Line 14"/>
              <p:cNvSpPr>
                <a:spLocks noChangeShapeType="1"/>
              </p:cNvSpPr>
              <p:nvPr/>
            </p:nvSpPr>
            <p:spPr bwMode="auto">
              <a:xfrm flipV="1">
                <a:off x="864" y="1632"/>
                <a:ext cx="0"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10" name="Group 49"/>
            <p:cNvGrpSpPr>
              <a:grpSpLocks/>
            </p:cNvGrpSpPr>
            <p:nvPr/>
          </p:nvGrpSpPr>
          <p:grpSpPr bwMode="auto">
            <a:xfrm>
              <a:off x="4678635" y="2596825"/>
              <a:ext cx="914400" cy="533400"/>
              <a:chOff x="1392" y="2064"/>
              <a:chExt cx="480" cy="336"/>
            </a:xfrm>
          </p:grpSpPr>
          <p:sp>
            <p:nvSpPr>
              <p:cNvPr id="11" name="Text Box 11"/>
              <p:cNvSpPr txBox="1">
                <a:spLocks noChangeArrowheads="1"/>
              </p:cNvSpPr>
              <p:nvPr/>
            </p:nvSpPr>
            <p:spPr bwMode="auto">
              <a:xfrm>
                <a:off x="1392" y="2064"/>
                <a:ext cx="432"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400" dirty="0"/>
                  <a:t>Look vector</a:t>
                </a:r>
              </a:p>
            </p:txBody>
          </p:sp>
          <p:sp>
            <p:nvSpPr>
              <p:cNvPr id="12" name="Line 15"/>
              <p:cNvSpPr>
                <a:spLocks noChangeShapeType="1"/>
              </p:cNvSpPr>
              <p:nvPr/>
            </p:nvSpPr>
            <p:spPr bwMode="auto">
              <a:xfrm>
                <a:off x="1440" y="2400"/>
                <a:ext cx="43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sp>
        <p:nvSpPr>
          <p:cNvPr id="2" name="Content Placeholder 1"/>
          <p:cNvSpPr>
            <a:spLocks noGrp="1"/>
          </p:cNvSpPr>
          <p:nvPr>
            <p:ph sz="quarter" idx="1"/>
          </p:nvPr>
        </p:nvSpPr>
        <p:spPr>
          <a:xfrm>
            <a:off x="457200" y="3276600"/>
            <a:ext cx="8229600" cy="2971800"/>
          </a:xfrm>
        </p:spPr>
        <p:txBody>
          <a:bodyPr/>
          <a:lstStyle/>
          <a:p>
            <a:r>
              <a:rPr lang="en-US" dirty="0" smtClean="0"/>
              <a:t>We need to know 6 things about the synthetic camera model:</a:t>
            </a:r>
          </a:p>
          <a:p>
            <a:pPr marL="731520" lvl="1" indent="-457200">
              <a:buFont typeface="+mj-lt"/>
              <a:buAutoNum type="arabicPeriod"/>
            </a:pPr>
            <a:r>
              <a:rPr lang="en-US" dirty="0" smtClean="0"/>
              <a:t>Position of the camera -&gt; P (x, y, z)</a:t>
            </a:r>
          </a:p>
          <a:p>
            <a:pPr marL="731520" lvl="1" indent="-457200">
              <a:buFont typeface="+mj-lt"/>
              <a:buAutoNum type="arabicPeriod"/>
            </a:pPr>
            <a:r>
              <a:rPr lang="en-US" dirty="0" smtClean="0"/>
              <a:t>Look vector -&gt; V (x, y, z)</a:t>
            </a:r>
          </a:p>
          <a:p>
            <a:pPr marL="731520" lvl="1" indent="-457200">
              <a:buFont typeface="+mj-lt"/>
              <a:buAutoNum type="arabicPeriod"/>
            </a:pPr>
            <a:r>
              <a:rPr lang="en-US" dirty="0" smtClean="0"/>
              <a:t>Up vector -&gt; U (x, y, z)</a:t>
            </a:r>
          </a:p>
          <a:p>
            <a:pPr lvl="2"/>
            <a:r>
              <a:rPr lang="en-US" dirty="0" smtClean="0"/>
              <a:t>Note that with look and up vectors, we know the orientation of the camera</a:t>
            </a:r>
            <a:endParaRPr lang="en-US" dirty="0"/>
          </a:p>
        </p:txBody>
      </p:sp>
      <p:sp>
        <p:nvSpPr>
          <p:cNvPr id="3" name="Title 2"/>
          <p:cNvSpPr>
            <a:spLocks noGrp="1"/>
          </p:cNvSpPr>
          <p:nvPr>
            <p:ph type="title"/>
          </p:nvPr>
        </p:nvSpPr>
        <p:spPr/>
        <p:txBody>
          <a:bodyPr/>
          <a:lstStyle/>
          <a:p>
            <a:r>
              <a:rPr lang="en-US" dirty="0" smtClean="0"/>
              <a:t>Constructing the View Volume</a:t>
            </a:r>
            <a:endParaRPr lang="en-US" dirty="0"/>
          </a:p>
        </p:txBody>
      </p:sp>
    </p:spTree>
    <p:extLst>
      <p:ext uri="{BB962C8B-B14F-4D97-AF65-F5344CB8AC3E}">
        <p14:creationId xmlns:p14="http://schemas.microsoft.com/office/powerpoint/2010/main" val="42503615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3276600"/>
            <a:ext cx="8229600" cy="2971800"/>
          </a:xfrm>
        </p:spPr>
        <p:txBody>
          <a:bodyPr>
            <a:normAutofit fontScale="92500" lnSpcReduction="20000"/>
          </a:bodyPr>
          <a:lstStyle/>
          <a:p>
            <a:pPr marL="731520" lvl="1" indent="-457200">
              <a:buFont typeface="+mj-lt"/>
              <a:buAutoNum type="arabicPeriod" startAt="4"/>
            </a:pPr>
            <a:r>
              <a:rPr lang="en-US" dirty="0" smtClean="0"/>
              <a:t>Aspect ratio of the film (ratio of width to height)</a:t>
            </a:r>
          </a:p>
          <a:p>
            <a:pPr marL="731520" lvl="1" indent="-457200">
              <a:buFont typeface="+mj-lt"/>
              <a:buAutoNum type="arabicPeriod" startAt="4"/>
            </a:pPr>
            <a:r>
              <a:rPr lang="en-US" dirty="0" smtClean="0"/>
              <a:t>View angle (or height angle): determines how “wide” the frustum will be</a:t>
            </a:r>
          </a:p>
          <a:p>
            <a:pPr marL="1005840" lvl="2" indent="-457200"/>
            <a:r>
              <a:rPr lang="en-US" dirty="0" smtClean="0"/>
              <a:t>Note that the width angle can be inferred from the aspect ratio and the height angle</a:t>
            </a:r>
          </a:p>
          <a:p>
            <a:pPr marL="731520" lvl="1" indent="-457200">
              <a:buFont typeface="+mj-lt"/>
              <a:buAutoNum type="arabicPeriod" startAt="4"/>
            </a:pPr>
            <a:r>
              <a:rPr lang="en-US" dirty="0" smtClean="0"/>
              <a:t>Front and back clipping planes: limit the extend of the camera’s view.  Only render objects within the two planes</a:t>
            </a:r>
          </a:p>
          <a:p>
            <a:pPr marL="1828800" lvl="5" indent="-457200">
              <a:buFont typeface="+mj-lt"/>
              <a:buAutoNum type="arabicPeriod" startAt="4"/>
            </a:pPr>
            <a:endParaRPr lang="en-US" dirty="0" smtClean="0"/>
          </a:p>
          <a:p>
            <a:r>
              <a:rPr lang="en-US" sz="1900" dirty="0" smtClean="0"/>
              <a:t>Optional parameter: focal length: often used for photorealistic rendering.  Objects near the focal length are sharp (in focus), objects away from the focal lengths appear blurry.</a:t>
            </a:r>
          </a:p>
          <a:p>
            <a:pPr lvl="1"/>
            <a:r>
              <a:rPr lang="en-US" sz="1900" dirty="0" smtClean="0"/>
              <a:t>Note that your camera does not have to implement focal length blurring</a:t>
            </a:r>
            <a:endParaRPr lang="en-US" sz="2800" dirty="0" smtClean="0"/>
          </a:p>
        </p:txBody>
      </p:sp>
      <p:sp>
        <p:nvSpPr>
          <p:cNvPr id="3" name="Title 2"/>
          <p:cNvSpPr>
            <a:spLocks noGrp="1"/>
          </p:cNvSpPr>
          <p:nvPr>
            <p:ph type="title"/>
          </p:nvPr>
        </p:nvSpPr>
        <p:spPr/>
        <p:txBody>
          <a:bodyPr/>
          <a:lstStyle/>
          <a:p>
            <a:r>
              <a:rPr lang="en-US" dirty="0" smtClean="0"/>
              <a:t>Constructing the View Volume</a:t>
            </a:r>
            <a:endParaRPr lang="en-US" dirty="0"/>
          </a:p>
        </p:txBody>
      </p:sp>
      <p:grpSp>
        <p:nvGrpSpPr>
          <p:cNvPr id="4" name="Group 3"/>
          <p:cNvGrpSpPr/>
          <p:nvPr/>
        </p:nvGrpSpPr>
        <p:grpSpPr>
          <a:xfrm>
            <a:off x="2841625" y="1207666"/>
            <a:ext cx="4016662" cy="2082800"/>
            <a:chOff x="2841625" y="1207666"/>
            <a:chExt cx="4016662" cy="2082800"/>
          </a:xfrm>
        </p:grpSpPr>
        <p:pic>
          <p:nvPicPr>
            <p:cNvPr id="14" name="Picture 57" descr="003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625" y="1207666"/>
              <a:ext cx="31242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54"/>
            <p:cNvGrpSpPr>
              <a:grpSpLocks/>
            </p:cNvGrpSpPr>
            <p:nvPr/>
          </p:nvGrpSpPr>
          <p:grpSpPr bwMode="auto">
            <a:xfrm>
              <a:off x="3218206" y="2658643"/>
              <a:ext cx="1694308" cy="528354"/>
              <a:chOff x="2158" y="2784"/>
              <a:chExt cx="1289" cy="401"/>
            </a:xfrm>
          </p:grpSpPr>
          <p:sp>
            <p:nvSpPr>
              <p:cNvPr id="16" name="Text Box 37"/>
              <p:cNvSpPr txBox="1">
                <a:spLocks noChangeArrowheads="1"/>
              </p:cNvSpPr>
              <p:nvPr/>
            </p:nvSpPr>
            <p:spPr bwMode="auto">
              <a:xfrm>
                <a:off x="2158" y="2975"/>
                <a:ext cx="128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Front clipping plane</a:t>
                </a:r>
              </a:p>
            </p:txBody>
          </p:sp>
          <p:sp>
            <p:nvSpPr>
              <p:cNvPr id="17" name="Line 39"/>
              <p:cNvSpPr>
                <a:spLocks noChangeShapeType="1"/>
              </p:cNvSpPr>
              <p:nvPr/>
            </p:nvSpPr>
            <p:spPr bwMode="auto">
              <a:xfrm flipV="1">
                <a:off x="2664" y="2784"/>
                <a:ext cx="0" cy="1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18" name="Group 53"/>
            <p:cNvGrpSpPr>
              <a:grpSpLocks/>
            </p:cNvGrpSpPr>
            <p:nvPr/>
          </p:nvGrpSpPr>
          <p:grpSpPr bwMode="auto">
            <a:xfrm>
              <a:off x="4767018" y="2658643"/>
              <a:ext cx="2091269" cy="376405"/>
              <a:chOff x="3336" y="2784"/>
              <a:chExt cx="1591" cy="286"/>
            </a:xfrm>
          </p:grpSpPr>
          <p:sp>
            <p:nvSpPr>
              <p:cNvPr id="19" name="Text Box 38"/>
              <p:cNvSpPr txBox="1">
                <a:spLocks noChangeArrowheads="1"/>
              </p:cNvSpPr>
              <p:nvPr/>
            </p:nvSpPr>
            <p:spPr bwMode="auto">
              <a:xfrm>
                <a:off x="3447" y="2860"/>
                <a:ext cx="148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Back clipping plane</a:t>
                </a:r>
              </a:p>
            </p:txBody>
          </p:sp>
          <p:sp>
            <p:nvSpPr>
              <p:cNvPr id="20" name="Line 40"/>
              <p:cNvSpPr>
                <a:spLocks noChangeShapeType="1"/>
              </p:cNvSpPr>
              <p:nvPr/>
            </p:nvSpPr>
            <p:spPr bwMode="auto">
              <a:xfrm flipH="1" flipV="1">
                <a:off x="3336" y="2784"/>
                <a:ext cx="9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grpSp>
        <p:grpSp>
          <p:nvGrpSpPr>
            <p:cNvPr id="21" name="Group 65"/>
            <p:cNvGrpSpPr>
              <a:grpSpLocks/>
            </p:cNvGrpSpPr>
            <p:nvPr/>
          </p:nvGrpSpPr>
          <p:grpSpPr bwMode="auto">
            <a:xfrm>
              <a:off x="4262438" y="1307679"/>
              <a:ext cx="1398587" cy="425450"/>
              <a:chOff x="2952" y="1776"/>
              <a:chExt cx="1064" cy="324"/>
            </a:xfrm>
          </p:grpSpPr>
          <p:sp>
            <p:nvSpPr>
              <p:cNvPr id="22" name="Text Box 33"/>
              <p:cNvSpPr txBox="1">
                <a:spLocks noChangeArrowheads="1"/>
              </p:cNvSpPr>
              <p:nvPr/>
            </p:nvSpPr>
            <p:spPr bwMode="auto">
              <a:xfrm>
                <a:off x="3072" y="1776"/>
                <a:ext cx="9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Width angle</a:t>
                </a:r>
              </a:p>
            </p:txBody>
          </p:sp>
          <p:cxnSp>
            <p:nvCxnSpPr>
              <p:cNvPr id="23" name="AutoShape 42"/>
              <p:cNvCxnSpPr>
                <a:cxnSpLocks noChangeShapeType="1"/>
              </p:cNvCxnSpPr>
              <p:nvPr/>
            </p:nvCxnSpPr>
            <p:spPr bwMode="auto">
              <a:xfrm>
                <a:off x="2952" y="1968"/>
                <a:ext cx="384" cy="132"/>
              </a:xfrm>
              <a:prstGeom prst="curvedConnector2">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nvGrpSpPr>
            <p:cNvPr id="24" name="Group 52"/>
            <p:cNvGrpSpPr>
              <a:grpSpLocks/>
            </p:cNvGrpSpPr>
            <p:nvPr/>
          </p:nvGrpSpPr>
          <p:grpSpPr bwMode="auto">
            <a:xfrm>
              <a:off x="4881563" y="1833141"/>
              <a:ext cx="989012" cy="720725"/>
              <a:chOff x="3433" y="2156"/>
              <a:chExt cx="623" cy="548"/>
            </a:xfrm>
          </p:grpSpPr>
          <p:sp>
            <p:nvSpPr>
              <p:cNvPr id="25" name="Text Box 36"/>
              <p:cNvSpPr txBox="1">
                <a:spLocks noChangeArrowheads="1"/>
              </p:cNvSpPr>
              <p:nvPr/>
            </p:nvSpPr>
            <p:spPr bwMode="auto">
              <a:xfrm>
                <a:off x="3624" y="2256"/>
                <a:ext cx="43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200" dirty="0"/>
                  <a:t>Height angle</a:t>
                </a:r>
              </a:p>
            </p:txBody>
          </p:sp>
          <p:cxnSp>
            <p:nvCxnSpPr>
              <p:cNvPr id="26" name="AutoShape 45"/>
              <p:cNvCxnSpPr>
                <a:cxnSpLocks noChangeShapeType="1"/>
              </p:cNvCxnSpPr>
              <p:nvPr/>
            </p:nvCxnSpPr>
            <p:spPr bwMode="auto">
              <a:xfrm rot="16200000" flipH="1">
                <a:off x="3160" y="2429"/>
                <a:ext cx="548" cy="1"/>
              </a:xfrm>
              <a:prstGeom prst="curvedConnector5">
                <a:avLst>
                  <a:gd name="adj1" fmla="val 3056"/>
                  <a:gd name="adj2" fmla="val 9499995"/>
                  <a:gd name="adj3" fmla="val 95384"/>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grpSp>
    </p:spTree>
    <p:extLst>
      <p:ext uri="{BB962C8B-B14F-4D97-AF65-F5344CB8AC3E}">
        <p14:creationId xmlns:p14="http://schemas.microsoft.com/office/powerpoint/2010/main" val="10487257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514600"/>
          </a:xfrm>
        </p:spPr>
        <p:txBody>
          <a:bodyPr>
            <a:normAutofit/>
          </a:bodyPr>
          <a:lstStyle/>
          <a:p>
            <a:r>
              <a:rPr lang="en-US" dirty="0" smtClean="0"/>
              <a:t>Analogous to the size of film used in a camera</a:t>
            </a:r>
          </a:p>
          <a:p>
            <a:r>
              <a:rPr lang="en-US" dirty="0" smtClean="0"/>
              <a:t>Determines the ratio of width to height displayed on screen</a:t>
            </a:r>
          </a:p>
          <a:p>
            <a:r>
              <a:rPr lang="en-US" dirty="0" smtClean="0"/>
              <a:t>Square window has a ratio of 1:1</a:t>
            </a:r>
          </a:p>
          <a:p>
            <a:r>
              <a:rPr lang="en-US" dirty="0" smtClean="0"/>
              <a:t>Movie theater “letterbox” is 2:1</a:t>
            </a:r>
          </a:p>
          <a:p>
            <a:r>
              <a:rPr lang="en-US" dirty="0" smtClean="0"/>
              <a:t>NTSC television is 4:3, and HDTV is 16:9</a:t>
            </a:r>
            <a:endParaRPr lang="en-US" dirty="0"/>
          </a:p>
        </p:txBody>
      </p:sp>
      <p:sp>
        <p:nvSpPr>
          <p:cNvPr id="3" name="Title 2"/>
          <p:cNvSpPr>
            <a:spLocks noGrp="1"/>
          </p:cNvSpPr>
          <p:nvPr>
            <p:ph type="title"/>
          </p:nvPr>
        </p:nvSpPr>
        <p:spPr/>
        <p:txBody>
          <a:bodyPr/>
          <a:lstStyle/>
          <a:p>
            <a:r>
              <a:rPr lang="en-US" dirty="0" smtClean="0"/>
              <a:t>4) Aspect Ratio</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962400"/>
            <a:ext cx="2466975"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886200"/>
            <a:ext cx="2457450"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67175"/>
            <a:ext cx="1485900"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482519" y="5911334"/>
            <a:ext cx="502061" cy="369332"/>
          </a:xfrm>
          <a:prstGeom prst="rect">
            <a:avLst/>
          </a:prstGeom>
          <a:noFill/>
        </p:spPr>
        <p:txBody>
          <a:bodyPr wrap="none" rtlCol="0">
            <a:spAutoFit/>
          </a:bodyPr>
          <a:lstStyle/>
          <a:p>
            <a:r>
              <a:rPr lang="en-US" dirty="0" smtClean="0"/>
              <a:t>1:1</a:t>
            </a:r>
            <a:endParaRPr lang="en-US" dirty="0"/>
          </a:p>
        </p:txBody>
      </p:sp>
      <p:sp>
        <p:nvSpPr>
          <p:cNvPr id="8" name="TextBox 7"/>
          <p:cNvSpPr txBox="1"/>
          <p:nvPr/>
        </p:nvSpPr>
        <p:spPr>
          <a:xfrm>
            <a:off x="4101894" y="5915462"/>
            <a:ext cx="502061" cy="369332"/>
          </a:xfrm>
          <a:prstGeom prst="rect">
            <a:avLst/>
          </a:prstGeom>
          <a:noFill/>
        </p:spPr>
        <p:txBody>
          <a:bodyPr wrap="none" rtlCol="0">
            <a:spAutoFit/>
          </a:bodyPr>
          <a:lstStyle/>
          <a:p>
            <a:r>
              <a:rPr lang="en-US" dirty="0"/>
              <a:t>2</a:t>
            </a:r>
            <a:r>
              <a:rPr lang="en-US" dirty="0" smtClean="0"/>
              <a:t>:1</a:t>
            </a:r>
            <a:endParaRPr lang="en-US" dirty="0"/>
          </a:p>
        </p:txBody>
      </p:sp>
      <p:sp>
        <p:nvSpPr>
          <p:cNvPr id="9" name="TextBox 8"/>
          <p:cNvSpPr txBox="1"/>
          <p:nvPr/>
        </p:nvSpPr>
        <p:spPr>
          <a:xfrm>
            <a:off x="7002256" y="5915462"/>
            <a:ext cx="630301" cy="369332"/>
          </a:xfrm>
          <a:prstGeom prst="rect">
            <a:avLst/>
          </a:prstGeom>
          <a:noFill/>
        </p:spPr>
        <p:txBody>
          <a:bodyPr wrap="none" rtlCol="0">
            <a:spAutoFit/>
          </a:bodyPr>
          <a:lstStyle/>
          <a:p>
            <a:r>
              <a:rPr lang="en-US" dirty="0" smtClean="0"/>
              <a:t>16:9</a:t>
            </a:r>
            <a:endParaRPr lang="en-US" dirty="0"/>
          </a:p>
        </p:txBody>
      </p:sp>
    </p:spTree>
    <p:extLst>
      <p:ext uri="{BB962C8B-B14F-4D97-AF65-F5344CB8AC3E}">
        <p14:creationId xmlns:p14="http://schemas.microsoft.com/office/powerpoint/2010/main" val="4347006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44840"/>
            <a:ext cx="49339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sz="quarter" idx="1"/>
          </p:nvPr>
        </p:nvSpPr>
        <p:spPr>
          <a:xfrm>
            <a:off x="457200" y="1295400"/>
            <a:ext cx="8229600" cy="2286000"/>
          </a:xfrm>
        </p:spPr>
        <p:txBody>
          <a:bodyPr>
            <a:normAutofit fontScale="92500"/>
          </a:bodyPr>
          <a:lstStyle/>
          <a:p>
            <a:r>
              <a:rPr lang="en-US" dirty="0" smtClean="0"/>
              <a:t>Determines the amount of perspective distortion, from no distortion (parallel projection) to high distortion (wide-angle lens)</a:t>
            </a:r>
          </a:p>
          <a:p>
            <a:r>
              <a:rPr lang="en-US" dirty="0" smtClean="0"/>
              <a:t>In a frustum, there are two viewing angles: width and height angles (but given the aspect ratio, we just need one of these two values to infer the other)</a:t>
            </a:r>
          </a:p>
        </p:txBody>
      </p:sp>
      <p:sp>
        <p:nvSpPr>
          <p:cNvPr id="3" name="Title 2"/>
          <p:cNvSpPr>
            <a:spLocks noGrp="1"/>
          </p:cNvSpPr>
          <p:nvPr>
            <p:ph type="title"/>
          </p:nvPr>
        </p:nvSpPr>
        <p:spPr/>
        <p:txBody>
          <a:bodyPr/>
          <a:lstStyle/>
          <a:p>
            <a:r>
              <a:rPr lang="en-US" dirty="0" smtClean="0"/>
              <a:t>5) View Angle</a:t>
            </a:r>
            <a:endParaRPr lang="en-US" dirty="0"/>
          </a:p>
        </p:txBody>
      </p:sp>
    </p:spTree>
    <p:extLst>
      <p:ext uri="{BB962C8B-B14F-4D97-AF65-F5344CB8AC3E}">
        <p14:creationId xmlns:p14="http://schemas.microsoft.com/office/powerpoint/2010/main" val="17215458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838200"/>
          </a:xfrm>
        </p:spPr>
        <p:txBody>
          <a:bodyPr>
            <a:normAutofit fontScale="92500" lnSpcReduction="10000"/>
          </a:bodyPr>
          <a:lstStyle/>
          <a:p>
            <a:r>
              <a:rPr lang="en-US" dirty="0"/>
              <a:t>In art, an attempt to represent 3D space more realistically</a:t>
            </a:r>
          </a:p>
          <a:p>
            <a:r>
              <a:rPr lang="en-US" dirty="0"/>
              <a:t>Earlier works invoke a sense of 3D space but not </a:t>
            </a:r>
            <a:r>
              <a:rPr lang="en-US" dirty="0" smtClean="0"/>
              <a:t>systematically</a:t>
            </a:r>
          </a:p>
          <a:p>
            <a:pPr lvl="3"/>
            <a:endParaRPr lang="en-US" dirty="0"/>
          </a:p>
          <a:p>
            <a:endParaRPr lang="en-US" dirty="0"/>
          </a:p>
        </p:txBody>
      </p:sp>
      <p:sp>
        <p:nvSpPr>
          <p:cNvPr id="3" name="Title 2"/>
          <p:cNvSpPr>
            <a:spLocks noGrp="1"/>
          </p:cNvSpPr>
          <p:nvPr>
            <p:ph type="title"/>
          </p:nvPr>
        </p:nvSpPr>
        <p:spPr/>
        <p:txBody>
          <a:bodyPr/>
          <a:lstStyle/>
          <a:p>
            <a:r>
              <a:rPr lang="en-US" dirty="0" smtClean="0"/>
              <a:t>Early Attempts at Perspective</a:t>
            </a:r>
            <a:endParaRPr lang="en-US" dirty="0"/>
          </a:p>
        </p:txBody>
      </p:sp>
      <p:pic>
        <p:nvPicPr>
          <p:cNvPr id="4" name="Picture 23" descr="pic3_refine"/>
          <p:cNvPicPr>
            <a:picLocks noChangeAspect="1" noChangeArrowheads="1"/>
          </p:cNvPicPr>
          <p:nvPr/>
        </p:nvPicPr>
        <p:blipFill>
          <a:blip r:embed="rId2" cstate="print">
            <a:extLst>
              <a:ext uri="{28A0092B-C50C-407E-A947-70E740481C1C}">
                <a14:useLocalDpi xmlns:a14="http://schemas.microsoft.com/office/drawing/2010/main" val="0"/>
              </a:ext>
            </a:extLst>
          </a:blip>
          <a:srcRect t="21347" b="14508"/>
          <a:stretch>
            <a:fillRect/>
          </a:stretch>
        </p:blipFill>
        <p:spPr bwMode="auto">
          <a:xfrm>
            <a:off x="680992" y="2527258"/>
            <a:ext cx="5275262"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983226" y="3201326"/>
            <a:ext cx="2743200" cy="1446550"/>
          </a:xfrm>
          <a:prstGeom prst="rect">
            <a:avLst/>
          </a:prstGeom>
        </p:spPr>
        <p:txBody>
          <a:bodyPr wrap="square">
            <a:spAutoFit/>
          </a:bodyPr>
          <a:lstStyle/>
          <a:p>
            <a:pPr algn="ctr">
              <a:spcBef>
                <a:spcPct val="50000"/>
              </a:spcBef>
            </a:pPr>
            <a:r>
              <a:rPr lang="en-US" sz="1600" dirty="0" smtClean="0"/>
              <a:t>Giotto</a:t>
            </a:r>
          </a:p>
          <a:p>
            <a:pPr algn="ctr">
              <a:spcBef>
                <a:spcPct val="50000"/>
              </a:spcBef>
            </a:pPr>
            <a:r>
              <a:rPr lang="en-US" sz="1600" dirty="0" smtClean="0"/>
              <a:t> </a:t>
            </a:r>
            <a:r>
              <a:rPr lang="en-US" sz="1600" b="1" dirty="0" smtClean="0"/>
              <a:t>Franciscan Rule Approved</a:t>
            </a:r>
            <a:endParaRPr lang="en-US" sz="1600" dirty="0"/>
          </a:p>
          <a:p>
            <a:pPr algn="ctr">
              <a:spcBef>
                <a:spcPct val="50000"/>
              </a:spcBef>
            </a:pPr>
            <a:r>
              <a:rPr lang="en-US" sz="1600" dirty="0" smtClean="0"/>
              <a:t> Assisi, Upper Basilica</a:t>
            </a:r>
          </a:p>
          <a:p>
            <a:pPr algn="ctr">
              <a:spcBef>
                <a:spcPct val="50000"/>
              </a:spcBef>
            </a:pPr>
            <a:r>
              <a:rPr lang="en-US" sz="1600" dirty="0" smtClean="0"/>
              <a:t>c.1295-1300</a:t>
            </a:r>
            <a:endParaRPr lang="en-US" sz="1600" dirty="0"/>
          </a:p>
        </p:txBody>
      </p:sp>
    </p:spTree>
    <p:extLst>
      <p:ext uri="{BB962C8B-B14F-4D97-AF65-F5344CB8AC3E}">
        <p14:creationId xmlns:p14="http://schemas.microsoft.com/office/powerpoint/2010/main" val="19836403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889125"/>
          </a:xfrm>
        </p:spPr>
        <p:txBody>
          <a:bodyPr>
            <a:normAutofit/>
          </a:bodyPr>
          <a:lstStyle/>
          <a:p>
            <a:r>
              <a:rPr lang="en-US" dirty="0"/>
              <a:t>Choosing view angle is analogous to choosing a type of lens (wide-angle or telephoto, etc.)</a:t>
            </a:r>
          </a:p>
          <a:p>
            <a:pPr lvl="1"/>
            <a:r>
              <a:rPr lang="en-US" dirty="0" smtClean="0"/>
              <a:t>Narrow angle creates near parallel projectors -&gt; low distortion</a:t>
            </a:r>
          </a:p>
          <a:p>
            <a:pPr lvl="1"/>
            <a:r>
              <a:rPr lang="en-US" dirty="0" smtClean="0"/>
              <a:t>Wide angle creates high amount of perspective -&gt; high distortion</a:t>
            </a:r>
            <a:endParaRPr lang="en-US" dirty="0"/>
          </a:p>
        </p:txBody>
      </p:sp>
      <p:sp>
        <p:nvSpPr>
          <p:cNvPr id="3" name="Title 2"/>
          <p:cNvSpPr>
            <a:spLocks noGrp="1"/>
          </p:cNvSpPr>
          <p:nvPr>
            <p:ph type="title"/>
          </p:nvPr>
        </p:nvSpPr>
        <p:spPr/>
        <p:txBody>
          <a:bodyPr/>
          <a:lstStyle/>
          <a:p>
            <a:r>
              <a:rPr lang="en-US" dirty="0" smtClean="0"/>
              <a:t>5) View Angle</a:t>
            </a:r>
            <a:endParaRPr lang="en-US" dirty="0"/>
          </a:p>
        </p:txBody>
      </p:sp>
      <p:pic>
        <p:nvPicPr>
          <p:cNvPr id="5" name="Picture 20" descr="008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0850" y="4927600"/>
            <a:ext cx="55499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7"/>
          <p:cNvSpPr txBox="1">
            <a:spLocks noChangeArrowheads="1"/>
          </p:cNvSpPr>
          <p:nvPr/>
        </p:nvSpPr>
        <p:spPr bwMode="auto">
          <a:xfrm>
            <a:off x="5410200" y="3168650"/>
            <a:ext cx="190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dirty="0"/>
              <a:t>Resulting picture</a:t>
            </a:r>
          </a:p>
        </p:txBody>
      </p:sp>
      <p:pic>
        <p:nvPicPr>
          <p:cNvPr id="7" name="Picture 18" descr="008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3511550"/>
            <a:ext cx="55499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011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2590800"/>
          </a:xfrm>
        </p:spPr>
        <p:txBody>
          <a:bodyPr>
            <a:normAutofit/>
          </a:bodyPr>
          <a:lstStyle/>
          <a:p>
            <a:r>
              <a:rPr lang="en-US" dirty="0" smtClean="0"/>
              <a:t>So far, given what we have, our projector rays will extend to infinity (and therefore an infinite volume)</a:t>
            </a:r>
          </a:p>
          <a:p>
            <a:r>
              <a:rPr lang="en-US" dirty="0" smtClean="0"/>
              <a:t>Now we need to bound the volume with a front and a back using near and far clipping planes</a:t>
            </a:r>
          </a:p>
          <a:p>
            <a:pPr lvl="1"/>
            <a:r>
              <a:rPr lang="en-US" dirty="0" smtClean="0"/>
              <a:t>Note that our look vector and the clipping planes are perpendicular</a:t>
            </a:r>
          </a:p>
          <a:p>
            <a:pPr lvl="1"/>
            <a:endParaRPr lang="en-US" dirty="0"/>
          </a:p>
        </p:txBody>
      </p:sp>
      <p:sp>
        <p:nvSpPr>
          <p:cNvPr id="3" name="Title 2"/>
          <p:cNvSpPr>
            <a:spLocks noGrp="1"/>
          </p:cNvSpPr>
          <p:nvPr>
            <p:ph type="title"/>
          </p:nvPr>
        </p:nvSpPr>
        <p:spPr/>
        <p:txBody>
          <a:bodyPr/>
          <a:lstStyle/>
          <a:p>
            <a:r>
              <a:rPr lang="en-US" dirty="0" smtClean="0"/>
              <a:t>6) Near and Far Clipping Planes</a:t>
            </a:r>
            <a:endParaRPr lang="en-US" dirty="0"/>
          </a:p>
        </p:txBody>
      </p:sp>
      <p:pic>
        <p:nvPicPr>
          <p:cNvPr id="4" name="Picture 22" descr="00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2684" y="3886200"/>
            <a:ext cx="5629072"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42062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19200"/>
            <a:ext cx="8229600" cy="5029200"/>
          </a:xfrm>
        </p:spPr>
        <p:txBody>
          <a:bodyPr>
            <a:normAutofit fontScale="92500" lnSpcReduction="10000"/>
          </a:bodyPr>
          <a:lstStyle/>
          <a:p>
            <a:r>
              <a:rPr lang="en-US" dirty="0" smtClean="0"/>
              <a:t>Why do we need the clipping planes?</a:t>
            </a:r>
          </a:p>
          <a:p>
            <a:pPr lvl="1"/>
            <a:r>
              <a:rPr lang="en-US" dirty="0" smtClean="0"/>
              <a:t>Near plane:</a:t>
            </a:r>
          </a:p>
          <a:p>
            <a:pPr lvl="2"/>
            <a:r>
              <a:rPr lang="en-US" dirty="0" smtClean="0"/>
              <a:t>Don’t want to draw objects near the camera</a:t>
            </a:r>
          </a:p>
          <a:p>
            <a:pPr lvl="3"/>
            <a:r>
              <a:rPr lang="en-US" dirty="0" smtClean="0"/>
              <a:t>Too much distortion</a:t>
            </a:r>
          </a:p>
          <a:p>
            <a:pPr lvl="3"/>
            <a:r>
              <a:rPr lang="en-US" dirty="0" smtClean="0"/>
              <a:t>Objects block the view</a:t>
            </a:r>
          </a:p>
          <a:p>
            <a:pPr lvl="2"/>
            <a:r>
              <a:rPr lang="en-US" dirty="0" smtClean="0"/>
              <a:t>Don’t want to draw objects behind the camera</a:t>
            </a:r>
          </a:p>
          <a:p>
            <a:pPr lvl="3"/>
            <a:r>
              <a:rPr lang="en-US" dirty="0" smtClean="0"/>
              <a:t>!!</a:t>
            </a:r>
          </a:p>
          <a:p>
            <a:pPr lvl="3"/>
            <a:r>
              <a:rPr lang="en-US" dirty="0" smtClean="0"/>
              <a:t>If we do, objects will appear upside down and inside-out because of the perspective transform</a:t>
            </a:r>
          </a:p>
          <a:p>
            <a:pPr lvl="1"/>
            <a:r>
              <a:rPr lang="en-US" dirty="0" smtClean="0"/>
              <a:t>Far plane:</a:t>
            </a:r>
          </a:p>
          <a:p>
            <a:pPr lvl="2"/>
            <a:r>
              <a:rPr lang="en-US" dirty="0" smtClean="0"/>
              <a:t>Don’t want to draw objects too far way</a:t>
            </a:r>
          </a:p>
          <a:p>
            <a:pPr lvl="3"/>
            <a:r>
              <a:rPr lang="en-US" dirty="0" smtClean="0"/>
              <a:t>Objects will be tiny, but cost the same amount of time to render as objects close by</a:t>
            </a:r>
          </a:p>
          <a:p>
            <a:r>
              <a:rPr lang="en-US" dirty="0" smtClean="0"/>
              <a:t>Clipping planes need to be carefully placed.  We’ll discuss the technical reasons later.</a:t>
            </a:r>
            <a:endParaRPr lang="en-US" dirty="0"/>
          </a:p>
        </p:txBody>
      </p:sp>
      <p:sp>
        <p:nvSpPr>
          <p:cNvPr id="3" name="Title 2"/>
          <p:cNvSpPr>
            <a:spLocks noGrp="1"/>
          </p:cNvSpPr>
          <p:nvPr>
            <p:ph type="title"/>
          </p:nvPr>
        </p:nvSpPr>
        <p:spPr/>
        <p:txBody>
          <a:bodyPr/>
          <a:lstStyle/>
          <a:p>
            <a:r>
              <a:rPr lang="en-US" dirty="0"/>
              <a:t>6) Near and Far Clipping Planes</a:t>
            </a:r>
          </a:p>
        </p:txBody>
      </p:sp>
    </p:spTree>
    <p:extLst>
      <p:ext uri="{BB962C8B-B14F-4D97-AF65-F5344CB8AC3E}">
        <p14:creationId xmlns:p14="http://schemas.microsoft.com/office/powerpoint/2010/main" val="7232459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752600"/>
          </a:xfrm>
        </p:spPr>
        <p:txBody>
          <a:bodyPr>
            <a:normAutofit lnSpcReduction="10000"/>
          </a:bodyPr>
          <a:lstStyle/>
          <a:p>
            <a:r>
              <a:rPr lang="en-US" dirty="0" smtClean="0"/>
              <a:t>Have you played a game where an object suddenly “pops” into view?</a:t>
            </a:r>
          </a:p>
          <a:p>
            <a:pPr lvl="1"/>
            <a:r>
              <a:rPr lang="en-US" dirty="0" smtClean="0"/>
              <a:t>That’s because the object just got passed the far plane</a:t>
            </a:r>
          </a:p>
          <a:p>
            <a:r>
              <a:rPr lang="en-US" dirty="0" smtClean="0"/>
              <a:t>The old hack is to use fog…  See </a:t>
            </a:r>
            <a:r>
              <a:rPr lang="en-US" dirty="0" err="1" smtClean="0"/>
              <a:t>Turok</a:t>
            </a:r>
            <a:r>
              <a:rPr lang="en-US" dirty="0" smtClean="0"/>
              <a:t>: Dinosaur Hunter</a:t>
            </a:r>
            <a:endParaRPr lang="en-US" dirty="0"/>
          </a:p>
        </p:txBody>
      </p:sp>
      <p:sp>
        <p:nvSpPr>
          <p:cNvPr id="3" name="Title 2"/>
          <p:cNvSpPr>
            <a:spLocks noGrp="1"/>
          </p:cNvSpPr>
          <p:nvPr>
            <p:ph type="title"/>
          </p:nvPr>
        </p:nvSpPr>
        <p:spPr/>
        <p:txBody>
          <a:bodyPr/>
          <a:lstStyle/>
          <a:p>
            <a:r>
              <a:rPr lang="en-US" dirty="0" smtClean="0"/>
              <a:t>Clipping Planes in Games</a:t>
            </a:r>
            <a:endParaRPr lang="en-US" dirty="0"/>
          </a:p>
        </p:txBody>
      </p:sp>
      <p:pic>
        <p:nvPicPr>
          <p:cNvPr id="4" name="Picture 4" descr="turok2_screen002"/>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3048000"/>
            <a:ext cx="3276600" cy="251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1"/>
          <p:cNvSpPr txBox="1">
            <a:spLocks/>
          </p:cNvSpPr>
          <p:nvPr/>
        </p:nvSpPr>
        <p:spPr>
          <a:xfrm>
            <a:off x="495300" y="5638800"/>
            <a:ext cx="8229600" cy="685800"/>
          </a:xfrm>
          <a:prstGeom prst="rect">
            <a:avLst/>
          </a:prstGeom>
        </p:spPr>
        <p:txBody>
          <a:bodyPr vert="horz">
            <a:normAutofit fontScale="77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Modern games don’t do this any more.  We can push back the far plane with better hardware and algorithms for rendering far distance objects.</a:t>
            </a:r>
          </a:p>
        </p:txBody>
      </p:sp>
    </p:spTree>
    <p:extLst>
      <p:ext uri="{BB962C8B-B14F-4D97-AF65-F5344CB8AC3E}">
        <p14:creationId xmlns:p14="http://schemas.microsoft.com/office/powerpoint/2010/main" val="994645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422732"/>
          </a:xfrm>
        </p:spPr>
        <p:txBody>
          <a:bodyPr>
            <a:normAutofit fontScale="70000" lnSpcReduction="20000"/>
          </a:bodyPr>
          <a:lstStyle/>
          <a:p>
            <a:r>
              <a:rPr lang="en-US" dirty="0" smtClean="0"/>
              <a:t>Sometimes in games you can see behind a wall, even though your camera is not colliding with the wall.</a:t>
            </a:r>
          </a:p>
          <a:p>
            <a:pPr lvl="1"/>
            <a:r>
              <a:rPr lang="en-US" dirty="0" smtClean="0"/>
              <a:t>This is because the wall is closer than the near plane</a:t>
            </a:r>
          </a:p>
          <a:p>
            <a:r>
              <a:rPr lang="en-US" dirty="0" smtClean="0"/>
              <a:t>One way to avoid this glitch is to do fading of objects that are very close to the near plane</a:t>
            </a:r>
            <a:endParaRPr lang="en-US" dirty="0"/>
          </a:p>
        </p:txBody>
      </p:sp>
      <p:sp>
        <p:nvSpPr>
          <p:cNvPr id="3" name="Title 2"/>
          <p:cNvSpPr>
            <a:spLocks noGrp="1"/>
          </p:cNvSpPr>
          <p:nvPr>
            <p:ph type="title"/>
          </p:nvPr>
        </p:nvSpPr>
        <p:spPr/>
        <p:txBody>
          <a:bodyPr/>
          <a:lstStyle/>
          <a:p>
            <a:r>
              <a:rPr lang="en-US" dirty="0"/>
              <a:t>Clipping Planes in Games</a:t>
            </a:r>
          </a:p>
        </p:txBody>
      </p:sp>
      <p:pic>
        <p:nvPicPr>
          <p:cNvPr id="4" name="Picture 11" desc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5474" y="2870532"/>
            <a:ext cx="32766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8274" y="2870532"/>
            <a:ext cx="32766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2832478" y="5396800"/>
            <a:ext cx="3471591" cy="369332"/>
          </a:xfrm>
          <a:prstGeom prst="rect">
            <a:avLst/>
          </a:prstGeom>
          <a:noFill/>
        </p:spPr>
        <p:txBody>
          <a:bodyPr wrap="none" rtlCol="0">
            <a:spAutoFit/>
          </a:bodyPr>
          <a:lstStyle/>
          <a:p>
            <a:r>
              <a:rPr lang="en-US" dirty="0" smtClean="0"/>
              <a:t>Screenshots from the game, </a:t>
            </a:r>
            <a:r>
              <a:rPr lang="en-US" i="1" dirty="0" smtClean="0"/>
              <a:t>Okami</a:t>
            </a:r>
            <a:endParaRPr lang="en-US" dirty="0"/>
          </a:p>
        </p:txBody>
      </p:sp>
      <p:sp>
        <p:nvSpPr>
          <p:cNvPr id="7" name="Content Placeholder 1"/>
          <p:cNvSpPr txBox="1">
            <a:spLocks/>
          </p:cNvSpPr>
          <p:nvPr/>
        </p:nvSpPr>
        <p:spPr>
          <a:xfrm>
            <a:off x="453474" y="5766132"/>
            <a:ext cx="8229600" cy="634668"/>
          </a:xfrm>
          <a:prstGeom prst="rect">
            <a:avLst/>
          </a:prstGeom>
        </p:spPr>
        <p:txBody>
          <a:bodyPr vert="horz">
            <a:normAutofit fontScale="77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This technique gives a clean look while solving the near clipping problem (the wooden fence fades out as the camera follows the running wolf</a:t>
            </a:r>
            <a:r>
              <a:rPr lang="en-US" dirty="0" smtClean="0"/>
              <a:t>).</a:t>
            </a:r>
            <a:endParaRPr lang="en-US" dirty="0"/>
          </a:p>
        </p:txBody>
      </p:sp>
    </p:spTree>
    <p:extLst>
      <p:ext uri="{BB962C8B-B14F-4D97-AF65-F5344CB8AC3E}">
        <p14:creationId xmlns:p14="http://schemas.microsoft.com/office/powerpoint/2010/main" val="361571822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4495800" cy="4800600"/>
          </a:xfrm>
        </p:spPr>
        <p:txBody>
          <a:bodyPr/>
          <a:lstStyle/>
          <a:p>
            <a:r>
              <a:rPr lang="en-US" dirty="0" smtClean="0"/>
              <a:t>This is not covered in our model, but the idea is to create blurring effects</a:t>
            </a:r>
          </a:p>
          <a:p>
            <a:pPr lvl="4"/>
            <a:endParaRPr lang="en-US" dirty="0" smtClean="0"/>
          </a:p>
          <a:p>
            <a:pPr lvl="1"/>
            <a:r>
              <a:rPr lang="en-US" dirty="0" smtClean="0"/>
              <a:t>Objects near the specified focal length are rendered sharply (in focus)</a:t>
            </a:r>
          </a:p>
          <a:p>
            <a:pPr lvl="6"/>
            <a:endParaRPr lang="en-US" dirty="0" smtClean="0"/>
          </a:p>
          <a:p>
            <a:pPr lvl="1"/>
            <a:r>
              <a:rPr lang="en-US" dirty="0" smtClean="0"/>
              <a:t>Objects away from the focal length (either too close or too far) are blurred</a:t>
            </a:r>
            <a:endParaRPr lang="en-US" dirty="0"/>
          </a:p>
        </p:txBody>
      </p:sp>
      <p:sp>
        <p:nvSpPr>
          <p:cNvPr id="3" name="Title 2"/>
          <p:cNvSpPr>
            <a:spLocks noGrp="1"/>
          </p:cNvSpPr>
          <p:nvPr>
            <p:ph type="title"/>
          </p:nvPr>
        </p:nvSpPr>
        <p:spPr/>
        <p:txBody>
          <a:bodyPr/>
          <a:lstStyle/>
          <a:p>
            <a:r>
              <a:rPr lang="en-US" dirty="0" smtClean="0"/>
              <a:t>Focal Length</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05000"/>
            <a:ext cx="375991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5732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smtClean="0"/>
          </a:p>
          <a:p>
            <a:endParaRPr lang="en-US" smtClean="0"/>
          </a:p>
          <a:p>
            <a:endParaRPr lang="en-US" smtClean="0"/>
          </a:p>
          <a:p>
            <a:endParaRPr lang="en-US" smtClean="0"/>
          </a:p>
          <a:p>
            <a:pPr marL="0" indent="0" algn="ctr">
              <a:buNone/>
            </a:pPr>
            <a:r>
              <a:rPr lang="en-US" smtClean="0"/>
              <a:t>Questions?</a:t>
            </a:r>
          </a:p>
          <a:p>
            <a:endParaRPr lang="en-US" dirty="0"/>
          </a:p>
        </p:txBody>
      </p:sp>
      <p:sp>
        <p:nvSpPr>
          <p:cNvPr id="16" name="Title 15"/>
          <p:cNvSpPr>
            <a:spLocks noGrp="1"/>
          </p:cNvSpPr>
          <p:nvPr>
            <p:ph type="title"/>
          </p:nvPr>
        </p:nvSpPr>
        <p:spPr/>
        <p:txBody>
          <a:bodyPr/>
          <a:lstStyle/>
          <a:p>
            <a:endParaRPr lang="en-US" dirty="0"/>
          </a:p>
        </p:txBody>
      </p:sp>
    </p:spTree>
    <p:extLst>
      <p:ext uri="{BB962C8B-B14F-4D97-AF65-F5344CB8AC3E}">
        <p14:creationId xmlns:p14="http://schemas.microsoft.com/office/powerpoint/2010/main" val="18584788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r>
              <a:rPr lang="en-US" dirty="0" smtClean="0"/>
              <a:t>So far we have focused on perspective transform</a:t>
            </a:r>
          </a:p>
          <a:p>
            <a:r>
              <a:rPr lang="en-US" dirty="0" smtClean="0"/>
              <a:t>Turns out the same concepts apply to the Parallel View Volume, Except:</a:t>
            </a:r>
          </a:p>
          <a:p>
            <a:pPr lvl="1"/>
            <a:r>
              <a:rPr lang="en-US" dirty="0" smtClean="0"/>
              <a:t>??</a:t>
            </a:r>
          </a:p>
        </p:txBody>
      </p:sp>
      <p:sp>
        <p:nvSpPr>
          <p:cNvPr id="3" name="Title 2"/>
          <p:cNvSpPr>
            <a:spLocks noGrp="1"/>
          </p:cNvSpPr>
          <p:nvPr>
            <p:ph type="title"/>
          </p:nvPr>
        </p:nvSpPr>
        <p:spPr/>
        <p:txBody>
          <a:bodyPr/>
          <a:lstStyle/>
          <a:p>
            <a:r>
              <a:rPr lang="en-US" dirty="0" smtClean="0"/>
              <a:t>Parallel View Volume</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198" y="3801685"/>
            <a:ext cx="3323041" cy="214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descr="asp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606365"/>
            <a:ext cx="4248150" cy="2534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5098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447800"/>
            <a:ext cx="8229600" cy="1981200"/>
          </a:xfrm>
        </p:spPr>
        <p:txBody>
          <a:bodyPr>
            <a:normAutofit lnSpcReduction="10000"/>
          </a:bodyPr>
          <a:lstStyle/>
          <a:p>
            <a:r>
              <a:rPr lang="en-US" dirty="0" smtClean="0"/>
              <a:t>Except that the Parallel View Volume has no “View Angle”.  So instead of “Aspect Ratio” + “View Angle”, the Parallel View Volume needs “Width” + “Height”</a:t>
            </a:r>
          </a:p>
          <a:p>
            <a:pPr lvl="1"/>
            <a:r>
              <a:rPr lang="en-US" dirty="0" smtClean="0"/>
              <a:t>But notice that it still requires the same number of variables to define the Parallel View Volume as the Perspective View Volume.</a:t>
            </a:r>
            <a:endParaRPr lang="en-US" dirty="0"/>
          </a:p>
        </p:txBody>
      </p:sp>
      <p:sp>
        <p:nvSpPr>
          <p:cNvPr id="3" name="Title 2"/>
          <p:cNvSpPr>
            <a:spLocks noGrp="1"/>
          </p:cNvSpPr>
          <p:nvPr>
            <p:ph type="title"/>
          </p:nvPr>
        </p:nvSpPr>
        <p:spPr/>
        <p:txBody>
          <a:bodyPr/>
          <a:lstStyle/>
          <a:p>
            <a:r>
              <a:rPr lang="en-US" dirty="0"/>
              <a:t>Parallel View Volume</a:t>
            </a:r>
          </a:p>
        </p:txBody>
      </p:sp>
      <p:grpSp>
        <p:nvGrpSpPr>
          <p:cNvPr id="4" name="Group 1081"/>
          <p:cNvGrpSpPr>
            <a:grpSpLocks/>
          </p:cNvGrpSpPr>
          <p:nvPr/>
        </p:nvGrpSpPr>
        <p:grpSpPr bwMode="auto">
          <a:xfrm>
            <a:off x="1872044" y="3260604"/>
            <a:ext cx="6281356" cy="2918717"/>
            <a:chOff x="240" y="1296"/>
            <a:chExt cx="3840" cy="2554"/>
          </a:xfrm>
        </p:grpSpPr>
        <p:sp>
          <p:nvSpPr>
            <p:cNvPr id="5" name="Line 1059"/>
            <p:cNvSpPr>
              <a:spLocks noChangeShapeType="1"/>
            </p:cNvSpPr>
            <p:nvPr/>
          </p:nvSpPr>
          <p:spPr bwMode="auto">
            <a:xfrm flipH="1">
              <a:off x="576" y="2640"/>
              <a:ext cx="528" cy="38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 name="Rectangle 1069"/>
            <p:cNvSpPr>
              <a:spLocks noChangeArrowheads="1"/>
            </p:cNvSpPr>
            <p:nvPr/>
          </p:nvSpPr>
          <p:spPr bwMode="gray">
            <a:xfrm>
              <a:off x="736" y="2688"/>
              <a:ext cx="264" cy="2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7" name="Line 1033"/>
            <p:cNvSpPr>
              <a:spLocks noChangeShapeType="1"/>
            </p:cNvSpPr>
            <p:nvPr/>
          </p:nvSpPr>
          <p:spPr bwMode="auto">
            <a:xfrm>
              <a:off x="1248" y="273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8" name="Line 1034"/>
            <p:cNvSpPr>
              <a:spLocks noChangeShapeType="1"/>
            </p:cNvSpPr>
            <p:nvPr/>
          </p:nvSpPr>
          <p:spPr bwMode="auto">
            <a:xfrm>
              <a:off x="1872" y="3360"/>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9" name="Line 1035"/>
            <p:cNvSpPr>
              <a:spLocks noChangeShapeType="1"/>
            </p:cNvSpPr>
            <p:nvPr/>
          </p:nvSpPr>
          <p:spPr bwMode="auto">
            <a:xfrm>
              <a:off x="2688" y="1632"/>
              <a:ext cx="0" cy="4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 name="Line 1036"/>
            <p:cNvSpPr>
              <a:spLocks noChangeShapeType="1"/>
            </p:cNvSpPr>
            <p:nvPr/>
          </p:nvSpPr>
          <p:spPr bwMode="auto">
            <a:xfrm>
              <a:off x="3312" y="2256"/>
              <a:ext cx="0"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 name="Line 1037"/>
            <p:cNvSpPr>
              <a:spLocks noChangeShapeType="1"/>
            </p:cNvSpPr>
            <p:nvPr/>
          </p:nvSpPr>
          <p:spPr bwMode="auto">
            <a:xfrm flipV="1">
              <a:off x="1248" y="1632"/>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 name="Line 1038"/>
            <p:cNvSpPr>
              <a:spLocks noChangeShapeType="1"/>
            </p:cNvSpPr>
            <p:nvPr/>
          </p:nvSpPr>
          <p:spPr bwMode="auto">
            <a:xfrm flipV="1">
              <a:off x="1248" y="2064"/>
              <a:ext cx="1440" cy="110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Line 1039"/>
            <p:cNvSpPr>
              <a:spLocks noChangeShapeType="1"/>
            </p:cNvSpPr>
            <p:nvPr/>
          </p:nvSpPr>
          <p:spPr bwMode="auto">
            <a:xfrm flipV="1">
              <a:off x="1872" y="2256"/>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4" name="Line 1040"/>
            <p:cNvSpPr>
              <a:spLocks noChangeShapeType="1"/>
            </p:cNvSpPr>
            <p:nvPr/>
          </p:nvSpPr>
          <p:spPr bwMode="auto">
            <a:xfrm>
              <a:off x="1248" y="3168"/>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5" name="Line 1041"/>
            <p:cNvSpPr>
              <a:spLocks noChangeShapeType="1"/>
            </p:cNvSpPr>
            <p:nvPr/>
          </p:nvSpPr>
          <p:spPr bwMode="auto">
            <a:xfrm>
              <a:off x="1248" y="2736"/>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6" name="Line 1042"/>
            <p:cNvSpPr>
              <a:spLocks noChangeShapeType="1"/>
            </p:cNvSpPr>
            <p:nvPr/>
          </p:nvSpPr>
          <p:spPr bwMode="auto">
            <a:xfrm>
              <a:off x="2688" y="2064"/>
              <a:ext cx="624" cy="62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7" name="Line 1043"/>
            <p:cNvSpPr>
              <a:spLocks noChangeShapeType="1"/>
            </p:cNvSpPr>
            <p:nvPr/>
          </p:nvSpPr>
          <p:spPr bwMode="auto">
            <a:xfrm>
              <a:off x="2688" y="1632"/>
              <a:ext cx="624"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8" name="Line 1044"/>
            <p:cNvSpPr>
              <a:spLocks noChangeShapeType="1"/>
            </p:cNvSpPr>
            <p:nvPr/>
          </p:nvSpPr>
          <p:spPr bwMode="auto">
            <a:xfrm flipV="1">
              <a:off x="1872" y="2688"/>
              <a:ext cx="1440" cy="11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9" name="Line 1045"/>
            <p:cNvSpPr>
              <a:spLocks noChangeShapeType="1"/>
            </p:cNvSpPr>
            <p:nvPr/>
          </p:nvSpPr>
          <p:spPr bwMode="auto">
            <a:xfrm flipV="1">
              <a:off x="2736" y="1488"/>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0" name="Line 1046"/>
            <p:cNvSpPr>
              <a:spLocks noChangeShapeType="1"/>
            </p:cNvSpPr>
            <p:nvPr/>
          </p:nvSpPr>
          <p:spPr bwMode="auto">
            <a:xfrm flipV="1">
              <a:off x="3360" y="2112"/>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1" name="Line 1047"/>
            <p:cNvSpPr>
              <a:spLocks noChangeShapeType="1"/>
            </p:cNvSpPr>
            <p:nvPr/>
          </p:nvSpPr>
          <p:spPr bwMode="auto">
            <a:xfrm flipV="1">
              <a:off x="3376" y="25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2" name="Line 1048"/>
            <p:cNvSpPr>
              <a:spLocks noChangeShapeType="1"/>
            </p:cNvSpPr>
            <p:nvPr/>
          </p:nvSpPr>
          <p:spPr bwMode="auto">
            <a:xfrm>
              <a:off x="3456" y="2200"/>
              <a:ext cx="0" cy="34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3" name="Line 1049"/>
            <p:cNvSpPr>
              <a:spLocks noChangeShapeType="1"/>
            </p:cNvSpPr>
            <p:nvPr/>
          </p:nvSpPr>
          <p:spPr bwMode="auto">
            <a:xfrm>
              <a:off x="2864" y="1584"/>
              <a:ext cx="528" cy="52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4" name="Line 1050"/>
            <p:cNvSpPr>
              <a:spLocks noChangeShapeType="1"/>
            </p:cNvSpPr>
            <p:nvPr/>
          </p:nvSpPr>
          <p:spPr bwMode="auto">
            <a:xfrm flipV="1">
              <a:off x="1712" y="2784"/>
              <a:ext cx="544" cy="408"/>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5" name="Line 1051"/>
            <p:cNvSpPr>
              <a:spLocks noChangeShapeType="1"/>
            </p:cNvSpPr>
            <p:nvPr/>
          </p:nvSpPr>
          <p:spPr bwMode="auto">
            <a:xfrm flipH="1">
              <a:off x="1128" y="3312"/>
              <a:ext cx="432" cy="336"/>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6" name="Oval 1052"/>
            <p:cNvSpPr>
              <a:spLocks noChangeArrowheads="1"/>
            </p:cNvSpPr>
            <p:nvPr/>
          </p:nvSpPr>
          <p:spPr bwMode="auto">
            <a:xfrm>
              <a:off x="1080" y="3616"/>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27" name="Oval 1053"/>
            <p:cNvSpPr>
              <a:spLocks noChangeArrowheads="1"/>
            </p:cNvSpPr>
            <p:nvPr/>
          </p:nvSpPr>
          <p:spPr bwMode="auto">
            <a:xfrm>
              <a:off x="1528" y="3264"/>
              <a:ext cx="72" cy="80"/>
            </a:xfrm>
            <a:prstGeom prst="ellipse">
              <a:avLst/>
            </a:prstGeom>
            <a:solidFill>
              <a:schemeClr val="tx1"/>
            </a:solidFill>
            <a:ln w="9525">
              <a:solidFill>
                <a:schemeClr val="tx1"/>
              </a:solidFill>
              <a:round/>
              <a:headEnd/>
              <a:tailEnd/>
            </a:ln>
          </p:spPr>
          <p:txBody>
            <a:bodyPr wrap="none" anchor="ctr"/>
            <a:lstStyle/>
            <a:p>
              <a:endParaRPr lang="en-US" dirty="0"/>
            </a:p>
          </p:txBody>
        </p:sp>
        <p:sp>
          <p:nvSpPr>
            <p:cNvPr id="28" name="Line 1054"/>
            <p:cNvSpPr>
              <a:spLocks noChangeShapeType="1"/>
            </p:cNvSpPr>
            <p:nvPr/>
          </p:nvSpPr>
          <p:spPr bwMode="auto">
            <a:xfrm flipH="1" flipV="1">
              <a:off x="2352" y="1296"/>
              <a:ext cx="288"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9" name="Line 1055"/>
            <p:cNvSpPr>
              <a:spLocks noChangeShapeType="1"/>
            </p:cNvSpPr>
            <p:nvPr/>
          </p:nvSpPr>
          <p:spPr bwMode="auto">
            <a:xfrm flipH="1" flipV="1">
              <a:off x="1056" y="2544"/>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0" name="Line 1056"/>
            <p:cNvSpPr>
              <a:spLocks noChangeShapeType="1"/>
            </p:cNvSpPr>
            <p:nvPr/>
          </p:nvSpPr>
          <p:spPr bwMode="auto">
            <a:xfrm flipH="1" flipV="1">
              <a:off x="336" y="2880"/>
              <a:ext cx="72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Line 1058"/>
            <p:cNvSpPr>
              <a:spLocks noChangeShapeType="1"/>
            </p:cNvSpPr>
            <p:nvPr/>
          </p:nvSpPr>
          <p:spPr bwMode="auto">
            <a:xfrm flipV="1">
              <a:off x="432" y="1384"/>
              <a:ext cx="1968" cy="14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2" name="Text Box 1060"/>
            <p:cNvSpPr txBox="1">
              <a:spLocks noChangeArrowheads="1"/>
            </p:cNvSpPr>
            <p:nvPr/>
          </p:nvSpPr>
          <p:spPr bwMode="auto">
            <a:xfrm>
              <a:off x="3504" y="2256"/>
              <a:ext cx="5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Height</a:t>
              </a:r>
            </a:p>
          </p:txBody>
        </p:sp>
        <p:sp>
          <p:nvSpPr>
            <p:cNvPr id="33" name="Text Box 1061"/>
            <p:cNvSpPr txBox="1">
              <a:spLocks noChangeArrowheads="1"/>
            </p:cNvSpPr>
            <p:nvPr/>
          </p:nvSpPr>
          <p:spPr bwMode="auto">
            <a:xfrm>
              <a:off x="3120" y="1670"/>
              <a:ext cx="57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Width</a:t>
              </a:r>
            </a:p>
          </p:txBody>
        </p:sp>
        <p:sp>
          <p:nvSpPr>
            <p:cNvPr id="34" name="Text Box 1062"/>
            <p:cNvSpPr txBox="1">
              <a:spLocks noChangeArrowheads="1"/>
            </p:cNvSpPr>
            <p:nvPr/>
          </p:nvSpPr>
          <p:spPr bwMode="auto">
            <a:xfrm>
              <a:off x="2208" y="2448"/>
              <a:ext cx="57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Look vector</a:t>
              </a:r>
            </a:p>
          </p:txBody>
        </p:sp>
        <p:sp>
          <p:nvSpPr>
            <p:cNvPr id="35" name="Text Box 1064"/>
            <p:cNvSpPr txBox="1">
              <a:spLocks noChangeArrowheads="1"/>
            </p:cNvSpPr>
            <p:nvPr/>
          </p:nvSpPr>
          <p:spPr bwMode="auto">
            <a:xfrm>
              <a:off x="528" y="2666"/>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500" dirty="0"/>
                <a:t>Near distance</a:t>
              </a:r>
            </a:p>
          </p:txBody>
        </p:sp>
        <p:sp>
          <p:nvSpPr>
            <p:cNvPr id="36" name="Line 1065"/>
            <p:cNvSpPr>
              <a:spLocks noChangeShapeType="1"/>
            </p:cNvSpPr>
            <p:nvPr/>
          </p:nvSpPr>
          <p:spPr bwMode="auto">
            <a:xfrm flipV="1">
              <a:off x="1112" y="3120"/>
              <a:ext cx="0" cy="52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7" name="Text Box 1067"/>
            <p:cNvSpPr txBox="1">
              <a:spLocks noChangeArrowheads="1"/>
            </p:cNvSpPr>
            <p:nvPr/>
          </p:nvSpPr>
          <p:spPr bwMode="auto">
            <a:xfrm>
              <a:off x="1104" y="3648"/>
              <a:ext cx="76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500" dirty="0"/>
                <a:t>Position</a:t>
              </a:r>
            </a:p>
          </p:txBody>
        </p:sp>
        <p:sp>
          <p:nvSpPr>
            <p:cNvPr id="38" name="Rectangle 1071"/>
            <p:cNvSpPr>
              <a:spLocks noChangeArrowheads="1"/>
            </p:cNvSpPr>
            <p:nvPr/>
          </p:nvSpPr>
          <p:spPr bwMode="gray">
            <a:xfrm>
              <a:off x="1344" y="1968"/>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39" name="Text Box 1063"/>
            <p:cNvSpPr txBox="1">
              <a:spLocks noChangeArrowheads="1"/>
            </p:cNvSpPr>
            <p:nvPr/>
          </p:nvSpPr>
          <p:spPr bwMode="auto">
            <a:xfrm>
              <a:off x="1200" y="1872"/>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ctr" eaLnBrk="1" hangingPunct="1">
                <a:lnSpc>
                  <a:spcPct val="80000"/>
                </a:lnSpc>
                <a:spcBef>
                  <a:spcPct val="50000"/>
                </a:spcBef>
              </a:pPr>
              <a:r>
                <a:rPr lang="en-US" sz="1500" dirty="0"/>
                <a:t>Far distance</a:t>
              </a:r>
            </a:p>
          </p:txBody>
        </p:sp>
        <p:sp>
          <p:nvSpPr>
            <p:cNvPr id="40" name="Rectangle 1072"/>
            <p:cNvSpPr>
              <a:spLocks noChangeArrowheads="1"/>
            </p:cNvSpPr>
            <p:nvPr/>
          </p:nvSpPr>
          <p:spPr bwMode="gray">
            <a:xfrm>
              <a:off x="480" y="3072"/>
              <a:ext cx="480" cy="3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41" name="Text Box 1066"/>
            <p:cNvSpPr txBox="1">
              <a:spLocks noChangeArrowheads="1"/>
            </p:cNvSpPr>
            <p:nvPr/>
          </p:nvSpPr>
          <p:spPr bwMode="gray">
            <a:xfrm>
              <a:off x="432" y="3552"/>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lnSpc>
                  <a:spcPct val="80000"/>
                </a:lnSpc>
                <a:spcBef>
                  <a:spcPct val="50000"/>
                </a:spcBef>
              </a:pPr>
              <a:r>
                <a:rPr lang="en-US" sz="1500" dirty="0"/>
                <a:t>Up vector</a:t>
              </a:r>
            </a:p>
          </p:txBody>
        </p:sp>
        <p:sp>
          <p:nvSpPr>
            <p:cNvPr id="42" name="Line 1076"/>
            <p:cNvSpPr>
              <a:spLocks noChangeShapeType="1"/>
            </p:cNvSpPr>
            <p:nvPr/>
          </p:nvSpPr>
          <p:spPr bwMode="auto">
            <a:xfrm flipH="1" flipV="1">
              <a:off x="624" y="3504"/>
              <a:ext cx="480" cy="14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3" name="Text Box 1078"/>
            <p:cNvSpPr txBox="1">
              <a:spLocks noChangeArrowheads="1"/>
            </p:cNvSpPr>
            <p:nvPr/>
          </p:nvSpPr>
          <p:spPr bwMode="auto">
            <a:xfrm>
              <a:off x="240" y="3072"/>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lnSpc>
                  <a:spcPct val="80000"/>
                </a:lnSpc>
              </a:pPr>
              <a:r>
                <a:rPr lang="en-US" sz="1500" dirty="0"/>
                <a:t>Projection of</a:t>
              </a:r>
            </a:p>
            <a:p>
              <a:pPr algn="l" eaLnBrk="1" hangingPunct="1">
                <a:lnSpc>
                  <a:spcPct val="80000"/>
                </a:lnSpc>
              </a:pPr>
              <a:r>
                <a:rPr lang="en-US" sz="1500" dirty="0"/>
                <a:t>up vector</a:t>
              </a:r>
            </a:p>
          </p:txBody>
        </p:sp>
      </p:grpSp>
    </p:spTree>
    <p:extLst>
      <p:ext uri="{BB962C8B-B14F-4D97-AF65-F5344CB8AC3E}">
        <p14:creationId xmlns:p14="http://schemas.microsoft.com/office/powerpoint/2010/main" val="73831890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16560" y="1276094"/>
            <a:ext cx="8229600" cy="2229106"/>
          </a:xfrm>
        </p:spPr>
        <p:txBody>
          <a:bodyPr/>
          <a:lstStyle/>
          <a:p>
            <a:r>
              <a:rPr lang="en-US" dirty="0" smtClean="0"/>
              <a:t>We cannot create oblique projections </a:t>
            </a:r>
          </a:p>
          <a:p>
            <a:pPr lvl="1"/>
            <a:r>
              <a:rPr lang="en-US" dirty="0" smtClean="0"/>
              <a:t>Recall: in oblique projections, the look vector and the film plane are not perpendicular</a:t>
            </a:r>
            <a:endParaRPr lang="en-US" dirty="0"/>
          </a:p>
        </p:txBody>
      </p:sp>
      <p:sp>
        <p:nvSpPr>
          <p:cNvPr id="3" name="Title 2"/>
          <p:cNvSpPr>
            <a:spLocks noGrp="1"/>
          </p:cNvSpPr>
          <p:nvPr>
            <p:ph type="title"/>
          </p:nvPr>
        </p:nvSpPr>
        <p:spPr/>
        <p:txBody>
          <a:bodyPr/>
          <a:lstStyle/>
          <a:p>
            <a:r>
              <a:rPr lang="en-US" dirty="0" smtClean="0"/>
              <a:t>Limitations of Our Model</a:t>
            </a:r>
            <a:endParaRPr lang="en-US" dirty="0"/>
          </a:p>
        </p:txBody>
      </p:sp>
      <p:grpSp>
        <p:nvGrpSpPr>
          <p:cNvPr id="12" name="Group 11"/>
          <p:cNvGrpSpPr/>
          <p:nvPr/>
        </p:nvGrpSpPr>
        <p:grpSpPr>
          <a:xfrm>
            <a:off x="361950" y="3886519"/>
            <a:ext cx="4184650" cy="1872237"/>
            <a:chOff x="422910" y="2723894"/>
            <a:chExt cx="4184650" cy="1872237"/>
          </a:xfrm>
        </p:grpSpPr>
        <p:pic>
          <p:nvPicPr>
            <p:cNvPr id="4" name="Picture 1048" descr="011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2285" y="3308669"/>
              <a:ext cx="17526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30" descr="011"/>
            <p:cNvPicPr>
              <a:picLocks noChangeAspect="1" noChangeArrowheads="1"/>
            </p:cNvPicPr>
            <p:nvPr/>
          </p:nvPicPr>
          <p:blipFill>
            <a:blip r:embed="rId3" cstate="print">
              <a:extLst>
                <a:ext uri="{28A0092B-C50C-407E-A947-70E740481C1C}">
                  <a14:useLocalDpi xmlns:a14="http://schemas.microsoft.com/office/drawing/2010/main" val="0"/>
                </a:ext>
              </a:extLst>
            </a:blip>
            <a:srcRect l="74243" t="51015"/>
            <a:stretch>
              <a:fillRect/>
            </a:stretch>
          </p:blipFill>
          <p:spPr bwMode="auto">
            <a:xfrm>
              <a:off x="3312160" y="2986406"/>
              <a:ext cx="12954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32"/>
            <p:cNvSpPr txBox="1">
              <a:spLocks noChangeArrowheads="1"/>
            </p:cNvSpPr>
            <p:nvPr/>
          </p:nvSpPr>
          <p:spPr bwMode="auto">
            <a:xfrm>
              <a:off x="1207135" y="2723894"/>
              <a:ext cx="30035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dirty="0" smtClean="0"/>
                <a:t>Non-oblique perspective </a:t>
              </a:r>
              <a:r>
                <a:rPr lang="en-US" sz="1600" dirty="0"/>
                <a:t>view volume:</a:t>
              </a:r>
            </a:p>
          </p:txBody>
        </p:sp>
        <p:sp>
          <p:nvSpPr>
            <p:cNvPr id="7" name="Text Box 1034"/>
            <p:cNvSpPr txBox="1">
              <a:spLocks noChangeArrowheads="1"/>
            </p:cNvSpPr>
            <p:nvPr/>
          </p:nvSpPr>
          <p:spPr bwMode="auto">
            <a:xfrm>
              <a:off x="422910" y="3256281"/>
              <a:ext cx="22860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r>
                <a:rPr lang="en-US" sz="1600" i="1" dirty="0"/>
                <a:t>Look vector</a:t>
              </a:r>
              <a:r>
                <a:rPr lang="en-US" sz="1600" dirty="0"/>
                <a:t> is </a:t>
              </a:r>
            </a:p>
            <a:p>
              <a:pPr algn="l" eaLnBrk="1" hangingPunct="1"/>
              <a:r>
                <a:rPr lang="en-US" sz="1600" dirty="0"/>
                <a:t>perpendicular </a:t>
              </a:r>
            </a:p>
            <a:p>
              <a:pPr algn="l" eaLnBrk="1" hangingPunct="1"/>
              <a:r>
                <a:rPr lang="en-US" sz="1600" dirty="0"/>
                <a:t>to film plane</a:t>
              </a:r>
            </a:p>
          </p:txBody>
        </p:sp>
      </p:grpSp>
      <p:grpSp>
        <p:nvGrpSpPr>
          <p:cNvPr id="13" name="Group 12"/>
          <p:cNvGrpSpPr/>
          <p:nvPr/>
        </p:nvGrpSpPr>
        <p:grpSpPr>
          <a:xfrm>
            <a:off x="4877435" y="3886519"/>
            <a:ext cx="3902075" cy="1800800"/>
            <a:chOff x="4744085" y="2723894"/>
            <a:chExt cx="3902075" cy="1800800"/>
          </a:xfrm>
        </p:grpSpPr>
        <p:pic>
          <p:nvPicPr>
            <p:cNvPr id="8" name="Picture 1049" descr="01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7760" y="3163572"/>
              <a:ext cx="16764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033"/>
            <p:cNvSpPr txBox="1">
              <a:spLocks noChangeArrowheads="1"/>
            </p:cNvSpPr>
            <p:nvPr/>
          </p:nvSpPr>
          <p:spPr bwMode="auto">
            <a:xfrm>
              <a:off x="5831523" y="2723894"/>
              <a:ext cx="2586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spcBef>
                  <a:spcPct val="50000"/>
                </a:spcBef>
              </a:pPr>
              <a:r>
                <a:rPr lang="en-US" sz="1600" dirty="0" smtClean="0"/>
                <a:t>Oblique perspective </a:t>
              </a:r>
              <a:r>
                <a:rPr lang="en-US" sz="1600" dirty="0"/>
                <a:t>view volume:</a:t>
              </a:r>
            </a:p>
          </p:txBody>
        </p:sp>
        <p:sp>
          <p:nvSpPr>
            <p:cNvPr id="10" name="Text Box 1035"/>
            <p:cNvSpPr txBox="1">
              <a:spLocks noChangeArrowheads="1"/>
            </p:cNvSpPr>
            <p:nvPr/>
          </p:nvSpPr>
          <p:spPr bwMode="auto">
            <a:xfrm>
              <a:off x="4744085" y="3392172"/>
              <a:ext cx="167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algn="r" eaLnBrk="0" fontAlgn="base" hangingPunct="0">
                <a:spcBef>
                  <a:spcPct val="0"/>
                </a:spcBef>
                <a:spcAft>
                  <a:spcPct val="0"/>
                </a:spcAft>
                <a:defRPr sz="2400">
                  <a:solidFill>
                    <a:schemeClr val="tx1"/>
                  </a:solidFill>
                  <a:latin typeface="Verdana" pitchFamily="34" charset="0"/>
                </a:defRPr>
              </a:lvl6pPr>
              <a:lvl7pPr marL="2971800" indent="-228600" algn="r" eaLnBrk="0" fontAlgn="base" hangingPunct="0">
                <a:spcBef>
                  <a:spcPct val="0"/>
                </a:spcBef>
                <a:spcAft>
                  <a:spcPct val="0"/>
                </a:spcAft>
                <a:defRPr sz="2400">
                  <a:solidFill>
                    <a:schemeClr val="tx1"/>
                  </a:solidFill>
                  <a:latin typeface="Verdana" pitchFamily="34" charset="0"/>
                </a:defRPr>
              </a:lvl7pPr>
              <a:lvl8pPr marL="3429000" indent="-228600" algn="r" eaLnBrk="0" fontAlgn="base" hangingPunct="0">
                <a:spcBef>
                  <a:spcPct val="0"/>
                </a:spcBef>
                <a:spcAft>
                  <a:spcPct val="0"/>
                </a:spcAft>
                <a:defRPr sz="2400">
                  <a:solidFill>
                    <a:schemeClr val="tx1"/>
                  </a:solidFill>
                  <a:latin typeface="Verdana" pitchFamily="34" charset="0"/>
                </a:defRPr>
              </a:lvl8pPr>
              <a:lvl9pPr marL="3886200" indent="-228600" algn="r" eaLnBrk="0" fontAlgn="base" hangingPunct="0">
                <a:spcBef>
                  <a:spcPct val="0"/>
                </a:spcBef>
                <a:spcAft>
                  <a:spcPct val="0"/>
                </a:spcAft>
                <a:defRPr sz="2400">
                  <a:solidFill>
                    <a:schemeClr val="tx1"/>
                  </a:solidFill>
                  <a:latin typeface="Verdana" pitchFamily="34" charset="0"/>
                </a:defRPr>
              </a:lvl9pPr>
            </a:lstStyle>
            <a:p>
              <a:pPr algn="l" eaLnBrk="1" hangingPunct="1"/>
              <a:r>
                <a:rPr lang="en-US" sz="1600" i="1" dirty="0"/>
                <a:t>Look vector</a:t>
              </a:r>
              <a:r>
                <a:rPr lang="en-US" sz="1600" dirty="0"/>
                <a:t> is </a:t>
              </a:r>
            </a:p>
            <a:p>
              <a:pPr algn="l" eaLnBrk="1" hangingPunct="1"/>
              <a:r>
                <a:rPr lang="en-US" sz="1600" dirty="0"/>
                <a:t>at an angle to </a:t>
              </a:r>
            </a:p>
            <a:p>
              <a:pPr algn="l" eaLnBrk="1" hangingPunct="1"/>
              <a:r>
                <a:rPr lang="en-US" sz="1600" dirty="0"/>
                <a:t>the film plane</a:t>
              </a:r>
            </a:p>
          </p:txBody>
        </p:sp>
        <p:pic>
          <p:nvPicPr>
            <p:cNvPr id="11" name="Picture 1036" descr="bldg_paralle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4160" y="3248344"/>
              <a:ext cx="762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704215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1329</TotalTime>
  <Words>12151</Words>
  <Application>Microsoft Office PowerPoint</Application>
  <PresentationFormat>On-screen Show (4:3)</PresentationFormat>
  <Paragraphs>1308</Paragraphs>
  <Slides>160</Slides>
  <Notes>18</Notes>
  <HiddenSlides>0</HiddenSlides>
  <MMClips>0</MMClips>
  <ScaleCrop>false</ScaleCrop>
  <HeadingPairs>
    <vt:vector size="4" baseType="variant">
      <vt:variant>
        <vt:lpstr>Theme</vt:lpstr>
      </vt:variant>
      <vt:variant>
        <vt:i4>1</vt:i4>
      </vt:variant>
      <vt:variant>
        <vt:lpstr>Slide Titles</vt:lpstr>
      </vt:variant>
      <vt:variant>
        <vt:i4>160</vt:i4>
      </vt:variant>
    </vt:vector>
  </HeadingPairs>
  <TitlesOfParts>
    <vt:vector size="161" baseType="lpstr">
      <vt:lpstr>Equity</vt:lpstr>
      <vt:lpstr>CSE 470/598 Viewing</vt:lpstr>
      <vt:lpstr>Refresher</vt:lpstr>
      <vt:lpstr>PowerPoint Presentation</vt:lpstr>
      <vt:lpstr>Drawing as Projection (Turning 3D to 2D)</vt:lpstr>
      <vt:lpstr>Early Forms of Projection</vt:lpstr>
      <vt:lpstr>Early Forms of Projection</vt:lpstr>
      <vt:lpstr>Early Forms of Projection</vt:lpstr>
      <vt:lpstr>Linear Perspective</vt:lpstr>
      <vt:lpstr>Early Attempts at Perspective</vt:lpstr>
      <vt:lpstr>Early Attempts at Perspective</vt:lpstr>
      <vt:lpstr>Background for Inventing Perspective Projection</vt:lpstr>
      <vt:lpstr>Brunelleschi and Vermeer</vt:lpstr>
      <vt:lpstr>Vermeer, “The Music Lesson”</vt:lpstr>
      <vt:lpstr>Brunelleschi’s Method </vt:lpstr>
      <vt:lpstr>Camera Obscura</vt:lpstr>
      <vt:lpstr>Linear Perspective - Vanishing Points</vt:lpstr>
      <vt:lpstr>Alberti on Linear Perspective</vt:lpstr>
      <vt:lpstr>Visual Pyramid and Geometry</vt:lpstr>
      <vt:lpstr>Dürer Woodcut</vt:lpstr>
      <vt:lpstr>Art of Perspective</vt:lpstr>
      <vt:lpstr>Art of Perspective</vt:lpstr>
      <vt:lpstr>Art of Perspective</vt:lpstr>
      <vt:lpstr>Art of Perspective</vt:lpstr>
      <vt:lpstr>Art of Perspective</vt:lpstr>
      <vt:lpstr>Art of Perspective</vt:lpstr>
      <vt:lpstr>Art of Perspective</vt:lpstr>
      <vt:lpstr>PowerPoint Presentation</vt:lpstr>
      <vt:lpstr>Planar Geometric Projection</vt:lpstr>
      <vt:lpstr>Two Classes of Planar Geometric Projections</vt:lpstr>
      <vt:lpstr>Types of Projections</vt:lpstr>
      <vt:lpstr>Types of Projections</vt:lpstr>
      <vt:lpstr>Overview of Parallel Projections</vt:lpstr>
      <vt:lpstr>MultiView Orthographic (Parallel)</vt:lpstr>
      <vt:lpstr>Axonometric (Parallel)</vt:lpstr>
      <vt:lpstr>Axonometric (Parallel)</vt:lpstr>
      <vt:lpstr>Isometric Projection</vt:lpstr>
      <vt:lpstr>Axonometric Projection in Games</vt:lpstr>
      <vt:lpstr>Oblique Projection (Parallel)</vt:lpstr>
      <vt:lpstr>Examples of Oblique Projections</vt:lpstr>
      <vt:lpstr>Rules for Constructing Oblique Views</vt:lpstr>
      <vt:lpstr>Main Types of Oblique Projections</vt:lpstr>
      <vt:lpstr>Examples of Parallel Projection</vt:lpstr>
      <vt:lpstr>Example</vt:lpstr>
      <vt:lpstr>PowerPoint Presentation</vt:lpstr>
      <vt:lpstr>Perspective Projection</vt:lpstr>
      <vt:lpstr>Vanishing Points </vt:lpstr>
      <vt:lpstr>The Single Viewpoint</vt:lpstr>
      <vt:lpstr>Vanishing Points and Viewpoint</vt:lpstr>
      <vt:lpstr>Vanishing Points and Viewpoint</vt:lpstr>
      <vt:lpstr>Vanishing Points and Viewpoint</vt:lpstr>
      <vt:lpstr>Vanishing Points and Viewpoint</vt:lpstr>
      <vt:lpstr>PowerPoint Presentation</vt:lpstr>
      <vt:lpstr>Synthetic Camera</vt:lpstr>
      <vt:lpstr>The Pinhole model</vt:lpstr>
      <vt:lpstr>View Volume</vt:lpstr>
      <vt:lpstr>View Volumes and Projectors</vt:lpstr>
      <vt:lpstr>Camera in Rendering</vt:lpstr>
      <vt:lpstr>OpenGL Matrix Transformation Pipeline</vt:lpstr>
      <vt:lpstr>The Film Plane</vt:lpstr>
      <vt:lpstr>Viewport</vt:lpstr>
      <vt:lpstr>PowerPoint Presentation</vt:lpstr>
      <vt:lpstr>Constructing the View Volume</vt:lpstr>
      <vt:lpstr>Constructing the View Volume</vt:lpstr>
      <vt:lpstr>1. Position</vt:lpstr>
      <vt:lpstr>2 &amp; 3.  Orientation: Look and Up Vectors</vt:lpstr>
      <vt:lpstr>2 &amp; 3.  Orientation: Look and Up Vectors</vt:lpstr>
      <vt:lpstr>Camera Coordinate System (u, v, w)</vt:lpstr>
      <vt:lpstr>Camera Coordinate System (u, v, w)</vt:lpstr>
      <vt:lpstr>Camera Coordinate System (u, v, w)</vt:lpstr>
      <vt:lpstr>Finding (u, v, w)</vt:lpstr>
      <vt:lpstr>Finding (u, v, w)</vt:lpstr>
      <vt:lpstr>Finding (u, v, w)</vt:lpstr>
      <vt:lpstr>Finding (u, v, w)</vt:lpstr>
      <vt:lpstr>Camera in OpenGL</vt:lpstr>
      <vt:lpstr>Camera as a model</vt:lpstr>
      <vt:lpstr>World-To-Camera Transform</vt:lpstr>
      <vt:lpstr>World-To-Camera: Translate</vt:lpstr>
      <vt:lpstr>World-To-Camera: Rotation</vt:lpstr>
      <vt:lpstr>Recall Basis Vectors</vt:lpstr>
      <vt:lpstr>World-To-Camera: Rotation</vt:lpstr>
      <vt:lpstr>World-To-Camera: Rotation</vt:lpstr>
      <vt:lpstr>Recall: Inverse of Rotation Matrix is its Transpose</vt:lpstr>
      <vt:lpstr>World-To-Camera: Rotation</vt:lpstr>
      <vt:lpstr>Final Viewing Matrix</vt:lpstr>
      <vt:lpstr>PowerPoint Presentation</vt:lpstr>
      <vt:lpstr>Constructing the View Volume</vt:lpstr>
      <vt:lpstr>Constructing the View Volume</vt:lpstr>
      <vt:lpstr>4) Aspect Ratio</vt:lpstr>
      <vt:lpstr>5) View Angle</vt:lpstr>
      <vt:lpstr>5) View Angle</vt:lpstr>
      <vt:lpstr>6) Near and Far Clipping Planes</vt:lpstr>
      <vt:lpstr>6) Near and Far Clipping Planes</vt:lpstr>
      <vt:lpstr>Clipping Planes in Games</vt:lpstr>
      <vt:lpstr>Clipping Planes in Games</vt:lpstr>
      <vt:lpstr>Focal Length</vt:lpstr>
      <vt:lpstr>PowerPoint Presentation</vt:lpstr>
      <vt:lpstr>Parallel View Volume</vt:lpstr>
      <vt:lpstr>Parallel View Volume</vt:lpstr>
      <vt:lpstr>Limitations of Our Model</vt:lpstr>
      <vt:lpstr>A Generalized Model</vt:lpstr>
      <vt:lpstr>PowerPoint Presentation</vt:lpstr>
      <vt:lpstr>Refresher: OpenGL Matrix Transformation Pipeline</vt:lpstr>
      <vt:lpstr>Parallel View Volume</vt:lpstr>
      <vt:lpstr>Parallel Projection</vt:lpstr>
      <vt:lpstr>Canonical Parallel View Volume</vt:lpstr>
      <vt:lpstr>The Normalization Transformation</vt:lpstr>
      <vt:lpstr>The Normalization Transformation - Translation</vt:lpstr>
      <vt:lpstr>The Normalization Transformation - Rotation</vt:lpstr>
      <vt:lpstr>The Normalization Transformation - Scale</vt:lpstr>
      <vt:lpstr>The Normalization Transformation - Scale</vt:lpstr>
      <vt:lpstr>Normalization Transformation - Composite</vt:lpstr>
      <vt:lpstr>Clipping</vt:lpstr>
      <vt:lpstr>Projecting in the Canonical View Volume</vt:lpstr>
      <vt:lpstr>Projecting in the Canonical View Volume</vt:lpstr>
      <vt:lpstr>glOrtho</vt:lpstr>
      <vt:lpstr>PowerPoint Presentation</vt:lpstr>
      <vt:lpstr>Perspective View Volume</vt:lpstr>
      <vt:lpstr>Complications</vt:lpstr>
      <vt:lpstr>Perspective Projection</vt:lpstr>
      <vt:lpstr>In Concept</vt:lpstr>
      <vt:lpstr>Canonical Perspective View Volume</vt:lpstr>
      <vt:lpstr>Translation and Rotation</vt:lpstr>
      <vt:lpstr>Scaling</vt:lpstr>
      <vt:lpstr>Problems…</vt:lpstr>
      <vt:lpstr>Scaling the Perspective View Volume</vt:lpstr>
      <vt:lpstr>Scaling the Perspective View Volume</vt:lpstr>
      <vt:lpstr>Scaling as a Matrix</vt:lpstr>
      <vt:lpstr>So Far, We have:</vt:lpstr>
      <vt:lpstr>Perspective Projection</vt:lpstr>
      <vt:lpstr>Unhinging Transform</vt:lpstr>
      <vt:lpstr>Unhinging Transform</vt:lpstr>
      <vt:lpstr>Perspective Projection of a Point</vt:lpstr>
      <vt:lpstr>Approximating Z</vt:lpstr>
      <vt:lpstr>Recall Homogeneous Coordinates</vt:lpstr>
      <vt:lpstr>Non-Affine (Projection) Transform</vt:lpstr>
      <vt:lpstr>Perspective Projection</vt:lpstr>
      <vt:lpstr>Finally…</vt:lpstr>
      <vt:lpstr>In Summary!</vt:lpstr>
      <vt:lpstr>Remember: OpenGL Matrix Transformation Pipeline</vt:lpstr>
      <vt:lpstr>Putting Everything All Together</vt:lpstr>
      <vt:lpstr>PowerPoint Presentation</vt:lpstr>
      <vt:lpstr>PowerPoint Presentation</vt:lpstr>
      <vt:lpstr>Unhinging the View Volume</vt:lpstr>
      <vt:lpstr>Unhinging the View Volume</vt:lpstr>
      <vt:lpstr>Practical Considerations: The z-buffer</vt:lpstr>
      <vt:lpstr>Why it works (1/2)</vt:lpstr>
      <vt:lpstr>Why it works (2/2)</vt:lpstr>
      <vt:lpstr>Unhinging considerations (1/3)</vt:lpstr>
      <vt:lpstr>Unhinging considerations (2/3)</vt:lpstr>
      <vt:lpstr>Unhinging considerations (3/3)</vt:lpstr>
      <vt:lpstr>Aside: Projection and Interpolation(1/3)</vt:lpstr>
      <vt:lpstr>Aside: Projection and Interpolation(2/3)</vt:lpstr>
      <vt:lpstr>Aside: Projection and Interpolation(3/3)</vt:lpstr>
      <vt:lpstr>Proof by example</vt:lpstr>
      <vt:lpstr>Why do we do it this way?</vt:lpstr>
      <vt:lpstr>Hidden Surface Removal</vt:lpstr>
      <vt:lpstr>Hidden Surface Removal (2)</vt:lpstr>
      <vt:lpstr>Painter’s Algorithm</vt:lpstr>
      <vt:lpstr>Z-Buffer</vt:lpstr>
      <vt:lpstr>Z-Buffer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122</cp:revision>
  <dcterms:created xsi:type="dcterms:W3CDTF">2011-08-04T19:58:28Z</dcterms:created>
  <dcterms:modified xsi:type="dcterms:W3CDTF">2012-09-30T01:57:11Z</dcterms:modified>
</cp:coreProperties>
</file>